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9" r:id="rId3"/>
    <p:sldId id="309" r:id="rId4"/>
    <p:sldId id="258" r:id="rId5"/>
    <p:sldId id="260" r:id="rId6"/>
    <p:sldId id="262" r:id="rId7"/>
    <p:sldId id="286" r:id="rId8"/>
    <p:sldId id="287" r:id="rId9"/>
    <p:sldId id="263" r:id="rId10"/>
    <p:sldId id="305" r:id="rId11"/>
    <p:sldId id="264" r:id="rId12"/>
    <p:sldId id="265" r:id="rId13"/>
    <p:sldId id="274" r:id="rId14"/>
    <p:sldId id="303" r:id="rId15"/>
    <p:sldId id="266" r:id="rId16"/>
    <p:sldId id="269" r:id="rId17"/>
    <p:sldId id="306" r:id="rId18"/>
    <p:sldId id="273" r:id="rId19"/>
    <p:sldId id="275" r:id="rId20"/>
    <p:sldId id="304" r:id="rId21"/>
    <p:sldId id="278" r:id="rId22"/>
    <p:sldId id="280" r:id="rId23"/>
    <p:sldId id="284" r:id="rId24"/>
    <p:sldId id="285" r:id="rId25"/>
    <p:sldId id="289" r:id="rId26"/>
    <p:sldId id="291" r:id="rId27"/>
    <p:sldId id="293" r:id="rId28"/>
    <p:sldId id="294" r:id="rId29"/>
    <p:sldId id="295" r:id="rId30"/>
    <p:sldId id="296" r:id="rId31"/>
    <p:sldId id="299" r:id="rId32"/>
    <p:sldId id="298" r:id="rId33"/>
    <p:sldId id="301" r:id="rId34"/>
    <p:sldId id="307" r:id="rId35"/>
    <p:sldId id="308" r:id="rId3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/>
    <p:restoredTop sz="86410"/>
  </p:normalViewPr>
  <p:slideViewPr>
    <p:cSldViewPr>
      <p:cViewPr varScale="1">
        <p:scale>
          <a:sx n="62" d="100"/>
          <a:sy n="62" d="100"/>
        </p:scale>
        <p:origin x="-101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5000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1752600"/>
            <a:ext cx="9142413" cy="1981200"/>
            <a:chOff x="0" y="1104"/>
            <a:chExt cx="5759" cy="1248"/>
          </a:xfrm>
        </p:grpSpPr>
        <p:pic>
          <p:nvPicPr>
            <p:cNvPr id="5" name="Picture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0" y="1104"/>
              <a:ext cx="5759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Arc 3"/>
            <p:cNvSpPr>
              <a:spLocks/>
            </p:cNvSpPr>
            <p:nvPr/>
          </p:nvSpPr>
          <p:spPr bwMode="auto">
            <a:xfrm>
              <a:off x="576" y="1444"/>
              <a:ext cx="4656" cy="81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680 h 21680"/>
                <a:gd name="T2" fmla="*/ 43200 w 43200"/>
                <a:gd name="T3" fmla="*/ 21573 h 21680"/>
                <a:gd name="T4" fmla="*/ 21600 w 43200"/>
                <a:gd name="T5" fmla="*/ 21600 h 2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80" fill="none" extrusionOk="0">
                  <a:moveTo>
                    <a:pt x="0" y="21679"/>
                  </a:moveTo>
                  <a:cubicBezTo>
                    <a:pt x="0" y="21653"/>
                    <a:pt x="0" y="216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18" y="-1"/>
                    <a:pt x="43185" y="9654"/>
                    <a:pt x="43199" y="21573"/>
                  </a:cubicBezTo>
                </a:path>
                <a:path w="43200" h="21680" stroke="0" extrusionOk="0">
                  <a:moveTo>
                    <a:pt x="0" y="21679"/>
                  </a:moveTo>
                  <a:cubicBezTo>
                    <a:pt x="0" y="21653"/>
                    <a:pt x="0" y="216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18" y="-1"/>
                    <a:pt x="43185" y="9654"/>
                    <a:pt x="43199" y="21573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0" y="2208"/>
              <a:ext cx="5759" cy="144"/>
              <a:chOff x="0" y="2208"/>
              <a:chExt cx="5759" cy="144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ltGray">
              <a:xfrm>
                <a:off x="0" y="2208"/>
                <a:ext cx="5759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ltGray">
              <a:xfrm>
                <a:off x="4319" y="2208"/>
                <a:ext cx="1440" cy="144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ltGray">
              <a:xfrm>
                <a:off x="0" y="2208"/>
                <a:ext cx="1440" cy="14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20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38789-EC7F-43EB-9097-CF52FACA4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E4015-0838-4D91-B9B4-40017FA32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D7418-B543-4EA4-BF7A-19CA37FEA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F0E79-33CB-4E11-A3A3-728E6B772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8D4F0-7A65-4595-AD38-2A0945521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0D372-70EF-4E33-A38E-9364AB6CF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74015-76AD-43B8-85E9-07F4DD61E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1ECC-BC12-402D-B1E3-0BEE60DA3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14D93-F9D6-405E-B669-4561948D0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4E359-7B7C-407F-BD20-79E97E407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2ABD4-0758-42E7-897F-AAE4A0C46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pic>
          <p:nvPicPr>
            <p:cNvPr id="1032" name="Picture 2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ltGray">
            <a:xfrm>
              <a:off x="0" y="0"/>
              <a:ext cx="5759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Arc 3"/>
            <p:cNvSpPr>
              <a:spLocks/>
            </p:cNvSpPr>
            <p:nvPr/>
          </p:nvSpPr>
          <p:spPr bwMode="auto">
            <a:xfrm>
              <a:off x="576" y="340"/>
              <a:ext cx="4656" cy="81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680 h 21680"/>
                <a:gd name="T2" fmla="*/ 43200 w 43200"/>
                <a:gd name="T3" fmla="*/ 21573 h 21680"/>
                <a:gd name="T4" fmla="*/ 21600 w 43200"/>
                <a:gd name="T5" fmla="*/ 21600 h 2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80" fill="none" extrusionOk="0">
                  <a:moveTo>
                    <a:pt x="0" y="21679"/>
                  </a:moveTo>
                  <a:cubicBezTo>
                    <a:pt x="0" y="21653"/>
                    <a:pt x="0" y="216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18" y="-1"/>
                    <a:pt x="43185" y="9654"/>
                    <a:pt x="43199" y="21573"/>
                  </a:cubicBezTo>
                </a:path>
                <a:path w="43200" h="21680" stroke="0" extrusionOk="0">
                  <a:moveTo>
                    <a:pt x="0" y="21679"/>
                  </a:moveTo>
                  <a:cubicBezTo>
                    <a:pt x="0" y="21653"/>
                    <a:pt x="0" y="216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18" y="-1"/>
                    <a:pt x="43185" y="9654"/>
                    <a:pt x="43199" y="21573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" name="Rectangle 4"/>
            <p:cNvSpPr>
              <a:spLocks noChangeArrowheads="1"/>
            </p:cNvSpPr>
            <p:nvPr/>
          </p:nvSpPr>
          <p:spPr bwMode="hidden">
            <a:xfrm>
              <a:off x="0" y="1104"/>
              <a:ext cx="5759" cy="32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ltGray">
            <a:xfrm>
              <a:off x="0" y="1104"/>
              <a:ext cx="5759" cy="14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ltGray">
            <a:xfrm>
              <a:off x="4319" y="1104"/>
              <a:ext cx="1440" cy="144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ltGray">
            <a:xfrm>
              <a:off x="0" y="1104"/>
              <a:ext cx="1440" cy="14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2BEEBF01-1F25-49CD-921D-53252B70B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История Великого Новгорода в лицах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Нет в России города без славы-</a:t>
            </a:r>
          </a:p>
          <a:p>
            <a:pPr eaLnBrk="1" hangingPunct="1"/>
            <a:r>
              <a:rPr lang="ru-RU" smtClean="0"/>
              <a:t>местной, повсеместной, мировой.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5575"/>
          </a:xfrm>
        </p:spPr>
        <p:txBody>
          <a:bodyPr/>
          <a:lstStyle/>
          <a:p>
            <a:endParaRPr 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28688" y="3071813"/>
          <a:ext cx="3286125" cy="1857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1571636"/>
              </a:tblGrid>
              <a:tr h="619129">
                <a:tc>
                  <a:txBody>
                    <a:bodyPr/>
                    <a:lstStyle/>
                    <a:p>
                      <a:r>
                        <a:rPr lang="ru-RU" dirty="0" smtClean="0"/>
                        <a:t>2 </a:t>
                      </a:r>
                      <a:r>
                        <a:rPr lang="ru-RU" dirty="0" err="1" smtClean="0"/>
                        <a:t>х</a:t>
                      </a:r>
                      <a:r>
                        <a:rPr lang="ru-RU" dirty="0" smtClean="0"/>
                        <a:t>  =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февраль</a:t>
                      </a:r>
                      <a:endParaRPr lang="ru-RU" dirty="0"/>
                    </a:p>
                  </a:txBody>
                  <a:tcPr/>
                </a:tc>
              </a:tr>
              <a:tr h="619129">
                <a:tc>
                  <a:txBody>
                    <a:bodyPr/>
                    <a:lstStyle/>
                    <a:p>
                      <a:r>
                        <a:rPr lang="ru-RU" dirty="0" smtClean="0"/>
                        <a:t>3 у = 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апрель</a:t>
                      </a:r>
                      <a:endParaRPr lang="ru-RU" dirty="0"/>
                    </a:p>
                  </a:txBody>
                  <a:tcPr/>
                </a:tc>
              </a:tr>
              <a:tr h="619129">
                <a:tc>
                  <a:txBody>
                    <a:bodyPr/>
                    <a:lstStyle/>
                    <a:p>
                      <a:r>
                        <a:rPr lang="ru-RU" dirty="0" smtClean="0"/>
                        <a:t>7х = 60 + 3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377" name="Текст 3"/>
          <p:cNvSpPr>
            <a:spLocks noGrp="1"/>
          </p:cNvSpPr>
          <p:nvPr>
            <p:ph type="body" sz="half" idx="2"/>
          </p:nvPr>
        </p:nvSpPr>
        <p:spPr>
          <a:xfrm>
            <a:off x="500063" y="714375"/>
            <a:ext cx="4471987" cy="5286375"/>
          </a:xfrm>
        </p:spPr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bg2"/>
                </a:solidFill>
              </a:rPr>
              <a:t>Страшная буря, разыгравшаяся  в 1105 году, сорвала камень, на котором находился преподобный Антоний, и понесла его в море.</a:t>
            </a:r>
          </a:p>
          <a:p>
            <a:pPr>
              <a:defRPr/>
            </a:pPr>
            <a:endParaRPr lang="ru-RU" sz="1600" dirty="0" smtClean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dirty="0" smtClean="0">
              <a:solidFill>
                <a:schemeClr val="bg2"/>
              </a:solidFill>
            </a:endParaRPr>
          </a:p>
          <a:p>
            <a:pPr>
              <a:defRPr/>
            </a:pPr>
            <a:r>
              <a:rPr lang="ru-RU" sz="1600" dirty="0" smtClean="0">
                <a:solidFill>
                  <a:schemeClr val="bg2"/>
                </a:solidFill>
              </a:rPr>
              <a:t>В каком месяце это случилось вы узнаете решив задачу:</a:t>
            </a:r>
          </a:p>
          <a:p>
            <a:pPr>
              <a:defRPr/>
            </a:pPr>
            <a:endParaRPr lang="ru-RU" sz="1600" dirty="0" smtClean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dirty="0" smtClean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dirty="0" smtClean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dirty="0" smtClean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dirty="0" smtClean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dirty="0" smtClean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dirty="0" smtClean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dirty="0" smtClean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dirty="0" smtClean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dirty="0" smtClean="0">
              <a:solidFill>
                <a:schemeClr val="bg2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Это случилось в сентябре.</a:t>
            </a:r>
          </a:p>
          <a:p>
            <a:pPr>
              <a:defRPr/>
            </a:pPr>
            <a:endParaRPr lang="ru-RU" dirty="0" smtClean="0">
              <a:solidFill>
                <a:schemeClr val="bg2"/>
              </a:solidFill>
            </a:endParaRPr>
          </a:p>
          <a:p>
            <a:pPr>
              <a:defRPr/>
            </a:pPr>
            <a:endParaRPr lang="ru-RU" dirty="0" smtClean="0"/>
          </a:p>
        </p:txBody>
      </p:sp>
      <p:pic>
        <p:nvPicPr>
          <p:cNvPr id="15378" name="Рисунок 5" descr="антониев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71480"/>
            <a:ext cx="3155950" cy="396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3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3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3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984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6388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857250"/>
            <a:ext cx="3971925" cy="5268913"/>
          </a:xfrm>
        </p:spPr>
        <p:txBody>
          <a:bodyPr/>
          <a:lstStyle/>
          <a:p>
            <a:r>
              <a:rPr lang="ru-RU" sz="1600" smtClean="0">
                <a:solidFill>
                  <a:schemeClr val="bg2"/>
                </a:solidFill>
              </a:rPr>
              <a:t>Под праздник Рождества камень остановился в 3 верстах от Новгорода на берегу реки Волхов. Событие это засвидетельствовано в новгородских летописях.</a:t>
            </a:r>
          </a:p>
          <a:p>
            <a:r>
              <a:rPr lang="ru-RU" sz="1600" smtClean="0">
                <a:solidFill>
                  <a:schemeClr val="bg2"/>
                </a:solidFill>
              </a:rPr>
              <a:t>Здесь Антоний основал монастырь, истратив для покупки земель и украшения обители остатки своего имущества, найденные в выловленной рыбаками бочке. В 1117 году был заложен каменный храм в честь Рождества Пресвятой Богородицы</a:t>
            </a:r>
            <a:r>
              <a:rPr lang="ru-RU" sz="1600" smtClean="0"/>
              <a:t>.</a:t>
            </a:r>
          </a:p>
        </p:txBody>
      </p:sp>
      <p:pic>
        <p:nvPicPr>
          <p:cNvPr id="6" name="Рисунок 5" descr="антониев мон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643314"/>
            <a:ext cx="3571900" cy="2393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556" name="Содержимое 6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2227263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антониев мо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2285992"/>
            <a:ext cx="4857783" cy="3238522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7412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85813"/>
            <a:ext cx="8186738" cy="1571625"/>
          </a:xfrm>
        </p:spPr>
        <p:txBody>
          <a:bodyPr/>
          <a:lstStyle/>
          <a:p>
            <a:r>
              <a:rPr lang="ru-RU" sz="1600" smtClean="0">
                <a:solidFill>
                  <a:schemeClr val="tx2"/>
                </a:solidFill>
              </a:rPr>
              <a:t>Сколько лет прожил Антоний  вы узнаете решив задачу:</a:t>
            </a:r>
          </a:p>
          <a:p>
            <a:r>
              <a:rPr lang="ru-RU" sz="1600" smtClean="0">
                <a:solidFill>
                  <a:schemeClr val="bg2"/>
                </a:solidFill>
              </a:rPr>
              <a:t>Памятная дата в жизни Андрея 20 марта. Какой это по счёту день года, если год не високосный?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3500" y="6072188"/>
            <a:ext cx="2143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Ответ: 79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38"/>
          </a:xfrm>
        </p:spPr>
        <p:txBody>
          <a:bodyPr/>
          <a:lstStyle/>
          <a:p>
            <a:r>
              <a:rPr lang="ru-RU" smtClean="0"/>
              <a:t>Кирик Новгородец</a:t>
            </a:r>
          </a:p>
        </p:txBody>
      </p:sp>
      <p:pic>
        <p:nvPicPr>
          <p:cNvPr id="18435" name="Содержимое 4" descr="антониев мон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3" y="2357430"/>
            <a:ext cx="2857520" cy="2082675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436" name="Текст 3"/>
          <p:cNvSpPr>
            <a:spLocks noGrp="1"/>
          </p:cNvSpPr>
          <p:nvPr>
            <p:ph type="body" sz="half" idx="2"/>
          </p:nvPr>
        </p:nvSpPr>
        <p:spPr>
          <a:xfrm>
            <a:off x="3286125" y="571500"/>
            <a:ext cx="3143250" cy="5143500"/>
          </a:xfrm>
        </p:spPr>
        <p:txBody>
          <a:bodyPr/>
          <a:lstStyle/>
          <a:p>
            <a:r>
              <a:rPr lang="ru-RU" sz="1600" smtClean="0">
                <a:solidFill>
                  <a:schemeClr val="bg2"/>
                </a:solidFill>
              </a:rPr>
              <a:t>Кирик первый из известных нам по имени русских математиков. Он служил дьяконом и доместиком (руководителем хора) собора Рождества Богородицы в Антониевом монастыре в 1136 году.</a:t>
            </a:r>
          </a:p>
          <a:p>
            <a:r>
              <a:rPr lang="ru-RU" sz="1600" smtClean="0">
                <a:solidFill>
                  <a:schemeClr val="bg2"/>
                </a:solidFill>
              </a:rPr>
              <a:t>Ему принадлежит древнейшее из  математических сочинений Древней руси. Этот хронологическо- математический трактат посвящен вопросам хронологии, счёта времени и календаря.</a:t>
            </a:r>
          </a:p>
          <a:p>
            <a:endParaRPr lang="ru-RU" sz="1600" smtClean="0">
              <a:solidFill>
                <a:schemeClr val="bg2"/>
              </a:solidFill>
            </a:endParaRPr>
          </a:p>
          <a:p>
            <a:r>
              <a:rPr lang="ru-RU" sz="1600" smtClean="0">
                <a:solidFill>
                  <a:schemeClr val="bg2"/>
                </a:solidFill>
              </a:rPr>
              <a:t>В каком году был написан этот трактат вы узнаете сосчитав сколько острых углов  в 568 тупоугольных треугольниках.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14625" y="6000750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Ответ:   1136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28813"/>
            <a:ext cx="3543300" cy="4197350"/>
          </a:xfrm>
        </p:spPr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bg2"/>
                </a:solidFill>
              </a:rPr>
              <a:t>А как называется этот трактат вы узнаете если расшифруете запись (слоги и буквы надо поставить на свои места)</a:t>
            </a:r>
          </a:p>
          <a:p>
            <a:pPr>
              <a:defRPr/>
            </a:pPr>
            <a:endParaRPr lang="ru-RU" sz="1600" dirty="0" smtClean="0">
              <a:solidFill>
                <a:schemeClr val="bg2"/>
              </a:solidFill>
            </a:endParaRPr>
          </a:p>
          <a:p>
            <a:pPr>
              <a:defRPr/>
            </a:pPr>
            <a:r>
              <a:rPr lang="ru-RU" sz="2000" b="1" i="1" dirty="0" smtClean="0"/>
              <a:t>«</a:t>
            </a:r>
            <a:r>
              <a:rPr lang="ru-RU" sz="2000" b="1" i="1" dirty="0" err="1" smtClean="0"/>
              <a:t>енучие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жеим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тидаве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локучеве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ласчи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хевс</a:t>
            </a:r>
            <a:r>
              <a:rPr lang="ru-RU" sz="2000" b="1" i="1" dirty="0" smtClean="0"/>
              <a:t> тел».</a:t>
            </a:r>
          </a:p>
          <a:p>
            <a:pPr>
              <a:defRPr/>
            </a:pPr>
            <a:endParaRPr lang="ru-RU" sz="2000" i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ru-RU" sz="2000" i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«Учение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имже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ведати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человеку числа всех лет»</a:t>
            </a:r>
          </a:p>
        </p:txBody>
      </p:sp>
      <p:pic>
        <p:nvPicPr>
          <p:cNvPr id="19460" name="Рисунок 5" descr="кирика исчисление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83050" y="1589088"/>
            <a:ext cx="4702175" cy="3697287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00675" cy="369888"/>
          </a:xfrm>
        </p:spPr>
        <p:txBody>
          <a:bodyPr/>
          <a:lstStyle/>
          <a:p>
            <a:r>
              <a:rPr lang="ru-RU" sz="2400" smtClean="0"/>
              <a:t>Варлаам Хутынский</a:t>
            </a:r>
          </a:p>
        </p:txBody>
      </p:sp>
      <p:pic>
        <p:nvPicPr>
          <p:cNvPr id="5" name="Содержимое 4" descr="варлаам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15140" y="3214686"/>
            <a:ext cx="1933934" cy="284402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7651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857250"/>
            <a:ext cx="5972175" cy="5268913"/>
          </a:xfrm>
        </p:spPr>
        <p:txBody>
          <a:bodyPr/>
          <a:lstStyle/>
          <a:p>
            <a:r>
              <a:rPr lang="ru-RU" sz="1600" smtClean="0">
                <a:solidFill>
                  <a:schemeClr val="bg2"/>
                </a:solidFill>
              </a:rPr>
              <a:t>Он был сыном богатых именитых граждан Великого Новгорода, отличавшихся благочестивой жизнью. В миру его звали Алексей. По смерти родителей, раздав всё своё имущество бедным, удалился в пустыню к подвижнику Порфирию и принял от него постриг с именем Варлаама.</a:t>
            </a:r>
          </a:p>
          <a:p>
            <a:r>
              <a:rPr lang="ru-RU" sz="1600" smtClean="0">
                <a:solidFill>
                  <a:schemeClr val="bg2"/>
                </a:solidFill>
              </a:rPr>
              <a:t>Искавший  совершенного уединения Преподобный Варлаам решил поселиться в глухом месте, в 10 верстах от Новгорода. Место это  называлось Хутынь (худынь, худое место)  и пользовалось дурною славой; по мнению народному здесь жила нечистая сила, и все боялись ходить сюда.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3008312" cy="655638"/>
          </a:xfrm>
        </p:spPr>
        <p:txBody>
          <a:bodyPr/>
          <a:lstStyle/>
          <a:p>
            <a:r>
              <a:rPr lang="ru-RU" sz="2400" smtClean="0"/>
              <a:t>Братья  Лихуды</a:t>
            </a:r>
          </a:p>
        </p:txBody>
      </p:sp>
      <p:pic>
        <p:nvPicPr>
          <p:cNvPr id="23555" name="Содержимое 4" descr="лихуды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0107" y="2355850"/>
            <a:ext cx="3139546" cy="2349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6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28688"/>
            <a:ext cx="4543425" cy="5197475"/>
          </a:xfrm>
        </p:spPr>
        <p:txBody>
          <a:bodyPr/>
          <a:lstStyle/>
          <a:p>
            <a:r>
              <a:rPr lang="ru-RU" sz="1600" smtClean="0">
                <a:solidFill>
                  <a:schemeClr val="bg2"/>
                </a:solidFill>
              </a:rPr>
              <a:t>Имена братьев Лихудов, греков по происхождению, много сделавших для единения  культур провославного мира, давно известны.. Оба приняли  монашеский постриг под именами Софроний и Иоанникий. В 1685 г. По просьбе царя Фёдора Алексеевича братья приехали из Константинополя в Москву, где основали славяно – греко – латинскую академию. У Лихудов обучались многие знатные люди, в том числе новгородский воевода Борис Прозоровский (1690 г.).</a:t>
            </a:r>
          </a:p>
          <a:p>
            <a:r>
              <a:rPr lang="ru-RU" sz="1600" smtClean="0">
                <a:solidFill>
                  <a:schemeClr val="bg2"/>
                </a:solidFill>
              </a:rPr>
              <a:t>Когда братья попали в царскую опалу новгородский митрополит  ИОВ  в 1706 г. перевозит их в Новгород в созданную им школу, которая разместилась  в Детинце.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Текст 3"/>
          <p:cNvSpPr>
            <a:spLocks noGrp="1"/>
          </p:cNvSpPr>
          <p:nvPr>
            <p:ph type="body" sz="half" idx="2"/>
          </p:nvPr>
        </p:nvSpPr>
        <p:spPr>
          <a:xfrm>
            <a:off x="500063" y="2000250"/>
            <a:ext cx="4572000" cy="4191000"/>
          </a:xfrm>
        </p:spPr>
        <p:txBody>
          <a:bodyPr/>
          <a:lstStyle/>
          <a:p>
            <a:r>
              <a:rPr lang="ru-RU" sz="1600" smtClean="0">
                <a:solidFill>
                  <a:schemeClr val="bg2"/>
                </a:solidFill>
              </a:rPr>
              <a:t>К 1727 году в школе прошли обучение 282 ученика. Указом Синода Новгородская школа была признана «за образец».</a:t>
            </a:r>
          </a:p>
          <a:p>
            <a:r>
              <a:rPr lang="ru-RU" sz="1600" smtClean="0">
                <a:solidFill>
                  <a:schemeClr val="bg2"/>
                </a:solidFill>
              </a:rPr>
              <a:t>Лихуды отредактировали многие рукописи о житие святых,перевезли в Новгород свою уникальную библиотеку. Часть книг сохранилась в Антониевом монастыре. Влияние, которое оказали братья на развитие духовного образования в Новгороде огромно. </a:t>
            </a:r>
            <a:endParaRPr lang="ru-RU" sz="1600" smtClean="0"/>
          </a:p>
        </p:txBody>
      </p:sp>
      <p:pic>
        <p:nvPicPr>
          <p:cNvPr id="25604" name="Содержимое 4" descr="лихуд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3504" y="2285992"/>
            <a:ext cx="2928958" cy="2082992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3008313" cy="428625"/>
          </a:xfrm>
        </p:spPr>
        <p:txBody>
          <a:bodyPr/>
          <a:lstStyle/>
          <a:p>
            <a:r>
              <a:rPr lang="ru-RU" sz="2800" smtClean="0"/>
              <a:t>Никон </a:t>
            </a:r>
          </a:p>
        </p:txBody>
      </p:sp>
      <p:pic>
        <p:nvPicPr>
          <p:cNvPr id="28675" name="Содержимое 4" descr="никон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57884" y="642918"/>
            <a:ext cx="2357454" cy="5037093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28676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42938"/>
            <a:ext cx="4543425" cy="5929312"/>
          </a:xfrm>
        </p:spPr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bg2"/>
                </a:solidFill>
              </a:rPr>
              <a:t>Любимец царя Алексея Михайловича  47- летний новгородский митрополит Никон (Никита </a:t>
            </a:r>
            <a:r>
              <a:rPr lang="ru-RU" sz="1600" dirty="0" err="1" smtClean="0">
                <a:solidFill>
                  <a:schemeClr val="bg2"/>
                </a:solidFill>
              </a:rPr>
              <a:t>Минов</a:t>
            </a:r>
            <a:r>
              <a:rPr lang="ru-RU" sz="1600" dirty="0" smtClean="0">
                <a:solidFill>
                  <a:schemeClr val="bg2"/>
                </a:solidFill>
              </a:rPr>
              <a:t>) в 1652 году стал новым </a:t>
            </a:r>
            <a:r>
              <a:rPr lang="ru-RU" sz="1600" dirty="0" err="1" smtClean="0">
                <a:solidFill>
                  <a:schemeClr val="bg2"/>
                </a:solidFill>
              </a:rPr>
              <a:t>Предстоятелем</a:t>
            </a:r>
            <a:r>
              <a:rPr lang="ru-RU" sz="1600" dirty="0" smtClean="0">
                <a:solidFill>
                  <a:schemeClr val="bg2"/>
                </a:solidFill>
              </a:rPr>
              <a:t> Русской Церкви – Патриархом Московским и всея </a:t>
            </a:r>
            <a:r>
              <a:rPr lang="ru-RU" sz="1600" dirty="0" err="1" smtClean="0">
                <a:solidFill>
                  <a:schemeClr val="bg2"/>
                </a:solidFill>
              </a:rPr>
              <a:t>руси</a:t>
            </a:r>
            <a:r>
              <a:rPr lang="ru-RU" sz="1600" dirty="0" smtClean="0">
                <a:solidFill>
                  <a:schemeClr val="bg2"/>
                </a:solidFill>
              </a:rPr>
              <a:t>. Личность богато одарённая, человек кипучей энергии, талантливый  проповедник и грамотей, бесспорно </a:t>
            </a:r>
            <a:r>
              <a:rPr lang="ru-RU" sz="1600" dirty="0" err="1" smtClean="0">
                <a:solidFill>
                  <a:schemeClr val="bg2"/>
                </a:solidFill>
              </a:rPr>
              <a:t>величайшиц</a:t>
            </a:r>
            <a:r>
              <a:rPr lang="ru-RU" sz="1600" dirty="0" smtClean="0">
                <a:solidFill>
                  <a:schemeClr val="bg2"/>
                </a:solidFill>
              </a:rPr>
              <a:t> реформатор русской истории 17 века. </a:t>
            </a:r>
          </a:p>
          <a:p>
            <a:pPr>
              <a:defRPr/>
            </a:pPr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 каком году Никон стал Патриархом?</a:t>
            </a:r>
          </a:p>
          <a:p>
            <a:pPr>
              <a:defRPr/>
            </a:pPr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Шоколадная плитка состоит из одинаковых долек. Таня отломила полоску в 5 долек и угостила братика, а затем отломила полоску в 7 долек для мамы. Сколько долек у неё осталось? Если это число умножить на 59, то получится ответ на вопрос.</a:t>
            </a:r>
          </a:p>
          <a:p>
            <a:pPr>
              <a:defRPr/>
            </a:pPr>
            <a:endParaRPr lang="ru-RU" sz="1600" dirty="0" smtClean="0">
              <a:solidFill>
                <a:schemeClr val="bg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000" y="6357938"/>
            <a:ext cx="17192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Ответ: 1652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00488" cy="584200"/>
          </a:xfrm>
        </p:spPr>
        <p:txBody>
          <a:bodyPr/>
          <a:lstStyle/>
          <a:p>
            <a:r>
              <a:rPr lang="ru-RU" sz="2400" smtClean="0"/>
              <a:t>Фотий и Анна Орлова</a:t>
            </a:r>
          </a:p>
        </p:txBody>
      </p:sp>
      <p:sp>
        <p:nvSpPr>
          <p:cNvPr id="31746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1563"/>
            <a:ext cx="3008313" cy="5054600"/>
          </a:xfrm>
        </p:spPr>
        <p:txBody>
          <a:bodyPr/>
          <a:lstStyle/>
          <a:p>
            <a:r>
              <a:rPr lang="ru-RU" sz="1600" smtClean="0">
                <a:solidFill>
                  <a:schemeClr val="bg2"/>
                </a:solidFill>
              </a:rPr>
              <a:t>Тем,  что до наших  дней сохранился Юрьев монастырь новгородцы во многом обязаны известному церковному деятелю Руси – монаху настоятелю Фотию. Он был духовным учителем графини Анны Орловой – Чесменской, дочери графа Алексея Орлова, известного и очень богатого человека при дворе императрицы. На  щедрые пожертвования Анны Алексеевны и благодаря её связям монастырь стал богатым и преобразился.</a:t>
            </a:r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428868"/>
            <a:ext cx="4876800" cy="2808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1748" name="Содержимое 5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1584325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Садко</a:t>
            </a:r>
          </a:p>
        </p:txBody>
      </p:sp>
      <p:pic>
        <p:nvPicPr>
          <p:cNvPr id="7" name="Содержимое 6" descr="садк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1214422"/>
            <a:ext cx="5111750" cy="3833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928813"/>
            <a:ext cx="3008313" cy="419735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bg1">
                    <a:lumMod val="25000"/>
                  </a:schemeClr>
                </a:solidFill>
              </a:rPr>
              <a:t>Былины о Садко  уводят нас в средневековый Новгород, республику бояр и купцов. И хотя Садко – персонаж полностью вымышленный, в образе его запечатлелись черты новгородцев и вера в то, что человек, поступая правильно, пройдёт свою жизнь достойно.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Содержимое 4" descr="орлова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00760" y="2214554"/>
            <a:ext cx="2500330" cy="3535171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0723" name="Текст 3"/>
          <p:cNvSpPr>
            <a:spLocks noGrp="1"/>
          </p:cNvSpPr>
          <p:nvPr>
            <p:ph type="body" sz="half" idx="2"/>
          </p:nvPr>
        </p:nvSpPr>
        <p:spPr>
          <a:xfrm>
            <a:off x="428625" y="785813"/>
            <a:ext cx="4400550" cy="5340350"/>
          </a:xfrm>
        </p:spPr>
        <p:txBody>
          <a:bodyPr/>
          <a:lstStyle/>
          <a:p>
            <a:r>
              <a:rPr lang="ru-RU" sz="1600" smtClean="0">
                <a:solidFill>
                  <a:schemeClr val="bg2"/>
                </a:solidFill>
              </a:rPr>
              <a:t>Возможно с Анной могла произойти такая история.</a:t>
            </a:r>
          </a:p>
          <a:p>
            <a:endParaRPr lang="ru-RU" sz="1600" smtClean="0">
              <a:solidFill>
                <a:schemeClr val="bg2"/>
              </a:solidFill>
            </a:endParaRPr>
          </a:p>
          <a:p>
            <a:endParaRPr lang="ru-RU" sz="1600" smtClean="0">
              <a:solidFill>
                <a:schemeClr val="bg2"/>
              </a:solidFill>
            </a:endParaRPr>
          </a:p>
          <a:p>
            <a:r>
              <a:rPr lang="ru-RU" sz="1600" smtClean="0">
                <a:solidFill>
                  <a:schemeClr val="bg2"/>
                </a:solidFill>
              </a:rPr>
              <a:t>На руку знатной дамы  претендовали два  бравых офицера, она же замуж не торопилась. Чтобы оттянуть выбор жениха, дама предложила им испытание: «Я выйду замуж за того из вас, чья лошадь последней доскачет до соседнего имения, » - сказала она офицерам. Однако, посовещавшись, мужчины вскочили на лошадей и во весь опор помчались  к  соседней усадьбе. В этот же день капризной даме  пришлось свою руку отдать победителю  скачек. Каким же способом офицеры разрешили сей спор?</a:t>
            </a:r>
          </a:p>
          <a:p>
            <a:endParaRPr lang="ru-RU" sz="1600" smtClean="0">
              <a:solidFill>
                <a:schemeClr val="bg2"/>
              </a:solidFill>
            </a:endParaRPr>
          </a:p>
          <a:p>
            <a:endParaRPr lang="ru-RU" smtClean="0"/>
          </a:p>
          <a:p>
            <a:r>
              <a:rPr lang="ru-RU" sz="1800" smtClean="0">
                <a:solidFill>
                  <a:srgbClr val="FFC000"/>
                </a:solidFill>
              </a:rPr>
              <a:t>Ответ : поменялись лошадьми.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200"/>
          </a:xfrm>
        </p:spPr>
        <p:txBody>
          <a:bodyPr/>
          <a:lstStyle/>
          <a:p>
            <a:r>
              <a:rPr lang="ru-RU" sz="2800" smtClean="0"/>
              <a:t>купцы Сырковы</a:t>
            </a:r>
          </a:p>
        </p:txBody>
      </p:sp>
      <p:sp>
        <p:nvSpPr>
          <p:cNvPr id="32772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1563"/>
            <a:ext cx="4543425" cy="5429250"/>
          </a:xfrm>
        </p:spPr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bg2"/>
                </a:solidFill>
              </a:rPr>
              <a:t>Богатство и процветание Новгороду обеспечивали многочисленные купеческие династии. Самым именитым и легендарным был Садко.</a:t>
            </a:r>
          </a:p>
          <a:p>
            <a:pPr>
              <a:defRPr/>
            </a:pPr>
            <a:r>
              <a:rPr lang="ru-RU" sz="1600" dirty="0" smtClean="0">
                <a:solidFill>
                  <a:schemeClr val="bg2"/>
                </a:solidFill>
              </a:rPr>
              <a:t>Из Москвы в Новгород царём Иваном 3 была переселена семья купца Ивана </a:t>
            </a:r>
            <a:r>
              <a:rPr lang="ru-RU" sz="1600" dirty="0" err="1" smtClean="0">
                <a:solidFill>
                  <a:schemeClr val="bg2"/>
                </a:solidFill>
              </a:rPr>
              <a:t>Сыркова</a:t>
            </a:r>
            <a:r>
              <a:rPr lang="ru-RU" sz="1600" dirty="0" smtClean="0">
                <a:solidFill>
                  <a:schemeClr val="bg2"/>
                </a:solidFill>
              </a:rPr>
              <a:t>. Дмитрий и Фёдор </a:t>
            </a:r>
            <a:r>
              <a:rPr lang="ru-RU" sz="1600" dirty="0" err="1" smtClean="0">
                <a:solidFill>
                  <a:schemeClr val="bg2"/>
                </a:solidFill>
              </a:rPr>
              <a:t>Сырковы</a:t>
            </a:r>
            <a:r>
              <a:rPr lang="ru-RU" sz="1600" dirty="0" smtClean="0">
                <a:solidFill>
                  <a:schemeClr val="bg2"/>
                </a:solidFill>
              </a:rPr>
              <a:t> являлись строителями многих новгородских церквей. Фёдор – строитель  </a:t>
            </a:r>
            <a:r>
              <a:rPr lang="ru-RU" sz="1600" dirty="0" err="1" smtClean="0">
                <a:solidFill>
                  <a:schemeClr val="bg2"/>
                </a:solidFill>
              </a:rPr>
              <a:t>Сыркова</a:t>
            </a:r>
            <a:r>
              <a:rPr lang="ru-RU" sz="1600" dirty="0" smtClean="0">
                <a:solidFill>
                  <a:schemeClr val="bg2"/>
                </a:solidFill>
              </a:rPr>
              <a:t> монастыря и ряда других.</a:t>
            </a:r>
          </a:p>
          <a:p>
            <a:pPr>
              <a:defRPr/>
            </a:pPr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 каком веке была переселена семья купца </a:t>
            </a:r>
            <a:r>
              <a:rPr lang="ru-RU" sz="16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Сыркова</a:t>
            </a:r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в Новгород?</a:t>
            </a:r>
          </a:p>
          <a:p>
            <a:pPr>
              <a:defRPr/>
            </a:pPr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Аня и Ваня живут на набережной. Слева от дома Ани на набережной находится 55 домов, а справа – 23 дома. От дома Вани слева и справа по набережной находится одинаковое число домов. Сколько домов расположено между домами Ани и Вани?</a:t>
            </a:r>
          </a:p>
        </p:txBody>
      </p:sp>
      <p:pic>
        <p:nvPicPr>
          <p:cNvPr id="32773" name="Рисунок 6" descr="сырков монастырь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71876"/>
            <a:ext cx="3670297" cy="22529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072188" y="6215063"/>
            <a:ext cx="17605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Ответ: в 15 веке</a:t>
            </a:r>
          </a:p>
        </p:txBody>
      </p:sp>
      <p:sp>
        <p:nvSpPr>
          <p:cNvPr id="33797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200"/>
          </a:xfrm>
        </p:spPr>
        <p:txBody>
          <a:bodyPr/>
          <a:lstStyle/>
          <a:p>
            <a:r>
              <a:rPr lang="ru-RU" sz="2400" smtClean="0"/>
              <a:t>Марфа Борецкая</a:t>
            </a:r>
          </a:p>
        </p:txBody>
      </p:sp>
      <p:pic>
        <p:nvPicPr>
          <p:cNvPr id="35843" name="Содержимое 4" descr="марфа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2714620"/>
            <a:ext cx="1417638" cy="3143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4819" name="Текст 3"/>
          <p:cNvSpPr>
            <a:spLocks noGrp="1"/>
          </p:cNvSpPr>
          <p:nvPr>
            <p:ph type="body" sz="half" idx="2"/>
          </p:nvPr>
        </p:nvSpPr>
        <p:spPr>
          <a:xfrm>
            <a:off x="2786063" y="928688"/>
            <a:ext cx="3008312" cy="5054600"/>
          </a:xfrm>
        </p:spPr>
        <p:txBody>
          <a:bodyPr/>
          <a:lstStyle/>
          <a:p>
            <a:r>
              <a:rPr lang="ru-RU" sz="1600" b="1" smtClean="0">
                <a:solidFill>
                  <a:schemeClr val="bg2"/>
                </a:solidFill>
              </a:rPr>
              <a:t>Одной из известных женщин России, имя которой связано с Новгородом, была Марфа Борецкая, жена новгородского посадника Исаака Борецкого, род которого был противником московских князей. После смерти мужа эта сильная женщина приобрела  большой политический вес, возглавляла Новгородских бояр против объединения с Москвой. Она осталась в памяти истории как Марфа – Посадница.</a:t>
            </a:r>
          </a:p>
        </p:txBody>
      </p:sp>
      <p:pic>
        <p:nvPicPr>
          <p:cNvPr id="35845" name="Рисунок 5" descr="марфа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9656" y="2714625"/>
            <a:ext cx="2640344" cy="30003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200"/>
          </a:xfrm>
        </p:spPr>
        <p:txBody>
          <a:bodyPr/>
          <a:lstStyle/>
          <a:p>
            <a:r>
              <a:rPr lang="ru-RU" sz="2800" smtClean="0"/>
              <a:t>Феофан Грек</a:t>
            </a:r>
          </a:p>
        </p:txBody>
      </p:sp>
      <p:pic>
        <p:nvPicPr>
          <p:cNvPr id="39939" name="Содержимое 4" descr="феофан благословение 14 ве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2066" y="714356"/>
            <a:ext cx="3143272" cy="4970867"/>
          </a:xfrm>
          <a:effectLst>
            <a:softEdge rad="112500"/>
          </a:effectLst>
        </p:spPr>
      </p:pic>
      <p:sp>
        <p:nvSpPr>
          <p:cNvPr id="35843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71688"/>
            <a:ext cx="3008313" cy="4054475"/>
          </a:xfrm>
        </p:spPr>
        <p:txBody>
          <a:bodyPr/>
          <a:lstStyle/>
          <a:p>
            <a:r>
              <a:rPr lang="ru-RU" sz="1600" smtClean="0">
                <a:solidFill>
                  <a:schemeClr val="bg2"/>
                </a:solidFill>
              </a:rPr>
              <a:t>Этот выдающийся Византийский живописец поселился в Новгороде в 1370 году. Уцелевшие его работы находятся только в России  - Новгороде и Москве. Память о себе он оставил в написанных иконах и  фресках церквей.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984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0963" name="Содержимое 4" descr="феофан на ильин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7750" y="3286125"/>
            <a:ext cx="3900488" cy="312102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0964" name="Текст 3"/>
          <p:cNvSpPr>
            <a:spLocks noGrp="1"/>
          </p:cNvSpPr>
          <p:nvPr>
            <p:ph type="body" sz="half" idx="2"/>
          </p:nvPr>
        </p:nvSpPr>
        <p:spPr>
          <a:xfrm>
            <a:off x="500063" y="785813"/>
            <a:ext cx="4071937" cy="5340350"/>
          </a:xfrm>
        </p:spPr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bg2"/>
                </a:solidFill>
              </a:rPr>
              <a:t>Московский писатель </a:t>
            </a:r>
            <a:r>
              <a:rPr lang="ru-RU" sz="1600" dirty="0" err="1" smtClean="0">
                <a:solidFill>
                  <a:schemeClr val="bg2"/>
                </a:solidFill>
              </a:rPr>
              <a:t>Епифаний</a:t>
            </a:r>
            <a:r>
              <a:rPr lang="ru-RU" sz="1600" dirty="0" smtClean="0">
                <a:solidFill>
                  <a:schemeClr val="bg2"/>
                </a:solidFill>
              </a:rPr>
              <a:t> Премудрый характеризует его как живого собеседника – философа, раскованного живописца, не чуравшегося работать на людях, и как «известного книжного художника и лучшего живописца среди иконописцев».</a:t>
            </a:r>
          </a:p>
          <a:p>
            <a:pPr>
              <a:defRPr/>
            </a:pPr>
            <a:endParaRPr lang="ru-RU" sz="1600" dirty="0" smtClean="0">
              <a:solidFill>
                <a:schemeClr val="bg2"/>
              </a:solidFill>
            </a:endParaRPr>
          </a:p>
          <a:p>
            <a:pPr>
              <a:defRPr/>
            </a:pPr>
            <a:r>
              <a:rPr lang="ru-RU" sz="1600" dirty="0" smtClean="0"/>
              <a:t>Какая из церквей, расписанных Феофаном  Греком находится в Новгороде?</a:t>
            </a:r>
          </a:p>
          <a:p>
            <a:pPr>
              <a:defRPr/>
            </a:pPr>
            <a:r>
              <a:rPr lang="en-US" sz="1600" dirty="0" smtClean="0"/>
              <a:t>A</a:t>
            </a:r>
            <a:r>
              <a:rPr lang="ru-RU" sz="1600" dirty="0" smtClean="0"/>
              <a:t> церковь Спаса Преображения (1378 г.)</a:t>
            </a:r>
          </a:p>
          <a:p>
            <a:pPr>
              <a:defRPr/>
            </a:pPr>
            <a:r>
              <a:rPr lang="en-US" sz="1600" dirty="0" smtClean="0"/>
              <a:t>B </a:t>
            </a:r>
            <a:r>
              <a:rPr lang="ru-RU" sz="1600" dirty="0" smtClean="0"/>
              <a:t>Собор Рождества Богородицы(1395г)</a:t>
            </a:r>
          </a:p>
          <a:p>
            <a:pPr>
              <a:defRPr/>
            </a:pPr>
            <a:r>
              <a:rPr lang="en-US" sz="1600" dirty="0" smtClean="0"/>
              <a:t>C </a:t>
            </a:r>
            <a:r>
              <a:rPr lang="ru-RU" sz="1600" dirty="0" smtClean="0"/>
              <a:t>Архангельский собор Кремля(1399г)</a:t>
            </a:r>
          </a:p>
          <a:p>
            <a:pPr>
              <a:defRPr/>
            </a:pPr>
            <a:r>
              <a:rPr lang="en-US" sz="1600" dirty="0" smtClean="0"/>
              <a:t>D </a:t>
            </a:r>
            <a:r>
              <a:rPr lang="ru-RU" sz="1600" dirty="0" smtClean="0"/>
              <a:t>Благовещенский Собор(1405 </a:t>
            </a:r>
            <a:r>
              <a:rPr lang="ru-RU" dirty="0" smtClean="0"/>
              <a:t>г)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Церковь Спаса Преображения на Ильине улице.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214313" y="273050"/>
            <a:ext cx="4429125" cy="512763"/>
          </a:xfrm>
        </p:spPr>
        <p:txBody>
          <a:bodyPr/>
          <a:lstStyle/>
          <a:p>
            <a:r>
              <a:rPr lang="ru-RU" sz="2400" smtClean="0"/>
              <a:t>Г. Р. Державин (1743 – 1816 г.)</a:t>
            </a:r>
          </a:p>
        </p:txBody>
      </p:sp>
      <p:pic>
        <p:nvPicPr>
          <p:cNvPr id="41987" name="Содержимое 4" descr="держави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7752" y="1214422"/>
            <a:ext cx="3286148" cy="4173074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7891" name="Текст 3"/>
          <p:cNvSpPr>
            <a:spLocks noGrp="1"/>
          </p:cNvSpPr>
          <p:nvPr>
            <p:ph type="body" sz="half" idx="2"/>
          </p:nvPr>
        </p:nvSpPr>
        <p:spPr>
          <a:xfrm>
            <a:off x="500063" y="2000250"/>
            <a:ext cx="3008312" cy="4197350"/>
          </a:xfrm>
        </p:spPr>
        <p:txBody>
          <a:bodyPr/>
          <a:lstStyle/>
          <a:p>
            <a:r>
              <a:rPr lang="ru-RU" sz="1600" smtClean="0">
                <a:solidFill>
                  <a:schemeClr val="bg2"/>
                </a:solidFill>
              </a:rPr>
              <a:t>Известный русский поэт Гавриил Романович Державин многие годы занимал высшие государственные должности.</a:t>
            </a:r>
          </a:p>
          <a:p>
            <a:r>
              <a:rPr lang="ru-RU" sz="1600" smtClean="0">
                <a:solidFill>
                  <a:schemeClr val="bg2"/>
                </a:solidFill>
              </a:rPr>
              <a:t>Но в историю он вошёл не за эти заслуги. Поэзия Державина – замечательный памятник екатерининской дворцовой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57188"/>
            <a:ext cx="3900488" cy="5768975"/>
          </a:xfrm>
        </p:spPr>
        <p:txBody>
          <a:bodyPr/>
          <a:lstStyle/>
          <a:p>
            <a:r>
              <a:rPr lang="ru-RU" sz="1600" smtClean="0">
                <a:solidFill>
                  <a:schemeClr val="bg2"/>
                </a:solidFill>
              </a:rPr>
              <a:t>В 1803 году  поэт поселился в своём имении «Званка», что в Новгородской губернии. А похоронен он в Хутынском монастыре.</a:t>
            </a:r>
          </a:p>
          <a:p>
            <a:r>
              <a:rPr lang="ru-RU" sz="1600" smtClean="0">
                <a:solidFill>
                  <a:schemeClr val="bg2"/>
                </a:solidFill>
              </a:rPr>
              <a:t>В скольких верстах от  Званки находится могила  Гавриила Романовича Державина вы узнаете решив задачу:</a:t>
            </a:r>
          </a:p>
          <a:p>
            <a:r>
              <a:rPr lang="ru-RU" sz="1600" smtClean="0"/>
              <a:t>Таня записала на листе бумаги некоторое двузначное число; сидевшей напротив Свете оно представилось как 16. если от записанного Таней числа отнять 31, то получим ответ на вопрос.</a:t>
            </a:r>
          </a:p>
        </p:txBody>
      </p:sp>
      <p:pic>
        <p:nvPicPr>
          <p:cNvPr id="44036" name="Содержимое 6" descr="Державинский притвор, надгробная плита.1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72132" y="1214422"/>
            <a:ext cx="2753846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4038" name="Рисунок 8" descr="хут. мо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0504"/>
            <a:ext cx="2047875" cy="1536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357688" y="6072188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Ответ: 60 вёрст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2763"/>
          </a:xfrm>
        </p:spPr>
        <p:txBody>
          <a:bodyPr/>
          <a:lstStyle/>
          <a:p>
            <a:r>
              <a:rPr lang="ru-RU" sz="2400" smtClean="0"/>
              <a:t>А. С. Пушкин</a:t>
            </a:r>
          </a:p>
        </p:txBody>
      </p:sp>
      <p:pic>
        <p:nvPicPr>
          <p:cNvPr id="45059" name="Содержимое 4" descr="тропинин  пушк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57875" y="2571750"/>
            <a:ext cx="2643188" cy="319563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5060" name="Текст 3"/>
          <p:cNvSpPr>
            <a:spLocks noGrp="1"/>
          </p:cNvSpPr>
          <p:nvPr>
            <p:ph type="body" sz="half" idx="2"/>
          </p:nvPr>
        </p:nvSpPr>
        <p:spPr>
          <a:xfrm>
            <a:off x="428625" y="785813"/>
            <a:ext cx="4286250" cy="5000625"/>
          </a:xfrm>
        </p:spPr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bg2"/>
                </a:solidFill>
              </a:rPr>
              <a:t>Мало кто знает, что прямым предком Пушкина был витязь кн. Александра Невского – Гаврила Алексич. Фамилия «Пушкин» идёт от потомка Алексича боярина Григория Пушки (15 век). От его сыновей и внуков, имевших поместья в Новгороде пошла «новгородская» ветвь Пушкиных. Александр Сергеевич хотя не жил в Новгороде, но хорошо  знал город через который проезжал много раз.</a:t>
            </a:r>
          </a:p>
          <a:p>
            <a:pPr>
              <a:defRPr/>
            </a:pPr>
            <a:r>
              <a:rPr lang="ru-RU" sz="1600" dirty="0" smtClean="0">
                <a:solidFill>
                  <a:schemeClr val="bg2"/>
                </a:solidFill>
              </a:rPr>
              <a:t>Сколько раз был А. С. Пушкин проездом в городе Новгороде вы узнаете  из задачи:</a:t>
            </a:r>
          </a:p>
          <a:p>
            <a:pPr>
              <a:defRPr/>
            </a:pPr>
            <a:r>
              <a:rPr lang="ru-RU" sz="1600" dirty="0" smtClean="0"/>
              <a:t>Произведение цифр двузначного числа не может равняться</a:t>
            </a:r>
          </a:p>
          <a:p>
            <a:pPr>
              <a:defRPr/>
            </a:pPr>
            <a:r>
              <a:rPr lang="ru-RU" sz="1600" dirty="0" smtClean="0"/>
              <a:t>А (40)     Б(36)    В(20)   Г(13)   Д(40)</a:t>
            </a:r>
          </a:p>
          <a:p>
            <a:pPr>
              <a:defRPr/>
            </a:pPr>
            <a:r>
              <a:rPr lang="ru-RU" sz="1600" dirty="0" smtClean="0"/>
              <a:t>Если к этому произведению прибавить 10 то получим ответ на вопрос.</a:t>
            </a:r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Ответ:    23 раза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5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5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5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41325"/>
          </a:xfrm>
        </p:spPr>
        <p:txBody>
          <a:bodyPr/>
          <a:lstStyle/>
          <a:p>
            <a:r>
              <a:rPr lang="ru-RU" sz="2400" smtClean="0"/>
              <a:t>В. А. Тропинин</a:t>
            </a:r>
          </a:p>
        </p:txBody>
      </p:sp>
      <p:pic>
        <p:nvPicPr>
          <p:cNvPr id="47107" name="Содержимое 4" descr="тропини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2928934"/>
            <a:ext cx="2158388" cy="3000396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0963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857250"/>
            <a:ext cx="8186738" cy="1571625"/>
          </a:xfrm>
        </p:spPr>
        <p:txBody>
          <a:bodyPr/>
          <a:lstStyle/>
          <a:p>
            <a:r>
              <a:rPr lang="ru-RU" sz="1600" smtClean="0">
                <a:solidFill>
                  <a:schemeClr val="bg2"/>
                </a:solidFill>
              </a:rPr>
              <a:t>Известный русский художник  провёл в Новгороде детство и юность с 1776 по 1793 год. Родился в д. Карпово Новгородской губернии. Отец его был крепостным графа Миниха, но за безупречную службу отпущен на волю. Но дети остались крепостными. </a:t>
            </a:r>
          </a:p>
        </p:txBody>
      </p:sp>
      <p:pic>
        <p:nvPicPr>
          <p:cNvPr id="47109" name="Рисунок 6" descr="тропинин 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928934"/>
            <a:ext cx="2290750" cy="29767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7110" name="Рисунок 7" descr="тропинин 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071810"/>
            <a:ext cx="2194122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698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8131" name="Содержимое 4" descr="453px-П._Л._Тропинин._Женский_портрет,_1840_P1060667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00750" y="1857375"/>
            <a:ext cx="2301875" cy="3043238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8132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857250"/>
            <a:ext cx="4757738" cy="5268913"/>
          </a:xfrm>
        </p:spPr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bg2"/>
                </a:solidFill>
              </a:rPr>
              <a:t>Как крепостной Василий Андреевич был отправлен  в Питер в качестве «приданного» дочери графа Миниха и в Новгород больше не вернулся.</a:t>
            </a:r>
          </a:p>
          <a:p>
            <a:pPr>
              <a:defRPr/>
            </a:pPr>
            <a:r>
              <a:rPr lang="ru-RU" sz="1600" dirty="0" smtClean="0">
                <a:solidFill>
                  <a:schemeClr val="bg2"/>
                </a:solidFill>
              </a:rPr>
              <a:t>На каком году жизни он получил вольную вы узнаете решив задачу:</a:t>
            </a:r>
          </a:p>
          <a:p>
            <a:pPr>
              <a:defRPr/>
            </a:pPr>
            <a:r>
              <a:rPr lang="ru-RU" sz="2000" dirty="0" smtClean="0"/>
              <a:t>Если к утроенному количеству «4» встречающихся в нумерации домов от 1 до 50 прибавить 2, то получится его возраст!</a:t>
            </a:r>
          </a:p>
          <a:p>
            <a:pPr>
              <a:defRPr/>
            </a:pPr>
            <a:endParaRPr lang="ru-RU" sz="1600" dirty="0" smtClean="0">
              <a:solidFill>
                <a:schemeClr val="bg2"/>
              </a:solidFill>
            </a:endParaRPr>
          </a:p>
          <a:p>
            <a:pPr>
              <a:defRPr/>
            </a:pPr>
            <a:r>
              <a:rPr lang="ru-RU" sz="1600" dirty="0" smtClean="0">
                <a:solidFill>
                  <a:schemeClr val="bg2"/>
                </a:solidFill>
              </a:rPr>
              <a:t> Вольную он получил на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47</a:t>
            </a:r>
            <a:r>
              <a:rPr lang="ru-RU" sz="1600" dirty="0" smtClean="0">
                <a:solidFill>
                  <a:schemeClr val="bg2"/>
                </a:solidFill>
              </a:rPr>
              <a:t>-м году жизни. В Новгороде хранятся его картины: «Швея за прошивками», «Женский портрет», «Портрет молодого человека из семьи Голицыных».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2763"/>
          </a:xfrm>
        </p:spPr>
        <p:txBody>
          <a:bodyPr/>
          <a:lstStyle/>
          <a:p>
            <a:r>
              <a:rPr lang="ru-RU" sz="3600" smtClean="0"/>
              <a:t>Рюрик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00125"/>
            <a:ext cx="5329238" cy="5126038"/>
          </a:xfrm>
        </p:spPr>
        <p:txBody>
          <a:bodyPr/>
          <a:lstStyle/>
          <a:p>
            <a:pPr>
              <a:defRPr/>
            </a:pPr>
            <a:r>
              <a:rPr lang="ru-RU" sz="1600" b="1" dirty="0" smtClean="0">
                <a:solidFill>
                  <a:schemeClr val="bg2"/>
                </a:solidFill>
              </a:rPr>
              <a:t>По легенде призван был для  правления на Русь новгородскими </a:t>
            </a:r>
            <a:r>
              <a:rPr lang="ru-RU" sz="1600" b="1" dirty="0" err="1" smtClean="0">
                <a:solidFill>
                  <a:schemeClr val="bg2"/>
                </a:solidFill>
              </a:rPr>
              <a:t>словенами</a:t>
            </a:r>
            <a:r>
              <a:rPr lang="ru-RU" sz="1600" b="1" dirty="0" smtClean="0">
                <a:solidFill>
                  <a:schemeClr val="bg2"/>
                </a:solidFill>
              </a:rPr>
              <a:t>, кривичами и чудью в 862  году варяжский князь </a:t>
            </a:r>
            <a:r>
              <a:rPr lang="ru-RU" sz="1600" b="1" dirty="0" err="1" smtClean="0">
                <a:solidFill>
                  <a:schemeClr val="bg2"/>
                </a:solidFill>
              </a:rPr>
              <a:t>Рюрик</a:t>
            </a:r>
            <a:r>
              <a:rPr lang="ru-RU" sz="1600" b="1" dirty="0" smtClean="0">
                <a:solidFill>
                  <a:schemeClr val="bg2"/>
                </a:solidFill>
              </a:rPr>
              <a:t>. На памятнике «Тысячелетие России» он представлен  в образе варяжского воина в полном вооружении. На плечах у него звериная шкура, а в руках – щит и меч. На щите надпись. Расшифруйте её!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bg2"/>
                </a:solidFill>
              </a:rPr>
              <a:t>                этот значок означает тысячи</a:t>
            </a:r>
          </a:p>
          <a:p>
            <a:pPr>
              <a:defRPr/>
            </a:pPr>
            <a:r>
              <a:rPr lang="en-US" sz="1600" dirty="0" smtClean="0">
                <a:solidFill>
                  <a:schemeClr val="bg2"/>
                </a:solidFill>
              </a:rPr>
              <a:t>     </a:t>
            </a:r>
            <a:endParaRPr lang="ru-RU" sz="1600" dirty="0" smtClean="0">
              <a:solidFill>
                <a:schemeClr val="bg2"/>
              </a:solidFill>
            </a:endParaRPr>
          </a:p>
          <a:p>
            <a:pPr>
              <a:defRPr/>
            </a:pPr>
            <a:r>
              <a:rPr lang="ru-RU" sz="1600" dirty="0" smtClean="0">
                <a:solidFill>
                  <a:schemeClr val="bg2"/>
                </a:solidFill>
              </a:rPr>
              <a:t>     </a:t>
            </a:r>
            <a:r>
              <a:rPr lang="en-US" sz="1600" dirty="0" smtClean="0">
                <a:solidFill>
                  <a:schemeClr val="bg2"/>
                </a:solidFill>
              </a:rPr>
              <a:t>S</a:t>
            </a:r>
            <a:r>
              <a:rPr lang="ru-RU" sz="1600" dirty="0" smtClean="0">
                <a:solidFill>
                  <a:schemeClr val="bg2"/>
                </a:solidFill>
              </a:rPr>
              <a:t>  -  6</a:t>
            </a:r>
          </a:p>
          <a:p>
            <a:pPr>
              <a:defRPr/>
            </a:pPr>
            <a:r>
              <a:rPr lang="ru-RU" sz="1600" dirty="0" smtClean="0">
                <a:solidFill>
                  <a:schemeClr val="bg2"/>
                </a:solidFill>
              </a:rPr>
              <a:t>     </a:t>
            </a:r>
            <a:r>
              <a:rPr lang="en-US" sz="1600" dirty="0" smtClean="0">
                <a:solidFill>
                  <a:schemeClr val="bg2"/>
                </a:solidFill>
              </a:rPr>
              <a:t>Ť</a:t>
            </a:r>
            <a:r>
              <a:rPr lang="ru-RU" sz="1600" dirty="0" smtClean="0">
                <a:solidFill>
                  <a:schemeClr val="bg2"/>
                </a:solidFill>
              </a:rPr>
              <a:t>  - 300</a:t>
            </a:r>
          </a:p>
          <a:p>
            <a:pPr>
              <a:defRPr/>
            </a:pPr>
            <a:r>
              <a:rPr lang="ru-RU" sz="1600" dirty="0" smtClean="0">
                <a:solidFill>
                  <a:schemeClr val="bg2"/>
                </a:solidFill>
              </a:rPr>
              <a:t>     </a:t>
            </a:r>
            <a:r>
              <a:rPr lang="en-US" sz="1600" dirty="0" smtClean="0">
                <a:solidFill>
                  <a:schemeClr val="bg2"/>
                </a:solidFill>
              </a:rPr>
              <a:t>O</a:t>
            </a:r>
            <a:r>
              <a:rPr lang="ru-RU" sz="1600" dirty="0" smtClean="0">
                <a:solidFill>
                  <a:schemeClr val="bg2"/>
                </a:solidFill>
              </a:rPr>
              <a:t>  - 70</a:t>
            </a:r>
          </a:p>
          <a:p>
            <a:pPr>
              <a:defRPr/>
            </a:pPr>
            <a:r>
              <a:rPr lang="ru-RU" sz="1600" dirty="0" smtClean="0">
                <a:solidFill>
                  <a:schemeClr val="bg2"/>
                </a:solidFill>
              </a:rPr>
              <a:t>Какое историческое событие это число обозначает?</a:t>
            </a:r>
            <a:endParaRPr lang="en-US" sz="1600" dirty="0" smtClean="0">
              <a:solidFill>
                <a:schemeClr val="bg2"/>
              </a:solidFill>
            </a:endParaRPr>
          </a:p>
          <a:p>
            <a:pPr>
              <a:defRPr/>
            </a:pPr>
            <a:endParaRPr lang="en-US" sz="1600" dirty="0" smtClean="0">
              <a:solidFill>
                <a:schemeClr val="bg2"/>
              </a:solidFill>
            </a:endParaRPr>
          </a:p>
          <a:p>
            <a:pPr>
              <a:defRPr/>
            </a:pP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Это 6370 год.</a:t>
            </a:r>
          </a:p>
          <a:p>
            <a:pPr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          Разница в старом и новом летоисчислениях, используемых в хронологии, составляет 5508 лет.</a:t>
            </a:r>
          </a:p>
          <a:p>
            <a:pPr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Получается  862 год –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год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основания Древней Руси.</a:t>
            </a:r>
          </a:p>
          <a:p>
            <a:pPr>
              <a:defRPr/>
            </a:pPr>
            <a:endParaRPr lang="ru-RU" dirty="0" smtClean="0">
              <a:solidFill>
                <a:schemeClr val="bg2"/>
              </a:solidFill>
            </a:endParaRPr>
          </a:p>
          <a:p>
            <a:pPr>
              <a:defRPr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785813" y="3071812"/>
            <a:ext cx="357188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Содержимое 4" descr="памят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97900" y="996809"/>
            <a:ext cx="2688900" cy="3718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71925" cy="655638"/>
          </a:xfrm>
        </p:spPr>
        <p:txBody>
          <a:bodyPr/>
          <a:lstStyle/>
          <a:p>
            <a:r>
              <a:rPr lang="ru-RU" smtClean="0"/>
              <a:t>А. В. Суворов (1729 – 1800 гг.)</a:t>
            </a:r>
          </a:p>
        </p:txBody>
      </p:sp>
      <p:pic>
        <p:nvPicPr>
          <p:cNvPr id="49155" name="Содержимое 4" descr="суворов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43570" y="2357430"/>
            <a:ext cx="2106613" cy="271462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3011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smtClean="0">
                <a:solidFill>
                  <a:schemeClr val="bg2"/>
                </a:solidFill>
              </a:rPr>
              <a:t>Великий  русский полководец, не потерпевший ни одного поражения в своей военной карьере, генералиссимус российских сухопутных и морских сил, кавалер всех российских и многих иностранных военных орденов.</a:t>
            </a:r>
          </a:p>
          <a:p>
            <a:r>
              <a:rPr lang="ru-RU" sz="1600" smtClean="0">
                <a:solidFill>
                  <a:schemeClr val="bg2"/>
                </a:solidFill>
              </a:rPr>
              <a:t>Высокообразованный крестник Петра 1, автор первого русского военного словаря  и учебника «Наука побеждать» был назван в честь Александра Невского.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270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1203" name="Содержимое 4" descr="суворов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285860"/>
            <a:ext cx="3143272" cy="4310774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4035" name="Текст 3"/>
          <p:cNvSpPr>
            <a:spLocks noGrp="1"/>
          </p:cNvSpPr>
          <p:nvPr>
            <p:ph type="body" sz="half" idx="2"/>
          </p:nvPr>
        </p:nvSpPr>
        <p:spPr>
          <a:xfrm>
            <a:off x="3857625" y="2428875"/>
            <a:ext cx="4143375" cy="2071688"/>
          </a:xfrm>
        </p:spPr>
        <p:txBody>
          <a:bodyPr/>
          <a:lstStyle/>
          <a:p>
            <a:r>
              <a:rPr lang="ru-RU" sz="1600" smtClean="0">
                <a:solidFill>
                  <a:schemeClr val="bg2"/>
                </a:solidFill>
              </a:rPr>
              <a:t>Александр Васильевич очень любил своих солдат и заботился о них. Они отвечали ему тем же. «Солдат - слово гордое. Мне солдат дороже себя».</a:t>
            </a:r>
          </a:p>
          <a:p>
            <a:r>
              <a:rPr lang="ru-RU" sz="1600" smtClean="0">
                <a:solidFill>
                  <a:schemeClr val="bg2"/>
                </a:solidFill>
              </a:rPr>
              <a:t>Разработанный и осуществлённый им штурм турецкой крепости Измаил решил исход 2 руско- турецкой войны.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6988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5058" name="Текст 3"/>
          <p:cNvSpPr>
            <a:spLocks noGrp="1"/>
          </p:cNvSpPr>
          <p:nvPr>
            <p:ph type="body" sz="half" idx="2"/>
          </p:nvPr>
        </p:nvSpPr>
        <p:spPr>
          <a:xfrm>
            <a:off x="500063" y="1928813"/>
            <a:ext cx="3008312" cy="4268787"/>
          </a:xfrm>
        </p:spPr>
        <p:txBody>
          <a:bodyPr/>
          <a:lstStyle/>
          <a:p>
            <a:r>
              <a:rPr lang="ru-RU" sz="1600" smtClean="0">
                <a:solidFill>
                  <a:schemeClr val="bg2"/>
                </a:solidFill>
              </a:rPr>
              <a:t>В имение своего отца в Новгородской губернии – Кончанское он впервые приехал  в 1784 году. Суворову очень нравилось это красивое и тихое место. Отойдя от государственных дел он поселился в Кончанском, которое сейчас является домом – музеем Суворова.</a:t>
            </a:r>
          </a:p>
        </p:txBody>
      </p:sp>
      <p:pic>
        <p:nvPicPr>
          <p:cNvPr id="52229" name="Рисунок 5" descr="усадьба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571744"/>
            <a:ext cx="4310092" cy="32325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5060" name="Содержимое 5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2227263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6988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6082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14563"/>
            <a:ext cx="3900488" cy="3429000"/>
          </a:xfrm>
        </p:spPr>
        <p:txBody>
          <a:bodyPr/>
          <a:lstStyle/>
          <a:p>
            <a:r>
              <a:rPr lang="ru-RU" sz="1600" smtClean="0">
                <a:solidFill>
                  <a:schemeClr val="bg2"/>
                </a:solidFill>
              </a:rPr>
              <a:t>Похоронен Суворов в Александро – Невской лавре. На могиле плита «Здесь лежит Суворов».</a:t>
            </a:r>
          </a:p>
        </p:txBody>
      </p:sp>
      <p:pic>
        <p:nvPicPr>
          <p:cNvPr id="7" name="Содержимое 6" descr="SDC110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2500306"/>
            <a:ext cx="3524275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Вопрос: о скольких знаменитых людях, прославивших Великий Новгород вы сегодня узнали? Как их имена? </a:t>
            </a:r>
          </a:p>
          <a:p>
            <a:r>
              <a:rPr lang="ru-RU" smtClean="0"/>
              <a:t>Вопрос : память о ком из них увековечена на памятнике «Тысячелетие России» 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857250"/>
            <a:ext cx="7772400" cy="523875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19 человек:</a:t>
            </a: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Садко,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Рюрик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, князь Владимир, Ярослав Мудрый, Яков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Сиверс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, св. Антоний Римлянин,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Кирик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Новгородец,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Варлаам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Хутынский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, братья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Лихуды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, патриарх Никон,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Фотий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, Анна Орлова, купцы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Сырковы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, Марфа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Борецкая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, Феофан Грек, Державин, Пушкин,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Тропинин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, Суворов.</a:t>
            </a:r>
          </a:p>
          <a:p>
            <a:pPr>
              <a:buFontTx/>
              <a:buNone/>
              <a:defRPr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8 человек увековечены на памятнике «Тысячелетие России» :</a:t>
            </a: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Рюрик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, князь Владимир, Ярослав Мудрый, патриарх Никон, Марфа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Борецкая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, Державин, Пушкин, Суворов.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41325"/>
          </a:xfrm>
        </p:spPr>
        <p:txBody>
          <a:bodyPr/>
          <a:lstStyle/>
          <a:p>
            <a:pPr eaLnBrk="1" hangingPunct="1"/>
            <a:r>
              <a:rPr lang="ru-RU" sz="2800" smtClean="0"/>
              <a:t>Князь Владимир</a:t>
            </a:r>
          </a:p>
        </p:txBody>
      </p:sp>
      <p:pic>
        <p:nvPicPr>
          <p:cNvPr id="7171" name="Содержимое 4" descr="владимир 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0694" y="785794"/>
            <a:ext cx="3133725" cy="473075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172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785813"/>
            <a:ext cx="4543425" cy="5340350"/>
          </a:xfrm>
        </p:spPr>
        <p:txBody>
          <a:bodyPr/>
          <a:lstStyle/>
          <a:p>
            <a:pPr eaLnBrk="1" hangingPunct="1"/>
            <a:r>
              <a:rPr lang="ru-RU" sz="1600" smtClean="0">
                <a:solidFill>
                  <a:schemeClr val="bg2"/>
                </a:solidFill>
              </a:rPr>
              <a:t>Любовью новгородцев и уважением пользовался  предок великого Александра Невского – кнзь Владимир, сын кн. Святослава Игоревича и ключницы  кн. Ольги – Малуши.</a:t>
            </a:r>
          </a:p>
          <a:p>
            <a:pPr eaLnBrk="1" hangingPunct="1"/>
            <a:r>
              <a:rPr lang="ru-RU" sz="1600" smtClean="0">
                <a:solidFill>
                  <a:schemeClr val="bg2"/>
                </a:solidFill>
              </a:rPr>
              <a:t>Когда по преданию он родился вы узнаете решив задачу.</a:t>
            </a:r>
          </a:p>
          <a:p>
            <a:pPr eaLnBrk="1" hangingPunct="1"/>
            <a:r>
              <a:rPr lang="ru-RU" sz="1600" smtClean="0">
                <a:solidFill>
                  <a:srgbClr val="FFC000"/>
                </a:solidFill>
              </a:rPr>
              <a:t>Во время прогулки по лесу Иван через каждые 40 метров находил по белому грибу. Какой путь он прошёл от первого гриба до последнего, если всего было найдено 25 грибов?</a:t>
            </a:r>
          </a:p>
          <a:p>
            <a:pPr eaLnBrk="1" hangingPunct="1"/>
            <a:endParaRPr lang="ru-RU" sz="1600" smtClean="0">
              <a:solidFill>
                <a:schemeClr val="bg2"/>
              </a:solidFill>
            </a:endParaRPr>
          </a:p>
          <a:p>
            <a:pPr eaLnBrk="1" hangingPunct="1"/>
            <a:endParaRPr lang="ru-RU" sz="1600" smtClean="0">
              <a:solidFill>
                <a:schemeClr val="bg2"/>
              </a:solidFill>
            </a:endParaRPr>
          </a:p>
          <a:p>
            <a:pPr eaLnBrk="1" hangingPunct="1"/>
            <a:r>
              <a:rPr lang="ru-RU" sz="1600" smtClean="0">
                <a:solidFill>
                  <a:schemeClr val="bg2"/>
                </a:solidFill>
              </a:rPr>
              <a:t> Родился он около </a:t>
            </a:r>
            <a:r>
              <a:rPr lang="ru-RU" sz="1600" smtClean="0"/>
              <a:t>960</a:t>
            </a:r>
            <a:r>
              <a:rPr lang="ru-RU" sz="1600" smtClean="0">
                <a:solidFill>
                  <a:schemeClr val="bg2"/>
                </a:solidFill>
              </a:rPr>
              <a:t> года, а  в 970 году отправлен Святославом в сопровождении дяди Добрыни княжить в Новгород. </a:t>
            </a:r>
          </a:p>
          <a:p>
            <a:pPr eaLnBrk="1" hangingPunct="1"/>
            <a:r>
              <a:rPr lang="ru-RU" sz="1600" smtClean="0">
                <a:solidFill>
                  <a:schemeClr val="bg2"/>
                </a:solidFill>
              </a:rPr>
              <a:t>В обычаях Руси было доверять воспитание наследников членам старшей дружины.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270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7410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85813"/>
            <a:ext cx="4614863" cy="5340350"/>
          </a:xfrm>
        </p:spPr>
        <p:txBody>
          <a:bodyPr/>
          <a:lstStyle/>
          <a:p>
            <a:r>
              <a:rPr lang="ru-RU" sz="1600" smtClean="0">
                <a:solidFill>
                  <a:schemeClr val="bg2"/>
                </a:solidFill>
              </a:rPr>
              <a:t>Воспитание юного князя было строгим. Он  учился стрельбе, ведению военных действий, изучал законы и право, дипломатию, литературу и грамматику.</a:t>
            </a:r>
          </a:p>
          <a:p>
            <a:r>
              <a:rPr lang="ru-RU" sz="1600" smtClean="0">
                <a:solidFill>
                  <a:schemeClr val="bg2"/>
                </a:solidFill>
              </a:rPr>
              <a:t>В годы своего княжения  Владимир особое внимание оказывал дружине. «Серебром и золотом не найду себе дружины, а с дружиною добуду серебро и золото». При нём  началось распространение грамотности. Владимир провозгласил христианство официальной религией. Датой крещения Руси традиционно считается летописный 988 год. За это потомки звали его Владимир – креститель. Именно при «Владимире Красном Солнышке»  на Руси начали чеканку своих монет: золотой – «златник» и серебряной – «сребреник</a:t>
            </a:r>
            <a:r>
              <a:rPr lang="ru-RU" sz="1600" smtClean="0"/>
              <a:t>»</a:t>
            </a:r>
          </a:p>
          <a:p>
            <a:endParaRPr lang="ru-RU" sz="1600" smtClean="0">
              <a:solidFill>
                <a:schemeClr val="bg2"/>
              </a:solidFill>
            </a:endParaRPr>
          </a:p>
        </p:txBody>
      </p:sp>
      <p:pic>
        <p:nvPicPr>
          <p:cNvPr id="7" name="Содержимое 4" descr="владимир 7 па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29322" y="647157"/>
            <a:ext cx="2757478" cy="4139673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698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" name="Содержимое 4" descr="yaroslav_yaroslav_1_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43636" y="285728"/>
            <a:ext cx="1643074" cy="1643074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18435" name="Текст 3"/>
          <p:cNvSpPr>
            <a:spLocks noGrp="1"/>
          </p:cNvSpPr>
          <p:nvPr>
            <p:ph type="body" sz="half" idx="2"/>
          </p:nvPr>
        </p:nvSpPr>
        <p:spPr>
          <a:xfrm>
            <a:off x="5214938" y="1928813"/>
            <a:ext cx="3400425" cy="3625850"/>
          </a:xfrm>
        </p:spPr>
        <p:txBody>
          <a:bodyPr/>
          <a:lstStyle/>
          <a:p>
            <a:r>
              <a:rPr lang="ru-RU" sz="1600" smtClean="0">
                <a:solidFill>
                  <a:schemeClr val="bg2"/>
                </a:solidFill>
              </a:rPr>
              <a:t>У Владимира  было 12 сыновей и 10 дочерей: Мстислав, Станислав, Судислав. Некоторые из них стали Новгородскими князьями. Но  более в истории города  известен и почитаем новгородцами Ярослав Мудрый ( 977/78 – 1054 гг.). Он в 1016 году при помощи новгородской рати впервые овладел Киевом. При нём началось строительство Софийского собора.</a:t>
            </a:r>
          </a:p>
        </p:txBody>
      </p:sp>
      <p:pic>
        <p:nvPicPr>
          <p:cNvPr id="8" name="Рисунок 7" descr="Novgor12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643182"/>
            <a:ext cx="401879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7188" y="500063"/>
            <a:ext cx="35004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cs typeface="+mn-cs"/>
              </a:rPr>
              <a:t>Ярослав Мудрый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2763"/>
          </a:xfrm>
        </p:spPr>
        <p:txBody>
          <a:bodyPr/>
          <a:lstStyle/>
          <a:p>
            <a:r>
              <a:rPr lang="ru-RU" sz="2800" smtClean="0"/>
              <a:t>Я. Е. Сиверс</a:t>
            </a:r>
          </a:p>
        </p:txBody>
      </p:sp>
      <p:sp>
        <p:nvSpPr>
          <p:cNvPr id="19458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143125"/>
            <a:ext cx="4043363" cy="3983038"/>
          </a:xfrm>
        </p:spPr>
        <p:txBody>
          <a:bodyPr/>
          <a:lstStyle/>
          <a:p>
            <a:r>
              <a:rPr lang="ru-RU" sz="1600" smtClean="0">
                <a:solidFill>
                  <a:schemeClr val="bg2"/>
                </a:solidFill>
              </a:rPr>
              <a:t>Нынешнее здание музыкальной школы им. Рахманинова – это бывший губернаторский дом. Строительство его связано с именем одного из самых выдающихся новгородских  губернаторов Якова Ефимовича Сиверса.</a:t>
            </a:r>
          </a:p>
          <a:p>
            <a:r>
              <a:rPr lang="ru-RU" sz="1600" smtClean="0">
                <a:solidFill>
                  <a:schemeClr val="bg2"/>
                </a:solidFill>
              </a:rPr>
              <a:t>На этот пост его назначила Екатерина 2      в 1764 году.</a:t>
            </a:r>
          </a:p>
        </p:txBody>
      </p:sp>
      <p:pic>
        <p:nvPicPr>
          <p:cNvPr id="11269" name="Рисунок 4" descr="яков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500174"/>
            <a:ext cx="2604600" cy="3486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0" name="Содержимое 5"/>
          <p:cNvSpPr>
            <a:spLocks noGrp="1"/>
          </p:cNvSpPr>
          <p:nvPr>
            <p:ph idx="1"/>
          </p:nvPr>
        </p:nvSpPr>
        <p:spPr>
          <a:xfrm>
            <a:off x="3575050" y="5143500"/>
            <a:ext cx="5111750" cy="982663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6988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2292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28688"/>
            <a:ext cx="3757613" cy="5197475"/>
          </a:xfrm>
        </p:spPr>
        <p:txBody>
          <a:bodyPr/>
          <a:lstStyle/>
          <a:p>
            <a:r>
              <a:rPr lang="ru-RU" sz="1600" b="1" smtClean="0">
                <a:solidFill>
                  <a:schemeClr val="bg2"/>
                </a:solidFill>
              </a:rPr>
              <a:t>Особое внимание новый губернатор уделял водным путям, строительству дорог. </a:t>
            </a:r>
          </a:p>
          <a:p>
            <a:r>
              <a:rPr lang="ru-RU" sz="1600" b="1" smtClean="0">
                <a:solidFill>
                  <a:schemeClr val="bg2"/>
                </a:solidFill>
              </a:rPr>
              <a:t>Яков Ефимович первым в России начал активно внедрять новую сельскохозяйственную культуру, которую прозывали тогда «чёртовым яблоком».  Мы эту культуру знаем как   </a:t>
            </a:r>
            <a:r>
              <a:rPr lang="ru-RU" sz="1600" b="1" i="1" smtClean="0"/>
              <a:t>картошку</a:t>
            </a:r>
            <a:r>
              <a:rPr lang="ru-RU" sz="1600" b="1" smtClean="0">
                <a:solidFill>
                  <a:schemeClr val="bg2"/>
                </a:solidFill>
              </a:rPr>
              <a:t>.</a:t>
            </a:r>
          </a:p>
          <a:p>
            <a:r>
              <a:rPr lang="ru-RU" sz="1600" smtClean="0">
                <a:solidFill>
                  <a:schemeClr val="bg2"/>
                </a:solidFill>
              </a:rPr>
              <a:t>При Якове Ефимовиче была реконструирована трасса Москва – Петербург, построено огромное количество мостов. Прорытый между Мстой и Волховом канал в 1797 – 1803 гг. по указу Александра 1 решено было наименовать Сиверсовым.</a:t>
            </a:r>
          </a:p>
          <a:p>
            <a:endParaRPr lang="ru-RU" sz="1600" b="1" smtClean="0">
              <a:solidFill>
                <a:schemeClr val="bg2"/>
              </a:solidFill>
            </a:endParaRPr>
          </a:p>
        </p:txBody>
      </p:sp>
      <p:pic>
        <p:nvPicPr>
          <p:cNvPr id="7" name="Содержимое 4" descr="сиверсов кана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28" y="1928802"/>
            <a:ext cx="3366987" cy="2540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7"/>
          <p:cNvSpPr>
            <a:spLocks noGrp="1"/>
          </p:cNvSpPr>
          <p:nvPr>
            <p:ph type="title"/>
          </p:nvPr>
        </p:nvSpPr>
        <p:spPr>
          <a:xfrm>
            <a:off x="500063" y="214313"/>
            <a:ext cx="3929062" cy="785812"/>
          </a:xfrm>
        </p:spPr>
        <p:txBody>
          <a:bodyPr/>
          <a:lstStyle/>
          <a:p>
            <a:r>
              <a:rPr lang="ru-RU" sz="2800" smtClean="0"/>
              <a:t>Антоний Римлянин</a:t>
            </a:r>
          </a:p>
        </p:txBody>
      </p:sp>
      <p:pic>
        <p:nvPicPr>
          <p:cNvPr id="21506" name="Содержимое 4" descr="антоний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2143125"/>
            <a:ext cx="2908300" cy="4143375"/>
          </a:xfrm>
        </p:spPr>
      </p:pic>
      <p:sp>
        <p:nvSpPr>
          <p:cNvPr id="14340" name="Текст 9"/>
          <p:cNvSpPr>
            <a:spLocks noGrp="1"/>
          </p:cNvSpPr>
          <p:nvPr>
            <p:ph type="body" sz="half" idx="2"/>
          </p:nvPr>
        </p:nvSpPr>
        <p:spPr>
          <a:xfrm>
            <a:off x="457200" y="1000125"/>
            <a:ext cx="4186238" cy="4643438"/>
          </a:xfrm>
        </p:spPr>
        <p:txBody>
          <a:bodyPr/>
          <a:lstStyle/>
          <a:p>
            <a:r>
              <a:rPr lang="ru-RU" sz="1600" smtClean="0">
                <a:solidFill>
                  <a:schemeClr val="bg2"/>
                </a:solidFill>
              </a:rPr>
              <a:t>Преподобный Антоний Римлянин (около 1067 -1147 гг) – русский провославный святой – основатель Антониева монастыря.</a:t>
            </a:r>
          </a:p>
          <a:p>
            <a:endParaRPr lang="ru-RU" sz="1600" smtClean="0">
              <a:solidFill>
                <a:schemeClr val="bg2"/>
              </a:solidFill>
            </a:endParaRPr>
          </a:p>
          <a:p>
            <a:r>
              <a:rPr lang="ru-RU" sz="1600" smtClean="0">
                <a:solidFill>
                  <a:schemeClr val="bg2"/>
                </a:solidFill>
              </a:rPr>
              <a:t>Согласно житию святого  Антоний родился в Риме. В возрасте 18 лет, осиротев, он раздал имущество бедным (а часть его вложил в бочку и бросил в море) и принял монашеский постриг. Когда области, где находился монастырь начали гонения на православие, Антоний покинул разорённую обитель и в течение года предавался молитве на приморской скале.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оформления «Восход солнца»">
  <a:themeElements>
    <a:clrScheme name="Шаблон оформления «Восход солнца» 1">
      <a:dk1>
        <a:srgbClr val="000066"/>
      </a:dk1>
      <a:lt1>
        <a:srgbClr val="EAEAEA"/>
      </a:lt1>
      <a:dk2>
        <a:srgbClr val="9999FF"/>
      </a:dk2>
      <a:lt2>
        <a:srgbClr val="330099"/>
      </a:lt2>
      <a:accent1>
        <a:srgbClr val="CC99FF"/>
      </a:accent1>
      <a:accent2>
        <a:srgbClr val="FCCEA7"/>
      </a:accent2>
      <a:accent3>
        <a:srgbClr val="CACAFF"/>
      </a:accent3>
      <a:accent4>
        <a:srgbClr val="C8C8C8"/>
      </a:accent4>
      <a:accent5>
        <a:srgbClr val="E2CAFF"/>
      </a:accent5>
      <a:accent6>
        <a:srgbClr val="E4BA97"/>
      </a:accent6>
      <a:hlink>
        <a:srgbClr val="6600CC"/>
      </a:hlink>
      <a:folHlink>
        <a:srgbClr val="FF9999"/>
      </a:folHlink>
    </a:clrScheme>
    <a:fontScheme name="Шаблон оформления «Восход солнца»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Восход солнца» 1">
        <a:dk1>
          <a:srgbClr val="000066"/>
        </a:dk1>
        <a:lt1>
          <a:srgbClr val="EAEAEA"/>
        </a:lt1>
        <a:dk2>
          <a:srgbClr val="9999FF"/>
        </a:dk2>
        <a:lt2>
          <a:srgbClr val="330099"/>
        </a:lt2>
        <a:accent1>
          <a:srgbClr val="CC99FF"/>
        </a:accent1>
        <a:accent2>
          <a:srgbClr val="FCCEA7"/>
        </a:accent2>
        <a:accent3>
          <a:srgbClr val="CACAFF"/>
        </a:accent3>
        <a:accent4>
          <a:srgbClr val="C8C8C8"/>
        </a:accent4>
        <a:accent5>
          <a:srgbClr val="E2CAFF"/>
        </a:accent5>
        <a:accent6>
          <a:srgbClr val="E4BA97"/>
        </a:accent6>
        <a:hlink>
          <a:srgbClr val="6600CC"/>
        </a:hlink>
        <a:folHlink>
          <a:srgbClr val="FF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Восход солнца» 2">
        <a:dk1>
          <a:srgbClr val="330099"/>
        </a:dk1>
        <a:lt1>
          <a:srgbClr val="ECF2F7"/>
        </a:lt1>
        <a:dk2>
          <a:srgbClr val="4D4D4D"/>
        </a:dk2>
        <a:lt2>
          <a:srgbClr val="A8ACC9"/>
        </a:lt2>
        <a:accent1>
          <a:srgbClr val="DBB5D9"/>
        </a:accent1>
        <a:accent2>
          <a:srgbClr val="FCCEA7"/>
        </a:accent2>
        <a:accent3>
          <a:srgbClr val="F4F7FA"/>
        </a:accent3>
        <a:accent4>
          <a:srgbClr val="2A0082"/>
        </a:accent4>
        <a:accent5>
          <a:srgbClr val="EAD7E9"/>
        </a:accent5>
        <a:accent6>
          <a:srgbClr val="E4BA97"/>
        </a:accent6>
        <a:hlink>
          <a:srgbClr val="9489BA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Восход солнца»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Восход солнца» 4">
        <a:dk1>
          <a:srgbClr val="660066"/>
        </a:dk1>
        <a:lt1>
          <a:srgbClr val="EAEAEA"/>
        </a:lt1>
        <a:dk2>
          <a:srgbClr val="FF99CC"/>
        </a:dk2>
        <a:lt2>
          <a:srgbClr val="330099"/>
        </a:lt2>
        <a:accent1>
          <a:srgbClr val="CC99FF"/>
        </a:accent1>
        <a:accent2>
          <a:srgbClr val="FCCEA7"/>
        </a:accent2>
        <a:accent3>
          <a:srgbClr val="FFCAE2"/>
        </a:accent3>
        <a:accent4>
          <a:srgbClr val="C8C8C8"/>
        </a:accent4>
        <a:accent5>
          <a:srgbClr val="E2CAFF"/>
        </a:accent5>
        <a:accent6>
          <a:srgbClr val="E4BA97"/>
        </a:accent6>
        <a:hlink>
          <a:srgbClr val="6600CC"/>
        </a:hlink>
        <a:folHlink>
          <a:srgbClr val="FF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Восход солнца» 5">
        <a:dk1>
          <a:srgbClr val="000066"/>
        </a:dk1>
        <a:lt1>
          <a:srgbClr val="F1CCCC"/>
        </a:lt1>
        <a:dk2>
          <a:srgbClr val="330099"/>
        </a:dk2>
        <a:lt2>
          <a:srgbClr val="C27592"/>
        </a:lt2>
        <a:accent1>
          <a:srgbClr val="CC99FF"/>
        </a:accent1>
        <a:accent2>
          <a:srgbClr val="FCCEA7"/>
        </a:accent2>
        <a:accent3>
          <a:srgbClr val="F7E2E2"/>
        </a:accent3>
        <a:accent4>
          <a:srgbClr val="000056"/>
        </a:accent4>
        <a:accent5>
          <a:srgbClr val="E2CAFF"/>
        </a:accent5>
        <a:accent6>
          <a:srgbClr val="E4BA97"/>
        </a:accent6>
        <a:hlink>
          <a:srgbClr val="6600CC"/>
        </a:hlink>
        <a:folHlink>
          <a:srgbClr val="FF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Восход солнца» 6">
        <a:dk1>
          <a:srgbClr val="330099"/>
        </a:dk1>
        <a:lt1>
          <a:srgbClr val="F5E4F0"/>
        </a:lt1>
        <a:dk2>
          <a:srgbClr val="4D4D4D"/>
        </a:dk2>
        <a:lt2>
          <a:srgbClr val="CE91A1"/>
        </a:lt2>
        <a:accent1>
          <a:srgbClr val="DBB5D9"/>
        </a:accent1>
        <a:accent2>
          <a:srgbClr val="FCCEA7"/>
        </a:accent2>
        <a:accent3>
          <a:srgbClr val="F9EFF6"/>
        </a:accent3>
        <a:accent4>
          <a:srgbClr val="2A0082"/>
        </a:accent4>
        <a:accent5>
          <a:srgbClr val="EAD7E9"/>
        </a:accent5>
        <a:accent6>
          <a:srgbClr val="E4BA97"/>
        </a:accent6>
        <a:hlink>
          <a:srgbClr val="9489BA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«Восход солнца»</Template>
  <TotalTime>976</TotalTime>
  <Words>2371</Words>
  <Application>Microsoft Office PowerPoint</Application>
  <PresentationFormat>Экран (4:3)</PresentationFormat>
  <Paragraphs>156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Шаблон оформления «Восход солнца»</vt:lpstr>
      <vt:lpstr>История Великого Новгорода в лицах</vt:lpstr>
      <vt:lpstr>Садко</vt:lpstr>
      <vt:lpstr>Рюрик</vt:lpstr>
      <vt:lpstr>Князь Владимир</vt:lpstr>
      <vt:lpstr>Слайд 5</vt:lpstr>
      <vt:lpstr>Слайд 6</vt:lpstr>
      <vt:lpstr>Я. Е. Сиверс</vt:lpstr>
      <vt:lpstr>Слайд 8</vt:lpstr>
      <vt:lpstr>Антоний Римлянин</vt:lpstr>
      <vt:lpstr>Слайд 10</vt:lpstr>
      <vt:lpstr>Слайд 11</vt:lpstr>
      <vt:lpstr>Слайд 12</vt:lpstr>
      <vt:lpstr>Кирик Новгородец</vt:lpstr>
      <vt:lpstr>Слайд 14</vt:lpstr>
      <vt:lpstr>Варлаам Хутынский</vt:lpstr>
      <vt:lpstr>Братья  Лихуды</vt:lpstr>
      <vt:lpstr>Слайд 17</vt:lpstr>
      <vt:lpstr>Никон </vt:lpstr>
      <vt:lpstr>Фотий и Анна Орлова</vt:lpstr>
      <vt:lpstr>Слайд 20</vt:lpstr>
      <vt:lpstr>купцы Сырковы</vt:lpstr>
      <vt:lpstr>Марфа Борецкая</vt:lpstr>
      <vt:lpstr>Феофан Грек</vt:lpstr>
      <vt:lpstr>Слайд 24</vt:lpstr>
      <vt:lpstr>Г. Р. Державин (1743 – 1816 г.)</vt:lpstr>
      <vt:lpstr>Слайд 26</vt:lpstr>
      <vt:lpstr>А. С. Пушкин</vt:lpstr>
      <vt:lpstr>В. А. Тропинин</vt:lpstr>
      <vt:lpstr>Слайд 29</vt:lpstr>
      <vt:lpstr>А. В. Суворов (1729 – 1800 гг.)</vt:lpstr>
      <vt:lpstr>Слайд 31</vt:lpstr>
      <vt:lpstr>Слайд 32</vt:lpstr>
      <vt:lpstr>Слайд 33</vt:lpstr>
      <vt:lpstr>Слайд 34</vt:lpstr>
      <vt:lpstr>Слайд 35</vt:lpstr>
    </vt:vector>
  </TitlesOfParts>
  <Manager/>
  <Company>maxima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admin</dc:creator>
  <cp:keywords/>
  <dc:description/>
  <cp:lastModifiedBy>Admin</cp:lastModifiedBy>
  <cp:revision>146</cp:revision>
  <dcterms:created xsi:type="dcterms:W3CDTF">2007-06-18T06:36:05Z</dcterms:created>
  <dcterms:modified xsi:type="dcterms:W3CDTF">2012-01-29T21:11:25Z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TC010690811049</vt:lpwstr>
  </property>
</Properties>
</file>