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5" r:id="rId5"/>
    <p:sldId id="259" r:id="rId6"/>
    <p:sldId id="276" r:id="rId7"/>
    <p:sldId id="260" r:id="rId8"/>
    <p:sldId id="278" r:id="rId9"/>
    <p:sldId id="261" r:id="rId10"/>
    <p:sldId id="262" r:id="rId11"/>
    <p:sldId id="286" r:id="rId12"/>
    <p:sldId id="263" r:id="rId13"/>
    <p:sldId id="287" r:id="rId14"/>
    <p:sldId id="264" r:id="rId15"/>
    <p:sldId id="288" r:id="rId16"/>
    <p:sldId id="265" r:id="rId17"/>
    <p:sldId id="290" r:id="rId18"/>
    <p:sldId id="266" r:id="rId19"/>
    <p:sldId id="283" r:id="rId20"/>
    <p:sldId id="267" r:id="rId21"/>
    <p:sldId id="284" r:id="rId22"/>
    <p:sldId id="268" r:id="rId23"/>
    <p:sldId id="285" r:id="rId24"/>
    <p:sldId id="273" r:id="rId25"/>
    <p:sldId id="269" r:id="rId26"/>
    <p:sldId id="279" r:id="rId27"/>
    <p:sldId id="270" r:id="rId28"/>
    <p:sldId id="280" r:id="rId29"/>
    <p:sldId id="271" r:id="rId30"/>
    <p:sldId id="282" r:id="rId31"/>
    <p:sldId id="272" r:id="rId32"/>
    <p:sldId id="289" r:id="rId33"/>
    <p:sldId id="274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val>
            <c:numRef>
              <c:f>Лист1!$B$1:$B$5</c:f>
              <c:numCache>
                <c:formatCode>General</c:formatCode>
                <c:ptCount val="5"/>
                <c:pt idx="0">
                  <c:v>5000</c:v>
                </c:pt>
                <c:pt idx="1">
                  <c:v>10000</c:v>
                </c:pt>
                <c:pt idx="2">
                  <c:v>2000</c:v>
                </c:pt>
                <c:pt idx="3">
                  <c:v>4000</c:v>
                </c:pt>
                <c:pt idx="4">
                  <c:v>3000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2F17F8-28AB-4653-916B-BC356C85FADA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E77EFF-516C-405F-8875-63D266A8A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chart" Target="../charts/chart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1.xml"/><Relationship Id="rId2" Type="http://schemas.openxmlformats.org/officeDocument/2006/relationships/slide" Target="slide3.xml"/><Relationship Id="rId16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5" Type="http://schemas.openxmlformats.org/officeDocument/2006/relationships/slide" Target="slide9.xml"/><Relationship Id="rId15" Type="http://schemas.openxmlformats.org/officeDocument/2006/relationships/slide" Target="slide27.xml"/><Relationship Id="rId10" Type="http://schemas.openxmlformats.org/officeDocument/2006/relationships/slide" Target="slide18.xml"/><Relationship Id="rId4" Type="http://schemas.openxmlformats.org/officeDocument/2006/relationships/slide" Target="slide7.xml"/><Relationship Id="rId9" Type="http://schemas.openxmlformats.org/officeDocument/2006/relationships/slide" Target="slide16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06949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9600" dirty="0" smtClean="0">
                <a:latin typeface="Impact" pitchFamily="34" charset="0"/>
              </a:rPr>
              <a:t>Семейная олимпиада «Эврика»</a:t>
            </a:r>
            <a:endParaRPr lang="ru-RU" sz="9600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/>
              <a:t>Корова на лугу</a:t>
            </a:r>
          </a:p>
          <a:p>
            <a:pPr algn="just">
              <a:buNone/>
            </a:pPr>
            <a:r>
              <a:rPr lang="ru-RU" dirty="0" smtClean="0"/>
              <a:t>На рисунке вы видите корову, у которой есть все, что полагается: голова, туловище, ноги, рога и хвост. Корова на рисунке смотрит влево. </a:t>
            </a:r>
            <a:br>
              <a:rPr lang="ru-RU" dirty="0" smtClean="0"/>
            </a:b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Переложите ровно две спички так, чтобы она смотрела вправо.</a:t>
            </a:r>
          </a:p>
          <a:p>
            <a:endParaRPr lang="ru-RU" dirty="0"/>
          </a:p>
        </p:txBody>
      </p:sp>
      <p:pic>
        <p:nvPicPr>
          <p:cNvPr id="4" name="Рисунок 3" descr="Задача. Корова на лугу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143248"/>
            <a:ext cx="24384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7215206" y="5715016"/>
            <a:ext cx="1500198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</a:t>
            </a:r>
            <a:r>
              <a:rPr lang="ru-RU" dirty="0" smtClean="0"/>
              <a:t>Вот теперь корова смотрит вправо :) </a:t>
            </a:r>
          </a:p>
          <a:p>
            <a:endParaRPr lang="ru-RU" dirty="0"/>
          </a:p>
        </p:txBody>
      </p:sp>
      <p:pic>
        <p:nvPicPr>
          <p:cNvPr id="4" name="Рисунок 3" descr="Ответ. Корова на лугу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00240"/>
            <a:ext cx="457203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6929454" y="5143512"/>
            <a:ext cx="164307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Дружная семья – мама, папа, брат и я – отправилась в магазин за покупками. Было у нас 5000 руб. 50% всей суммы потратили на обувь детям, а 40% остатка израсходовали на продукты. Сколько денег осталось?</a:t>
            </a:r>
          </a:p>
          <a:p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715140" y="5214950"/>
            <a:ext cx="1714512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i="1" dirty="0" smtClean="0"/>
              <a:t>Решение: </a:t>
            </a:r>
          </a:p>
          <a:p>
            <a:r>
              <a:rPr lang="ru-RU" sz="2800" i="1" dirty="0" smtClean="0"/>
              <a:t>                                    - </a:t>
            </a:r>
            <a:r>
              <a:rPr lang="ru-RU" sz="2800" dirty="0" smtClean="0"/>
              <a:t>стоит обувь </a:t>
            </a:r>
          </a:p>
          <a:p>
            <a:r>
              <a:rPr lang="ru-RU" sz="2800" dirty="0" smtClean="0"/>
              <a:t>5000 - 2500=2500 руб. – осталось после покупки обуви;</a:t>
            </a:r>
          </a:p>
          <a:p>
            <a:r>
              <a:rPr lang="ru-RU" sz="2800" dirty="0" smtClean="0"/>
              <a:t>                                    руб. – стоят продукты;</a:t>
            </a:r>
          </a:p>
          <a:p>
            <a:r>
              <a:rPr lang="ru-RU" sz="2800" dirty="0" smtClean="0"/>
              <a:t>2500 – 1000 = 1500 руб. – осталось.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7" y="1928803"/>
            <a:ext cx="2236317" cy="70945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357562"/>
            <a:ext cx="1857388" cy="605956"/>
          </a:xfrm>
          <a:prstGeom prst="rect">
            <a:avLst/>
          </a:prstGeom>
          <a:noFill/>
        </p:spPr>
      </p:pic>
      <p:sp>
        <p:nvSpPr>
          <p:cNvPr id="8" name="Стрелка влево 7">
            <a:hlinkClick r:id="rId4" action="ppaction://hlinksldjump"/>
          </p:cNvPr>
          <p:cNvSpPr/>
          <p:nvPr/>
        </p:nvSpPr>
        <p:spPr>
          <a:xfrm>
            <a:off x="6643702" y="5143512"/>
            <a:ext cx="1643074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ru-RU" dirty="0" smtClean="0"/>
              <a:t>Семья отправилась на легковой машине в путешествие по маршруту Сунтар -  Якутск – Москва. В первый день они проехали 35% всего пути, во второй – 40% всего пути, а в третий день они проехали остаток пути – 650 км. Сколько километров составляет маршрут в одну сторону?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715140" y="5357826"/>
            <a:ext cx="1500198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Решение:</a:t>
            </a:r>
            <a:endParaRPr lang="ru-RU" dirty="0" smtClean="0"/>
          </a:p>
          <a:p>
            <a:pPr lvl="0"/>
            <a:r>
              <a:rPr lang="ru-RU" dirty="0" smtClean="0"/>
              <a:t>100-(35+40)=25% - часть пути, пройденная в третий день;</a:t>
            </a:r>
          </a:p>
          <a:p>
            <a:pPr lvl="0"/>
            <a:r>
              <a:rPr lang="ru-RU" dirty="0" smtClean="0"/>
              <a:t>                                 км – протяженность маршрута.</a:t>
            </a:r>
          </a:p>
          <a:p>
            <a:endParaRPr lang="ru-RU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071810"/>
            <a:ext cx="2189730" cy="714380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6643702" y="5143512"/>
            <a:ext cx="1643074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Постройте круговую диаграмму  с помощью транспортира «Расходы семьи за месяц», если известно:</a:t>
            </a:r>
          </a:p>
          <a:p>
            <a:pPr lvl="0"/>
            <a:r>
              <a:rPr lang="ru-RU" dirty="0" smtClean="0"/>
              <a:t>что квартплата и коммунальные платежи составляют 5000 руб.;</a:t>
            </a:r>
          </a:p>
          <a:p>
            <a:pPr lvl="0"/>
            <a:r>
              <a:rPr lang="ru-RU" dirty="0" smtClean="0"/>
              <a:t>на питание тратится 10 000 руб.;</a:t>
            </a:r>
          </a:p>
          <a:p>
            <a:pPr lvl="0" algn="just"/>
            <a:r>
              <a:rPr lang="ru-RU" dirty="0" smtClean="0"/>
              <a:t>на проезд в общественном транспорте расходуется 2000 руб.;</a:t>
            </a:r>
          </a:p>
          <a:p>
            <a:pPr lvl="0"/>
            <a:r>
              <a:rPr lang="ru-RU" dirty="0" smtClean="0"/>
              <a:t>на одежду, обувь в среднем тратится 4000 руб.;</a:t>
            </a:r>
          </a:p>
          <a:p>
            <a:pPr lvl="0"/>
            <a:r>
              <a:rPr lang="ru-RU" dirty="0" smtClean="0"/>
              <a:t>на прочие покупки – 3000 руб.</a:t>
            </a:r>
          </a:p>
          <a:p>
            <a:pPr lvl="0">
              <a:buNone/>
            </a:pPr>
            <a:r>
              <a:rPr lang="ru-RU" dirty="0" smtClean="0"/>
              <a:t>Каков бюджет семьи?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428736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000628" y="2000240"/>
          <a:ext cx="984256" cy="885830"/>
        </p:xfrm>
        <a:graphic>
          <a:graphicData uri="http://schemas.openxmlformats.org/presentationml/2006/ole">
            <p:oleObj spid="_x0000_s1026" name="Формула" r:id="rId4" imgW="25380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86314" y="4357694"/>
          <a:ext cx="1230312" cy="885825"/>
        </p:xfrm>
        <a:graphic>
          <a:graphicData uri="http://schemas.openxmlformats.org/presentationml/2006/ole">
            <p:oleObj spid="_x0000_s1027" name="Формула" r:id="rId5" imgW="317160" imgH="2286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714612" y="4143380"/>
          <a:ext cx="984250" cy="885825"/>
        </p:xfrm>
        <a:graphic>
          <a:graphicData uri="http://schemas.openxmlformats.org/presentationml/2006/ole">
            <p:oleObj spid="_x0000_s1028" name="Формула" r:id="rId6" imgW="253800" imgH="2286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786050" y="2857496"/>
          <a:ext cx="984250" cy="885825"/>
        </p:xfrm>
        <a:graphic>
          <a:graphicData uri="http://schemas.openxmlformats.org/presentationml/2006/ole">
            <p:oleObj spid="_x0000_s1029" name="Формула" r:id="rId7" imgW="253800" imgH="2286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571868" y="1928802"/>
          <a:ext cx="984250" cy="885825"/>
        </p:xfrm>
        <a:graphic>
          <a:graphicData uri="http://schemas.openxmlformats.org/presentationml/2006/ole">
            <p:oleObj spid="_x0000_s1030" name="Формула" r:id="rId8" imgW="253800" imgH="228600" progId="Equation.3">
              <p:embed/>
            </p:oleObj>
          </a:graphicData>
        </a:graphic>
      </p:graphicFrame>
      <p:sp>
        <p:nvSpPr>
          <p:cNvPr id="11" name="Стрелка влево 10">
            <a:hlinkClick r:id="rId9" action="ppaction://hlinksldjump"/>
          </p:cNvPr>
          <p:cNvSpPr/>
          <p:nvPr/>
        </p:nvSpPr>
        <p:spPr>
          <a:xfrm>
            <a:off x="7286644" y="5500702"/>
            <a:ext cx="1643074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Расшифруйте пословицу: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760"/>
                <a:gridCol w="1285884"/>
                <a:gridCol w="1470032"/>
                <a:gridCol w="1249892"/>
                <a:gridCol w="1249892"/>
                <a:gridCol w="124989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сканер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думает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печать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компьютер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кормит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бумага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шифр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принтер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285852" y="3571876"/>
            <a:ext cx="7498080" cy="1143000"/>
          </a:xfrm>
          <a:prstGeom prst="rect">
            <a:avLst/>
          </a:prstGeom>
        </p:spPr>
        <p:txBody>
          <a:bodyPr anchor="ctr">
            <a:normAutofit fontScale="525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sz="6000" dirty="0" smtClean="0"/>
              <a:t>Задание: (2;2) (4;3) (5;2) (1;3) (3;1)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6715140" y="5143512"/>
            <a:ext cx="1357322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«Компьютер решает, а человек думает»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643702" y="5143512"/>
            <a:ext cx="1643074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5007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400420"/>
                <a:gridCol w="1285884"/>
                <a:gridCol w="1143008"/>
                <a:gridCol w="1214446"/>
                <a:gridCol w="1185842"/>
              </a:tblGrid>
              <a:tr h="137518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Физика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Franklin Gothic Demi Con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2" action="ppaction://hlinksldjump"/>
                        </a:rPr>
                        <a:t>10</a:t>
                      </a:r>
                      <a:endParaRPr lang="ru-RU" sz="40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3" action="ppaction://hlinksldjump"/>
                        </a:rPr>
                        <a:t>20</a:t>
                      </a:r>
                      <a:endParaRPr lang="ru-RU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4" action="ppaction://hlinksldjump"/>
                        </a:rPr>
                        <a:t>30</a:t>
                      </a:r>
                      <a:endParaRPr lang="ru-RU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5" action="ppaction://hlinksldjump"/>
                        </a:rPr>
                        <a:t>40</a:t>
                      </a:r>
                      <a:endParaRPr lang="ru-RU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7518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Математика</a:t>
                      </a:r>
                      <a:endParaRPr lang="ru-RU" sz="4000" b="1" dirty="0">
                        <a:latin typeface="Franklin Gothic Demi Con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6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7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8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9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7518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Информатика</a:t>
                      </a:r>
                      <a:endParaRPr lang="ru-RU" sz="4000" b="1" dirty="0">
                        <a:latin typeface="Franklin Gothic Demi Con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10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11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12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13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7518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Химия</a:t>
                      </a:r>
                      <a:endParaRPr lang="ru-RU" sz="4000" b="1" dirty="0">
                        <a:latin typeface="Franklin Gothic Demi Con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14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15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16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hlinkClick r:id="rId17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/>
              <a:t>Что является информационной моделью организации учебного процессе в школе?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643702" y="5000636"/>
            <a:ext cx="1500198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расписание уроков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643702" y="5143512"/>
            <a:ext cx="1643074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/>
              <a:t>Какая связь между городом Англии, ружьем калибра  и одним из элементов компьютера?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858016" y="528638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они все называются «Винчестер».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643702" y="5143512"/>
            <a:ext cx="1643074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Практическая </a:t>
            </a:r>
          </a:p>
          <a:p>
            <a:pPr algn="ctr">
              <a:buNone/>
            </a:pPr>
            <a:r>
              <a:rPr lang="ru-RU" sz="4000" dirty="0" smtClean="0"/>
              <a:t>работа </a:t>
            </a:r>
          </a:p>
          <a:p>
            <a:pPr algn="ctr">
              <a:buNone/>
            </a:pPr>
            <a:r>
              <a:rPr lang="ru-RU" sz="4000" dirty="0" smtClean="0"/>
              <a:t>на компьютере 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 smtClean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643702" y="5143512"/>
            <a:ext cx="1643074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Для опыта готовят слабый раствор соляной кислоты, в который опускают сырое яйцо. При этом наблюдают следующее: яйцо сначала тонет, затем всплывает, поднявшись до верха, опять тонет и т.д. Яйцо самопроизвольно ныряет в воду. Почему? </a:t>
            </a: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929454" y="5286388"/>
            <a:ext cx="1428760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Т.к. плотность яйца несколько больше плотности соляной кислоты, то яйцо вначале тонет (по закону Архимеда). Однако на поверхности яйца начинается химическая реакция между скорлупой и соляной кислотой. В результате реакции образуется углекислый газ, пузырьки которого пристают к скорлупе и поднимают яйцо вверх. На поверхности воды пузырьки срываются и уходят в воздух, а яйцо снова погружается на дно, затем всё повторяется. Так яйцо ныряет, пока не растворится скорлупа).   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786578" y="5572140"/>
            <a:ext cx="1643074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Вычислить молярные массы следующих веществ:</a:t>
            </a:r>
          </a:p>
          <a:p>
            <a:pPr algn="just">
              <a:buNone/>
            </a:pPr>
            <a:r>
              <a:rPr lang="ru-RU" dirty="0" smtClean="0"/>
              <a:t>Серной кислоты, нитрата натрия, хлорида железа (</a:t>
            </a:r>
            <a:r>
              <a:rPr lang="en-US" dirty="0" smtClean="0"/>
              <a:t>II</a:t>
            </a:r>
            <a:r>
              <a:rPr lang="ru-RU" dirty="0" smtClean="0"/>
              <a:t>), оксида натрия, оксида кальция, азотной кислоты, сероводорода.</a:t>
            </a:r>
          </a:p>
          <a:p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500826" y="4929198"/>
            <a:ext cx="1428760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98; NaNO</a:t>
            </a:r>
            <a:r>
              <a:rPr lang="en-US" baseline="-25000" dirty="0" smtClean="0"/>
              <a:t>3</a:t>
            </a:r>
            <a:r>
              <a:rPr lang="en-US" dirty="0" smtClean="0"/>
              <a:t> 85; FeCl</a:t>
            </a:r>
            <a:r>
              <a:rPr lang="en-US" baseline="-25000" dirty="0" smtClean="0"/>
              <a:t>3</a:t>
            </a:r>
            <a:r>
              <a:rPr lang="en-US" dirty="0" smtClean="0"/>
              <a:t> 162,5; Na</a:t>
            </a:r>
            <a:r>
              <a:rPr lang="en-US" baseline="-25000" dirty="0" smtClean="0"/>
              <a:t>2</a:t>
            </a:r>
            <a:r>
              <a:rPr lang="en-US" dirty="0" smtClean="0"/>
              <a:t>O 62; </a:t>
            </a:r>
            <a:r>
              <a:rPr lang="en-US" dirty="0" err="1" smtClean="0"/>
              <a:t>CaO</a:t>
            </a:r>
            <a:r>
              <a:rPr lang="en-US" dirty="0" smtClean="0"/>
              <a:t> 56; HNO</a:t>
            </a:r>
            <a:r>
              <a:rPr lang="en-US" baseline="-25000" dirty="0" smtClean="0"/>
              <a:t>3</a:t>
            </a:r>
            <a:r>
              <a:rPr lang="en-US" dirty="0" smtClean="0"/>
              <a:t> 63; H</a:t>
            </a:r>
            <a:r>
              <a:rPr lang="en-US" baseline="-25000" dirty="0" smtClean="0"/>
              <a:t>2</a:t>
            </a:r>
            <a:r>
              <a:rPr lang="en-US" dirty="0" smtClean="0"/>
              <a:t>S 34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000892" y="5000636"/>
            <a:ext cx="1714512" cy="10715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/>
              <a:t>2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ru-RU" dirty="0" smtClean="0"/>
              <a:t> + </a:t>
            </a:r>
            <a:r>
              <a:rPr lang="en-US" dirty="0" smtClean="0"/>
              <a:t>O</a:t>
            </a:r>
            <a:r>
              <a:rPr lang="ru-RU" baseline="-25000" dirty="0" smtClean="0"/>
              <a:t>2</a:t>
            </a:r>
            <a:r>
              <a:rPr lang="ru-RU" dirty="0" smtClean="0"/>
              <a:t>= 2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.  Сколько граммов воды образуется при взаимодействии 9 граммов водорода с кислородом.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500826" y="5000636"/>
            <a:ext cx="164307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Что надо сделать, чтобы картофель сварили быстрее на 10-15 минут?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143636" y="4500570"/>
            <a:ext cx="1571636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 Н</a:t>
            </a:r>
            <a:r>
              <a:rPr lang="ru-RU" baseline="-25000" dirty="0" smtClean="0"/>
              <a:t>2</a:t>
            </a:r>
            <a:r>
              <a:rPr lang="ru-RU" dirty="0" smtClean="0"/>
              <a:t> + О</a:t>
            </a:r>
            <a:r>
              <a:rPr lang="ru-RU" baseline="-25000" dirty="0" smtClean="0"/>
              <a:t>2</a:t>
            </a:r>
            <a:r>
              <a:rPr lang="ru-RU" dirty="0" smtClean="0"/>
              <a:t>=2Н</a:t>
            </a:r>
            <a:r>
              <a:rPr lang="ru-RU" baseline="-25000" dirty="0" smtClean="0"/>
              <a:t>2</a:t>
            </a:r>
            <a:r>
              <a:rPr lang="ru-RU" dirty="0" smtClean="0"/>
              <a:t>О       М(Н</a:t>
            </a:r>
            <a:r>
              <a:rPr lang="ru-RU" baseline="-25000" dirty="0" smtClean="0"/>
              <a:t>2</a:t>
            </a:r>
            <a:r>
              <a:rPr lang="ru-RU" dirty="0" smtClean="0"/>
              <a:t>) = 2 г/моль  </a:t>
            </a:r>
            <a:r>
              <a:rPr lang="en-US" dirty="0" smtClean="0"/>
              <a:t>m</a:t>
            </a:r>
            <a:r>
              <a:rPr lang="ru-RU" dirty="0" smtClean="0"/>
              <a:t>=4г    М(Н</a:t>
            </a:r>
            <a:r>
              <a:rPr lang="ru-RU" baseline="-25000" dirty="0" smtClean="0"/>
              <a:t>2</a:t>
            </a:r>
            <a:r>
              <a:rPr lang="ru-RU" dirty="0" smtClean="0"/>
              <a:t>О)= 18 г/моль  </a:t>
            </a:r>
            <a:r>
              <a:rPr lang="en-US" dirty="0" smtClean="0"/>
              <a:t>m</a:t>
            </a:r>
            <a:r>
              <a:rPr lang="ru-RU" dirty="0" smtClean="0"/>
              <a:t>=36 г   Составляем пропорцию     </a:t>
            </a:r>
          </a:p>
          <a:p>
            <a:r>
              <a:rPr lang="ru-RU" dirty="0" smtClean="0"/>
              <a:t>                           9 – </a:t>
            </a:r>
            <a:r>
              <a:rPr lang="ru-RU" dirty="0" err="1" smtClean="0"/>
              <a:t>х</a:t>
            </a:r>
            <a:endParaRPr lang="ru-RU" dirty="0" smtClean="0"/>
          </a:p>
          <a:p>
            <a:r>
              <a:rPr lang="ru-RU" dirty="0" smtClean="0"/>
              <a:t>                           4 - 36</a:t>
            </a:r>
          </a:p>
          <a:p>
            <a:r>
              <a:rPr lang="ru-RU" dirty="0" smtClean="0"/>
              <a:t>                             х=81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16" y="4786322"/>
            <a:ext cx="1357322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/>
              <a:t>В двух пробирках находятся  раствор серной кислоты и гидроксид натрия. Какое вещество в какой пробирке находится.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6357950" y="4857760"/>
            <a:ext cx="1714512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наливаем в две новые пробирки и добавляем индикатор фенолфталеин  в обе пробирки и по изменению цвета определяем  гидроксид натрия. Или добавляем хлорид бария по выпавшему осадку определяем серную кислоту. Пробирка №1 гидроксид натрия.</a:t>
            </a:r>
          </a:p>
          <a:p>
            <a:r>
              <a:rPr lang="ru-RU" dirty="0" smtClean="0"/>
              <a:t>Пробирка №2 серная кислота.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358082" y="5143512"/>
            <a:ext cx="1357322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Comic Sans MS" pitchFamily="66" charset="0"/>
              </a:rPr>
              <a:t>СПАСИБО </a:t>
            </a:r>
          </a:p>
          <a:p>
            <a:pPr algn="ctr">
              <a:buNone/>
            </a:pPr>
            <a:r>
              <a:rPr lang="ru-RU" sz="4800" dirty="0" smtClean="0">
                <a:latin typeface="Comic Sans MS" pitchFamily="66" charset="0"/>
              </a:rPr>
              <a:t>ЗА </a:t>
            </a:r>
          </a:p>
          <a:p>
            <a:pPr algn="ctr">
              <a:buNone/>
            </a:pPr>
            <a:r>
              <a:rPr lang="ru-RU" sz="4800" dirty="0" smtClean="0">
                <a:latin typeface="Comic Sans MS" pitchFamily="66" charset="0"/>
              </a:rPr>
              <a:t>УЧАСТИЕ!</a:t>
            </a:r>
            <a:endParaRPr lang="ru-RU" sz="4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Положить ложку жира и вода под пленкой жира закипит быстрее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286512" y="4500570"/>
            <a:ext cx="1571636" cy="10715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Заяц бегает за 15 м/с, а велосипедист едет за 54 км/ч. Кто быстрее?</a:t>
            </a:r>
          </a:p>
          <a:p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072198" y="4786322"/>
            <a:ext cx="1643074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Равны</a:t>
            </a:r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428868"/>
            <a:ext cx="5572164" cy="1285884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6286512" y="4929198"/>
            <a:ext cx="1500198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Обезьянке не удавалось выкатить мячик из ямки, и все же удалось лапкой достать, как она это сделала?</a:t>
            </a:r>
          </a:p>
          <a:p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429388" y="4929198"/>
            <a:ext cx="1643074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Ударять  по мячику (импульс)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643702" y="4714884"/>
            <a:ext cx="1500198" cy="10715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Оборудование: шар, мензурка с водой, определите диаметр шара, с помощью мензурки с водой.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643702" y="4714884"/>
            <a:ext cx="1500198" cy="10715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248</TotalTime>
  <Words>724</Words>
  <Application>Microsoft Office PowerPoint</Application>
  <PresentationFormat>Экран (4:3)</PresentationFormat>
  <Paragraphs>118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Солнцестояние</vt:lpstr>
      <vt:lpstr>Формула</vt:lpstr>
      <vt:lpstr>Семейная олимпиада «Эврика»</vt:lpstr>
      <vt:lpstr>Слайд 2</vt:lpstr>
      <vt:lpstr>Слайд 3</vt:lpstr>
      <vt:lpstr>Ответ:</vt:lpstr>
      <vt:lpstr>Слайд 5</vt:lpstr>
      <vt:lpstr>Ответ:</vt:lpstr>
      <vt:lpstr>Слайд 7</vt:lpstr>
      <vt:lpstr>Ответ:</vt:lpstr>
      <vt:lpstr>Слайд 9</vt:lpstr>
      <vt:lpstr>Слайд 10</vt:lpstr>
      <vt:lpstr>Ответ:</vt:lpstr>
      <vt:lpstr>Слайд 12</vt:lpstr>
      <vt:lpstr>Ответ:</vt:lpstr>
      <vt:lpstr>Слайд 14</vt:lpstr>
      <vt:lpstr>Ответ:</vt:lpstr>
      <vt:lpstr>Слайд 16</vt:lpstr>
      <vt:lpstr>Ответ:</vt:lpstr>
      <vt:lpstr>Расшифруйте пословицу: </vt:lpstr>
      <vt:lpstr>Ответ:</vt:lpstr>
      <vt:lpstr>Слайд 20</vt:lpstr>
      <vt:lpstr>Ответ:</vt:lpstr>
      <vt:lpstr>Слайд 22</vt:lpstr>
      <vt:lpstr>Ответ:</vt:lpstr>
      <vt:lpstr>Слайд 24</vt:lpstr>
      <vt:lpstr>Слайд 25</vt:lpstr>
      <vt:lpstr>Ответ:</vt:lpstr>
      <vt:lpstr>Слайд 27</vt:lpstr>
      <vt:lpstr>Ответ:</vt:lpstr>
      <vt:lpstr>Слайд 29</vt:lpstr>
      <vt:lpstr>Ответ:</vt:lpstr>
      <vt:lpstr>Слайд 31</vt:lpstr>
      <vt:lpstr>Ответ:</vt:lpstr>
      <vt:lpstr>Слайд 33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Семейная олимпиада «Эврика»</dc:title>
  <dc:creator>Математики</dc:creator>
  <cp:lastModifiedBy>Математики</cp:lastModifiedBy>
  <cp:revision>42</cp:revision>
  <dcterms:created xsi:type="dcterms:W3CDTF">2010-10-21T11:46:41Z</dcterms:created>
  <dcterms:modified xsi:type="dcterms:W3CDTF">2010-10-22T07:54:43Z</dcterms:modified>
</cp:coreProperties>
</file>