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74" r:id="rId11"/>
    <p:sldId id="273" r:id="rId12"/>
    <p:sldId id="269" r:id="rId13"/>
    <p:sldId id="270" r:id="rId14"/>
    <p:sldId id="271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660"/>
  </p:normalViewPr>
  <p:slideViewPr>
    <p:cSldViewPr>
      <p:cViewPr varScale="1">
        <p:scale>
          <a:sx n="43" d="100"/>
          <a:sy n="43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3CF4-7D69-470A-B733-4FCB73AA28E1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5338-6753-445B-B05F-B8CCD1280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43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3CF4-7D69-470A-B733-4FCB73AA28E1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5338-6753-445B-B05F-B8CCD1280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720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3CF4-7D69-470A-B733-4FCB73AA28E1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5338-6753-445B-B05F-B8CCD1280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3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3CF4-7D69-470A-B733-4FCB73AA28E1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5338-6753-445B-B05F-B8CCD1280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27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3CF4-7D69-470A-B733-4FCB73AA28E1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5338-6753-445B-B05F-B8CCD1280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43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3CF4-7D69-470A-B733-4FCB73AA28E1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5338-6753-445B-B05F-B8CCD1280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58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3CF4-7D69-470A-B733-4FCB73AA28E1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5338-6753-445B-B05F-B8CCD1280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7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3CF4-7D69-470A-B733-4FCB73AA28E1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5338-6753-445B-B05F-B8CCD1280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678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3CF4-7D69-470A-B733-4FCB73AA28E1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5338-6753-445B-B05F-B8CCD1280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165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3CF4-7D69-470A-B733-4FCB73AA28E1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5338-6753-445B-B05F-B8CCD1280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348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3CF4-7D69-470A-B733-4FCB73AA28E1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5338-6753-445B-B05F-B8CCD1280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1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F3CF4-7D69-470A-B733-4FCB73AA28E1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F5338-6753-445B-B05F-B8CCD1280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78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11.png"/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12" Type="http://schemas.openxmlformats.org/officeDocument/2006/relationships/image" Target="../media/image30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4.gif"/><Relationship Id="rId11" Type="http://schemas.openxmlformats.org/officeDocument/2006/relationships/image" Target="../media/image29.gif"/><Relationship Id="rId5" Type="http://schemas.openxmlformats.org/officeDocument/2006/relationships/image" Target="../media/image23.gif"/><Relationship Id="rId10" Type="http://schemas.openxmlformats.org/officeDocument/2006/relationships/image" Target="../media/image28.gif"/><Relationship Id="rId4" Type="http://schemas.openxmlformats.org/officeDocument/2006/relationships/image" Target="../media/image22.jpeg"/><Relationship Id="rId9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1.png"/><Relationship Id="rId5" Type="http://schemas.openxmlformats.org/officeDocument/2006/relationships/image" Target="../media/image34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1;&#1102;&#1089;&#1077;&#1085;&#1100;&#1082;&#1072;\&#1052;&#1086;&#1080;%20&#1076;&#1086;&#1082;&#1091;&#1084;&#1077;&#1085;&#1090;&#1099;\&#1074;&#1077;&#1089;&#1077;&#1083;%20&#1079;&#1072;&#1076;&#1072;&#1095;&#1080;\&#1089;&#1083;8.wav" TargetMode="Externa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1;&#1102;&#1089;&#1077;&#1085;&#1100;&#1082;&#1072;\&#1052;&#1086;&#1080;%20&#1076;&#1086;&#1082;&#1091;&#1084;&#1077;&#1085;&#1090;&#1099;\&#1074;&#1077;&#1089;&#1077;&#1083;%20&#1079;&#1072;&#1076;&#1072;&#1095;&#1080;\&#1089;&#1083;%209.wav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772400" cy="3600400"/>
          </a:xfrm>
        </p:spPr>
        <p:txBody>
          <a:bodyPr>
            <a:noAutofit/>
          </a:bodyPr>
          <a:lstStyle/>
          <a:p>
            <a:r>
              <a:rPr lang="ru-RU" sz="9600" dirty="0" smtClean="0"/>
              <a:t>Числа</a:t>
            </a:r>
            <a:br>
              <a:rPr lang="ru-RU" sz="9600" dirty="0" smtClean="0"/>
            </a:br>
            <a:r>
              <a:rPr lang="ru-RU" sz="9600" dirty="0" smtClean="0"/>
              <a:t> 1-10</a:t>
            </a:r>
            <a:endParaRPr lang="ru-RU" sz="9600" dirty="0"/>
          </a:p>
        </p:txBody>
      </p:sp>
      <p:pic>
        <p:nvPicPr>
          <p:cNvPr id="4" name="Picture 17" descr="emoticone_noel_14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2061582" cy="192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82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4400" b="1" dirty="0">
                <a:latin typeface="Calibri" pitchFamily="34" charset="0"/>
              </a:rPr>
              <a:t>КТО ЕСТЬ КТО?</a:t>
            </a: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82804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317500" y="5229225"/>
            <a:ext cx="88265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2800">
                <a:latin typeface="Calibri" pitchFamily="34" charset="0"/>
              </a:rPr>
              <a:t>Трёх щенков назвали Бобик, Шарик и Тузик. </a:t>
            </a:r>
          </a:p>
          <a:p>
            <a:pPr algn="just"/>
            <a:r>
              <a:rPr lang="ru-RU" sz="2800">
                <a:latin typeface="Calibri" pitchFamily="34" charset="0"/>
              </a:rPr>
              <a:t>У Бобика длинные уши. У Шарика длинный хвост. </a:t>
            </a:r>
          </a:p>
          <a:p>
            <a:pPr algn="just"/>
            <a:r>
              <a:rPr lang="ru-RU" sz="2800">
                <a:latin typeface="Calibri" pitchFamily="34" charset="0"/>
              </a:rPr>
              <a:t>А Тузик сидит в середине.</a:t>
            </a: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4067175" y="4508500"/>
            <a:ext cx="1319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Тузик</a:t>
            </a: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6588125" y="4479925"/>
            <a:ext cx="1427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Бобик</a:t>
            </a:r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1403350" y="4149725"/>
            <a:ext cx="1509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Шарик</a:t>
            </a:r>
          </a:p>
        </p:txBody>
      </p:sp>
    </p:spTree>
    <p:extLst>
      <p:ext uri="{BB962C8B-B14F-4D97-AF65-F5344CB8AC3E}">
        <p14:creationId xmlns:p14="http://schemas.microsoft.com/office/powerpoint/2010/main" val="219007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5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5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5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40" grpId="0"/>
      <p:bldP spid="65545" grpId="0"/>
      <p:bldP spid="655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73453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179388" y="4810125"/>
            <a:ext cx="54959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2800" dirty="0">
                <a:latin typeface="Calibri" pitchFamily="34" charset="0"/>
              </a:rPr>
              <a:t>Это Нюся, Пушок и </a:t>
            </a:r>
            <a:r>
              <a:rPr lang="ru-RU" sz="2800" dirty="0" err="1">
                <a:latin typeface="Calibri" pitchFamily="34" charset="0"/>
              </a:rPr>
              <a:t>Мурзик</a:t>
            </a:r>
            <a:r>
              <a:rPr lang="ru-RU" sz="2800" dirty="0">
                <a:latin typeface="Calibri" pitchFamily="34" charset="0"/>
              </a:rPr>
              <a:t>. </a:t>
            </a:r>
          </a:p>
          <a:p>
            <a:r>
              <a:rPr lang="ru-RU" sz="2800" dirty="0">
                <a:latin typeface="Calibri" pitchFamily="34" charset="0"/>
              </a:rPr>
              <a:t>Нюся и </a:t>
            </a:r>
            <a:r>
              <a:rPr lang="ru-RU" sz="2800" dirty="0" err="1">
                <a:latin typeface="Calibri" pitchFamily="34" charset="0"/>
              </a:rPr>
              <a:t>Мурзик</a:t>
            </a:r>
            <a:r>
              <a:rPr lang="ru-RU" sz="2800" dirty="0">
                <a:latin typeface="Calibri" pitchFamily="34" charset="0"/>
              </a:rPr>
              <a:t> не полосатые. </a:t>
            </a:r>
          </a:p>
          <a:p>
            <a:r>
              <a:rPr lang="ru-RU" sz="2800" dirty="0">
                <a:latin typeface="Calibri" pitchFamily="34" charset="0"/>
              </a:rPr>
              <a:t>Справа от Нюси сидит Пушок.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1116013" y="3789363"/>
            <a:ext cx="1655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Мурзик</a:t>
            </a:r>
            <a:endParaRPr lang="ru-RU" sz="3200" b="1" i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3851275" y="3783013"/>
            <a:ext cx="1433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Нюся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6516688" y="3854450"/>
            <a:ext cx="16843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Пушок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771775" y="404813"/>
            <a:ext cx="37765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400" b="1" dirty="0" smtClean="0"/>
              <a:t>КТО </a:t>
            </a:r>
            <a:r>
              <a:rPr lang="ru-RU" sz="4400" b="1" dirty="0"/>
              <a:t>ЕСТЬ </a:t>
            </a:r>
            <a:r>
              <a:rPr lang="ru-RU" sz="4400" b="1" dirty="0" smtClean="0"/>
              <a:t>КТО?</a:t>
            </a:r>
            <a:endParaRPr lang="ru-RU" sz="4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01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black4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black4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black4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black4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9219" name="Picture 3" descr="05_moon_meteorit_alh-8100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838" y="0"/>
            <a:ext cx="1404938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 descr="05_moon_meteorit_alh-8100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0"/>
            <a:ext cx="1404938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9237" name="Picture 21" descr="eart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4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9" name="Picture 23" descr="m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0" name="Picture 24" descr="11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1" name="Picture 25" descr="upite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2" name="Picture 26" descr="r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337" y="5857875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5" name="Picture 29" descr="r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6" name="Picture 30" descr="r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8" name="Picture 32" descr="r7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696382">
            <a:off x="4211638" y="1700213"/>
            <a:ext cx="165735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9" name="Picture 33" descr="56r2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0" name="прин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40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4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91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523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92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9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0"/>
                </p:tgtEl>
              </p:cMediaNode>
            </p:audio>
          </p:childTnLst>
        </p:cTn>
      </p:par>
    </p:tnLst>
    <p:bldLst>
      <p:bldP spid="9226" grpId="0" animBg="1"/>
      <p:bldP spid="9226" grpId="1" animBg="1"/>
      <p:bldP spid="9226" grpId="2" animBg="1"/>
      <p:bldP spid="9225" grpId="0" animBg="1"/>
      <p:bldP spid="9225" grpId="1" animBg="1"/>
      <p:bldP spid="9225" grpId="2" animBg="1"/>
      <p:bldP spid="9227" grpId="0" animBg="1"/>
      <p:bldP spid="9227" grpId="1" animBg="1"/>
      <p:bldP spid="9227" grpId="2" animBg="1"/>
      <p:bldP spid="9231" grpId="0" animBg="1"/>
      <p:bldP spid="9231" grpId="1" animBg="1"/>
      <p:bldP spid="9233" grpId="0" animBg="1"/>
      <p:bldP spid="9233" grpId="1" animBg="1"/>
      <p:bldP spid="9234" grpId="0" animBg="1"/>
      <p:bldP spid="9234" grpId="1" animBg="1"/>
      <p:bldP spid="9235" grpId="0" animBg="1"/>
      <p:bldP spid="9235" grpId="1" animBg="1"/>
      <p:bldP spid="9236" grpId="0" animBg="1"/>
      <p:bldP spid="923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ЖОНГЛЁРЫ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3968" y="1971283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Тетрадь с. 43 № 6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8004" y="3573016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 42 № 2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Tany\Рабочий стол\цирк\жонгл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2407"/>
            <a:ext cx="3161515" cy="471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69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КЛОУНЫ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412775"/>
            <a:ext cx="2840102" cy="386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245345"/>
              </p:ext>
            </p:extLst>
          </p:nvPr>
        </p:nvGraphicFramePr>
        <p:xfrm>
          <a:off x="1337347" y="5517232"/>
          <a:ext cx="2540658" cy="7315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86305"/>
                <a:gridCol w="651451"/>
                <a:gridCol w="651451"/>
                <a:gridCol w="651451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1000" dirty="0">
                        <a:effectLst/>
                        <a:latin typeface="Arial"/>
                        <a:ea typeface="SimSu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SimSun"/>
                        </a:rPr>
                        <a:t>5</a:t>
                      </a:r>
                      <a:endParaRPr lang="ru-RU" sz="10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1000" dirty="0">
                        <a:effectLst/>
                        <a:latin typeface="Arial"/>
                        <a:ea typeface="SimSu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SimSun"/>
                        </a:rPr>
                        <a:t>6</a:t>
                      </a:r>
                      <a:endParaRPr lang="ru-RU" sz="10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1000">
                        <a:effectLst/>
                        <a:latin typeface="Arial"/>
                        <a:ea typeface="SimSu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/>
                          <a:ea typeface="SimSun"/>
                        </a:rPr>
                        <a:t>7</a:t>
                      </a:r>
                      <a:endParaRPr lang="ru-RU" sz="1000">
                        <a:effectLst/>
                        <a:latin typeface="Arial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1000">
                        <a:effectLst/>
                        <a:latin typeface="Arial"/>
                        <a:ea typeface="SimSu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/>
                          <a:ea typeface="SimSun"/>
                        </a:rPr>
                        <a:t>8</a:t>
                      </a:r>
                      <a:endParaRPr lang="ru-RU" sz="1000">
                        <a:effectLst/>
                        <a:latin typeface="Arial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1000">
                        <a:effectLst/>
                        <a:latin typeface="Arial"/>
                        <a:ea typeface="SimSu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/>
                          <a:ea typeface="SimSun"/>
                        </a:rPr>
                        <a:t>кр</a:t>
                      </a:r>
                      <a:endParaRPr lang="ru-RU" sz="1000">
                        <a:effectLst/>
                        <a:latin typeface="Arial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1000">
                        <a:effectLst/>
                        <a:latin typeface="Arial"/>
                        <a:ea typeface="SimSu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/>
                          <a:ea typeface="SimSun"/>
                        </a:rPr>
                        <a:t>зел</a:t>
                      </a:r>
                      <a:endParaRPr lang="ru-RU" sz="1000">
                        <a:effectLst/>
                        <a:latin typeface="Arial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1000" dirty="0">
                        <a:effectLst/>
                        <a:latin typeface="Arial"/>
                        <a:ea typeface="SimSu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Arial"/>
                          <a:ea typeface="SimSun"/>
                        </a:rPr>
                        <a:t>син</a:t>
                      </a:r>
                      <a:endParaRPr lang="ru-RU" sz="10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SimSun"/>
                        </a:rPr>
                        <a:t> </a:t>
                      </a:r>
                      <a:endParaRPr lang="ru-RU" sz="1000" dirty="0">
                        <a:effectLst/>
                        <a:latin typeface="Arial"/>
                        <a:ea typeface="SimSu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SimSun"/>
                        </a:rPr>
                        <a:t>жёлт</a:t>
                      </a:r>
                      <a:endParaRPr lang="ru-RU" sz="10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037" y="1412774"/>
            <a:ext cx="3577395" cy="5087851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5152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Documents and Settings\Tany\Рабочий стол\цирк\жонгле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27462"/>
            <a:ext cx="2436603" cy="363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Tany\Рабочий стол\цирк\звери 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439" y="466988"/>
            <a:ext cx="3537349" cy="353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Documents and Settings\Tany\Рабочий стол\цирк\клоун 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79" y="466988"/>
            <a:ext cx="294628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187450" y="1484313"/>
            <a:ext cx="7272338" cy="3384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9460" name="j02172.wa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wavAudioFile r:embed="rId1" name="j021409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1000" y="5572125"/>
            <a:ext cx="881063" cy="881063"/>
          </a:xfrm>
        </p:spPr>
      </p:pic>
      <p:sp>
        <p:nvSpPr>
          <p:cNvPr id="2" name="TextBox 1"/>
          <p:cNvSpPr txBox="1"/>
          <p:nvPr/>
        </p:nvSpPr>
        <p:spPr>
          <a:xfrm>
            <a:off x="1691680" y="2636912"/>
            <a:ext cx="64087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БРАВО</a:t>
            </a:r>
            <a:endParaRPr lang="ru-RU" sz="15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28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94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27"/>
          <p:cNvGrpSpPr>
            <a:grpSpLocks/>
          </p:cNvGrpSpPr>
          <p:nvPr/>
        </p:nvGrpSpPr>
        <p:grpSpPr bwMode="auto">
          <a:xfrm>
            <a:off x="857250" y="2428875"/>
            <a:ext cx="7239000" cy="1905000"/>
            <a:chOff x="480" y="768"/>
            <a:chExt cx="5088" cy="1488"/>
          </a:xfrm>
        </p:grpSpPr>
        <p:sp>
          <p:nvSpPr>
            <p:cNvPr id="1044" name="AutoShape 28"/>
            <p:cNvSpPr>
              <a:spLocks noChangeAspect="1" noChangeArrowheads="1" noTextEdit="1"/>
            </p:cNvSpPr>
            <p:nvPr/>
          </p:nvSpPr>
          <p:spPr bwMode="auto">
            <a:xfrm>
              <a:off x="672" y="768"/>
              <a:ext cx="3333" cy="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29"/>
            <p:cNvSpPr>
              <a:spLocks noChangeArrowheads="1"/>
            </p:cNvSpPr>
            <p:nvPr/>
          </p:nvSpPr>
          <p:spPr bwMode="auto">
            <a:xfrm>
              <a:off x="540" y="1407"/>
              <a:ext cx="1430" cy="54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046" name="Rectangle 30"/>
            <p:cNvSpPr>
              <a:spLocks noChangeArrowheads="1"/>
            </p:cNvSpPr>
            <p:nvPr/>
          </p:nvSpPr>
          <p:spPr bwMode="auto">
            <a:xfrm>
              <a:off x="742" y="1074"/>
              <a:ext cx="131" cy="333"/>
            </a:xfrm>
            <a:prstGeom prst="rect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" name="Rectangle 31"/>
            <p:cNvSpPr>
              <a:spLocks noChangeArrowheads="1"/>
            </p:cNvSpPr>
            <p:nvPr/>
          </p:nvSpPr>
          <p:spPr bwMode="auto">
            <a:xfrm>
              <a:off x="1286" y="816"/>
              <a:ext cx="685" cy="59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048" name="Oval 32"/>
            <p:cNvSpPr>
              <a:spLocks noChangeArrowheads="1"/>
            </p:cNvSpPr>
            <p:nvPr/>
          </p:nvSpPr>
          <p:spPr bwMode="auto">
            <a:xfrm>
              <a:off x="682" y="1837"/>
              <a:ext cx="392" cy="4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9" name="Oval 33"/>
            <p:cNvSpPr>
              <a:spLocks noChangeArrowheads="1"/>
            </p:cNvSpPr>
            <p:nvPr/>
          </p:nvSpPr>
          <p:spPr bwMode="auto">
            <a:xfrm>
              <a:off x="1498" y="1837"/>
              <a:ext cx="393" cy="4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50" name="Rectangle 34"/>
            <p:cNvSpPr>
              <a:spLocks noChangeArrowheads="1"/>
            </p:cNvSpPr>
            <p:nvPr/>
          </p:nvSpPr>
          <p:spPr bwMode="auto">
            <a:xfrm>
              <a:off x="1417" y="923"/>
              <a:ext cx="494" cy="38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51" name="Rectangle 35"/>
            <p:cNvSpPr>
              <a:spLocks noChangeArrowheads="1"/>
            </p:cNvSpPr>
            <p:nvPr/>
          </p:nvSpPr>
          <p:spPr bwMode="auto">
            <a:xfrm>
              <a:off x="692" y="1031"/>
              <a:ext cx="231" cy="64"/>
            </a:xfrm>
            <a:prstGeom prst="rect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" name="Rectangle 36"/>
            <p:cNvSpPr>
              <a:spLocks noChangeArrowheads="1"/>
            </p:cNvSpPr>
            <p:nvPr/>
          </p:nvSpPr>
          <p:spPr bwMode="auto">
            <a:xfrm>
              <a:off x="2082" y="891"/>
              <a:ext cx="1703" cy="106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053" name="Oval 37"/>
            <p:cNvSpPr>
              <a:spLocks noChangeArrowheads="1"/>
            </p:cNvSpPr>
            <p:nvPr/>
          </p:nvSpPr>
          <p:spPr bwMode="auto">
            <a:xfrm>
              <a:off x="2344" y="1805"/>
              <a:ext cx="403" cy="4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54" name="Oval 38"/>
            <p:cNvSpPr>
              <a:spLocks noChangeArrowheads="1"/>
            </p:cNvSpPr>
            <p:nvPr/>
          </p:nvSpPr>
          <p:spPr bwMode="auto">
            <a:xfrm>
              <a:off x="3160" y="1805"/>
              <a:ext cx="403" cy="4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6" name="Rectangle 39"/>
            <p:cNvSpPr>
              <a:spLocks noChangeArrowheads="1"/>
            </p:cNvSpPr>
            <p:nvPr/>
          </p:nvSpPr>
          <p:spPr bwMode="auto">
            <a:xfrm>
              <a:off x="480" y="1472"/>
              <a:ext cx="60" cy="42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7" name="Rectangle 40"/>
            <p:cNvSpPr>
              <a:spLocks noChangeArrowheads="1"/>
            </p:cNvSpPr>
            <p:nvPr/>
          </p:nvSpPr>
          <p:spPr bwMode="auto">
            <a:xfrm>
              <a:off x="3855" y="891"/>
              <a:ext cx="1713" cy="10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057" name="Oval 41"/>
            <p:cNvSpPr>
              <a:spLocks noChangeArrowheads="1"/>
            </p:cNvSpPr>
            <p:nvPr/>
          </p:nvSpPr>
          <p:spPr bwMode="auto">
            <a:xfrm>
              <a:off x="4127" y="1805"/>
              <a:ext cx="393" cy="4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58" name="Oval 42"/>
            <p:cNvSpPr>
              <a:spLocks noChangeArrowheads="1"/>
            </p:cNvSpPr>
            <p:nvPr/>
          </p:nvSpPr>
          <p:spPr bwMode="auto">
            <a:xfrm>
              <a:off x="4943" y="1805"/>
              <a:ext cx="393" cy="4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59" name="Rectangle 43"/>
            <p:cNvSpPr>
              <a:spLocks noChangeArrowheads="1"/>
            </p:cNvSpPr>
            <p:nvPr/>
          </p:nvSpPr>
          <p:spPr bwMode="auto">
            <a:xfrm>
              <a:off x="2976" y="1008"/>
              <a:ext cx="714" cy="684"/>
            </a:xfrm>
            <a:prstGeom prst="rect">
              <a:avLst/>
            </a:prstGeom>
            <a:solidFill>
              <a:srgbClr val="CCFFF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60" name="Rectangle 44"/>
            <p:cNvSpPr>
              <a:spLocks noChangeArrowheads="1"/>
            </p:cNvSpPr>
            <p:nvPr/>
          </p:nvSpPr>
          <p:spPr bwMode="auto">
            <a:xfrm>
              <a:off x="2160" y="1008"/>
              <a:ext cx="742" cy="684"/>
            </a:xfrm>
            <a:prstGeom prst="rect">
              <a:avLst/>
            </a:prstGeom>
            <a:solidFill>
              <a:srgbClr val="CCFFF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61" name="Rectangle 45"/>
            <p:cNvSpPr>
              <a:spLocks noChangeArrowheads="1"/>
            </p:cNvSpPr>
            <p:nvPr/>
          </p:nvSpPr>
          <p:spPr bwMode="auto">
            <a:xfrm>
              <a:off x="4752" y="1008"/>
              <a:ext cx="714" cy="684"/>
            </a:xfrm>
            <a:prstGeom prst="rect">
              <a:avLst/>
            </a:prstGeom>
            <a:solidFill>
              <a:srgbClr val="CCFFF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62" name="Rectangle 46"/>
            <p:cNvSpPr>
              <a:spLocks noChangeArrowheads="1"/>
            </p:cNvSpPr>
            <p:nvPr/>
          </p:nvSpPr>
          <p:spPr bwMode="auto">
            <a:xfrm>
              <a:off x="3936" y="1008"/>
              <a:ext cx="742" cy="684"/>
            </a:xfrm>
            <a:prstGeom prst="rect">
              <a:avLst/>
            </a:prstGeom>
            <a:solidFill>
              <a:srgbClr val="CCFFF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cxnSp>
        <p:nvCxnSpPr>
          <p:cNvPr id="27" name="Соединительная линия уступом 26"/>
          <p:cNvCxnSpPr/>
          <p:nvPr/>
        </p:nvCxnSpPr>
        <p:spPr>
          <a:xfrm flipV="1">
            <a:off x="5572125" y="3571875"/>
            <a:ext cx="136525" cy="19050"/>
          </a:xfrm>
          <a:prstGeom prst="bentConnector3">
            <a:avLst>
              <a:gd name="adj1" fmla="val 60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/>
          <p:nvPr/>
        </p:nvCxnSpPr>
        <p:spPr>
          <a:xfrm flipV="1">
            <a:off x="3000375" y="3500438"/>
            <a:ext cx="136525" cy="19050"/>
          </a:xfrm>
          <a:prstGeom prst="bentConnector3">
            <a:avLst>
              <a:gd name="adj1" fmla="val 60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785813" y="4286250"/>
            <a:ext cx="7072312" cy="71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2071688" y="2500313"/>
            <a:ext cx="785812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9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7</a:t>
            </a:r>
          </a:p>
        </p:txBody>
      </p:sp>
      <p:pic>
        <p:nvPicPr>
          <p:cNvPr id="1033" name="Picture 10" descr="009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868863"/>
            <a:ext cx="1428750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7" descr="131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08500"/>
            <a:ext cx="10890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732588" y="620713"/>
          <a:ext cx="1239837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orelDRAW" r:id="rId5" imgW="1715400" imgH="2039040" progId="">
                  <p:embed/>
                </p:oleObj>
              </mc:Choice>
              <mc:Fallback>
                <p:oleObj name="CorelDRAW" r:id="rId5" imgW="1715400" imgH="2039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620713"/>
                        <a:ext cx="1239837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" name="Picture 17" descr="muravey копи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724400"/>
            <a:ext cx="1000125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" descr="wild0072 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857250"/>
            <a:ext cx="17145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3429000" y="2714625"/>
            <a:ext cx="614363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000750" y="2714625"/>
            <a:ext cx="614363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011863" y="981075"/>
            <a:ext cx="609600" cy="1006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858963" y="1000125"/>
            <a:ext cx="611187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8101013" y="4797425"/>
            <a:ext cx="609600" cy="1006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003800" y="4868863"/>
            <a:ext cx="608013" cy="1006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619250" y="4941888"/>
            <a:ext cx="608013" cy="1006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5003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32 0.08142 L -0.2882 0.30187 " pathEditMode="relative" ptsTypes="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54 -0.03747 L 0.34705 -0.3520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157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3" name="Group 27"/>
          <p:cNvGrpSpPr>
            <a:grpSpLocks/>
          </p:cNvGrpSpPr>
          <p:nvPr/>
        </p:nvGrpSpPr>
        <p:grpSpPr bwMode="auto">
          <a:xfrm>
            <a:off x="857250" y="2428875"/>
            <a:ext cx="7239000" cy="1905000"/>
            <a:chOff x="480" y="768"/>
            <a:chExt cx="5088" cy="1488"/>
          </a:xfrm>
        </p:grpSpPr>
        <p:sp>
          <p:nvSpPr>
            <p:cNvPr id="30724" name="AutoShape 28"/>
            <p:cNvSpPr>
              <a:spLocks noChangeAspect="1" noChangeArrowheads="1" noTextEdit="1"/>
            </p:cNvSpPr>
            <p:nvPr/>
          </p:nvSpPr>
          <p:spPr bwMode="auto">
            <a:xfrm>
              <a:off x="672" y="768"/>
              <a:ext cx="3333" cy="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29"/>
            <p:cNvSpPr>
              <a:spLocks noChangeArrowheads="1"/>
            </p:cNvSpPr>
            <p:nvPr/>
          </p:nvSpPr>
          <p:spPr bwMode="auto">
            <a:xfrm>
              <a:off x="540" y="1407"/>
              <a:ext cx="1430" cy="54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0726" name="Rectangle 30"/>
            <p:cNvSpPr>
              <a:spLocks noChangeArrowheads="1"/>
            </p:cNvSpPr>
            <p:nvPr/>
          </p:nvSpPr>
          <p:spPr bwMode="auto">
            <a:xfrm>
              <a:off x="742" y="1074"/>
              <a:ext cx="131" cy="333"/>
            </a:xfrm>
            <a:prstGeom prst="rect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" name="Rectangle 31"/>
            <p:cNvSpPr>
              <a:spLocks noChangeArrowheads="1"/>
            </p:cNvSpPr>
            <p:nvPr/>
          </p:nvSpPr>
          <p:spPr bwMode="auto">
            <a:xfrm>
              <a:off x="1286" y="816"/>
              <a:ext cx="685" cy="59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0728" name="Oval 32"/>
            <p:cNvSpPr>
              <a:spLocks noChangeArrowheads="1"/>
            </p:cNvSpPr>
            <p:nvPr/>
          </p:nvSpPr>
          <p:spPr bwMode="auto">
            <a:xfrm>
              <a:off x="682" y="1837"/>
              <a:ext cx="392" cy="4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729" name="Oval 33"/>
            <p:cNvSpPr>
              <a:spLocks noChangeArrowheads="1"/>
            </p:cNvSpPr>
            <p:nvPr/>
          </p:nvSpPr>
          <p:spPr bwMode="auto">
            <a:xfrm>
              <a:off x="1498" y="1837"/>
              <a:ext cx="393" cy="4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730" name="Rectangle 34"/>
            <p:cNvSpPr>
              <a:spLocks noChangeArrowheads="1"/>
            </p:cNvSpPr>
            <p:nvPr/>
          </p:nvSpPr>
          <p:spPr bwMode="auto">
            <a:xfrm>
              <a:off x="1417" y="923"/>
              <a:ext cx="494" cy="38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731" name="Rectangle 35"/>
            <p:cNvSpPr>
              <a:spLocks noChangeArrowheads="1"/>
            </p:cNvSpPr>
            <p:nvPr/>
          </p:nvSpPr>
          <p:spPr bwMode="auto">
            <a:xfrm>
              <a:off x="692" y="1031"/>
              <a:ext cx="231" cy="64"/>
            </a:xfrm>
            <a:prstGeom prst="rect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" name="Rectangle 36"/>
            <p:cNvSpPr>
              <a:spLocks noChangeArrowheads="1"/>
            </p:cNvSpPr>
            <p:nvPr/>
          </p:nvSpPr>
          <p:spPr bwMode="auto">
            <a:xfrm>
              <a:off x="2082" y="891"/>
              <a:ext cx="1703" cy="106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0733" name="Oval 37"/>
            <p:cNvSpPr>
              <a:spLocks noChangeArrowheads="1"/>
            </p:cNvSpPr>
            <p:nvPr/>
          </p:nvSpPr>
          <p:spPr bwMode="auto">
            <a:xfrm>
              <a:off x="2344" y="1805"/>
              <a:ext cx="403" cy="4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734" name="Oval 38"/>
            <p:cNvSpPr>
              <a:spLocks noChangeArrowheads="1"/>
            </p:cNvSpPr>
            <p:nvPr/>
          </p:nvSpPr>
          <p:spPr bwMode="auto">
            <a:xfrm>
              <a:off x="3160" y="1805"/>
              <a:ext cx="403" cy="4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6" name="Rectangle 39"/>
            <p:cNvSpPr>
              <a:spLocks noChangeArrowheads="1"/>
            </p:cNvSpPr>
            <p:nvPr/>
          </p:nvSpPr>
          <p:spPr bwMode="auto">
            <a:xfrm>
              <a:off x="480" y="1472"/>
              <a:ext cx="60" cy="42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7" name="Rectangle 40"/>
            <p:cNvSpPr>
              <a:spLocks noChangeArrowheads="1"/>
            </p:cNvSpPr>
            <p:nvPr/>
          </p:nvSpPr>
          <p:spPr bwMode="auto">
            <a:xfrm>
              <a:off x="3855" y="891"/>
              <a:ext cx="1713" cy="10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0737" name="Oval 41"/>
            <p:cNvSpPr>
              <a:spLocks noChangeArrowheads="1"/>
            </p:cNvSpPr>
            <p:nvPr/>
          </p:nvSpPr>
          <p:spPr bwMode="auto">
            <a:xfrm>
              <a:off x="4127" y="1805"/>
              <a:ext cx="393" cy="4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738" name="Oval 42"/>
            <p:cNvSpPr>
              <a:spLocks noChangeArrowheads="1"/>
            </p:cNvSpPr>
            <p:nvPr/>
          </p:nvSpPr>
          <p:spPr bwMode="auto">
            <a:xfrm>
              <a:off x="4943" y="1805"/>
              <a:ext cx="393" cy="4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739" name="Rectangle 43"/>
            <p:cNvSpPr>
              <a:spLocks noChangeArrowheads="1"/>
            </p:cNvSpPr>
            <p:nvPr/>
          </p:nvSpPr>
          <p:spPr bwMode="auto">
            <a:xfrm>
              <a:off x="2976" y="1008"/>
              <a:ext cx="714" cy="684"/>
            </a:xfrm>
            <a:prstGeom prst="rect">
              <a:avLst/>
            </a:prstGeom>
            <a:solidFill>
              <a:srgbClr val="CCFFF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740" name="Rectangle 44"/>
            <p:cNvSpPr>
              <a:spLocks noChangeArrowheads="1"/>
            </p:cNvSpPr>
            <p:nvPr/>
          </p:nvSpPr>
          <p:spPr bwMode="auto">
            <a:xfrm>
              <a:off x="2160" y="1008"/>
              <a:ext cx="742" cy="684"/>
            </a:xfrm>
            <a:prstGeom prst="rect">
              <a:avLst/>
            </a:prstGeom>
            <a:solidFill>
              <a:srgbClr val="CCFFF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741" name="Rectangle 45"/>
            <p:cNvSpPr>
              <a:spLocks noChangeArrowheads="1"/>
            </p:cNvSpPr>
            <p:nvPr/>
          </p:nvSpPr>
          <p:spPr bwMode="auto">
            <a:xfrm>
              <a:off x="4752" y="1008"/>
              <a:ext cx="714" cy="684"/>
            </a:xfrm>
            <a:prstGeom prst="rect">
              <a:avLst/>
            </a:prstGeom>
            <a:solidFill>
              <a:srgbClr val="CCFFF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742" name="Rectangle 46"/>
            <p:cNvSpPr>
              <a:spLocks noChangeArrowheads="1"/>
            </p:cNvSpPr>
            <p:nvPr/>
          </p:nvSpPr>
          <p:spPr bwMode="auto">
            <a:xfrm>
              <a:off x="3936" y="1008"/>
              <a:ext cx="742" cy="684"/>
            </a:xfrm>
            <a:prstGeom prst="rect">
              <a:avLst/>
            </a:prstGeom>
            <a:solidFill>
              <a:srgbClr val="CCFFF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cxnSp>
        <p:nvCxnSpPr>
          <p:cNvPr id="27" name="Соединительная линия уступом 26"/>
          <p:cNvCxnSpPr/>
          <p:nvPr/>
        </p:nvCxnSpPr>
        <p:spPr>
          <a:xfrm flipV="1">
            <a:off x="5572125" y="3571875"/>
            <a:ext cx="136525" cy="19050"/>
          </a:xfrm>
          <a:prstGeom prst="bentConnector3">
            <a:avLst>
              <a:gd name="adj1" fmla="val 60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/>
          <p:nvPr/>
        </p:nvCxnSpPr>
        <p:spPr>
          <a:xfrm flipV="1">
            <a:off x="3000375" y="3500438"/>
            <a:ext cx="136525" cy="19050"/>
          </a:xfrm>
          <a:prstGeom prst="bentConnector3">
            <a:avLst>
              <a:gd name="adj1" fmla="val 60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785813" y="4286250"/>
            <a:ext cx="7072312" cy="71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2071688" y="2500313"/>
            <a:ext cx="785812" cy="15557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6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pic>
        <p:nvPicPr>
          <p:cNvPr id="30747" name="Picture 10" descr="009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797425"/>
            <a:ext cx="142875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8" name="Picture 27" descr="131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08500"/>
            <a:ext cx="10890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49" name="Object 4"/>
          <p:cNvGraphicFramePr>
            <a:graphicFrameLocks noChangeAspect="1"/>
          </p:cNvGraphicFramePr>
          <p:nvPr/>
        </p:nvGraphicFramePr>
        <p:xfrm>
          <a:off x="6084888" y="4797425"/>
          <a:ext cx="1239837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orelDRAW" r:id="rId5" imgW="1715400" imgH="2039040" progId="">
                  <p:embed/>
                </p:oleObj>
              </mc:Choice>
              <mc:Fallback>
                <p:oleObj name="CorelDRAW" r:id="rId5" imgW="1715400" imgH="2039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797425"/>
                        <a:ext cx="1239837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" name="Picture 17" descr="muravey копи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49275"/>
            <a:ext cx="998538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" descr="wild0072 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857250"/>
            <a:ext cx="17145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3429000" y="2714625"/>
            <a:ext cx="608013" cy="1006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000750" y="2714625"/>
            <a:ext cx="614363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011863" y="981075"/>
            <a:ext cx="609600" cy="1006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858963" y="1000125"/>
            <a:ext cx="611187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380288" y="5229225"/>
            <a:ext cx="608012" cy="1006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4427538" y="5300663"/>
            <a:ext cx="609600" cy="1006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573213" y="5286375"/>
            <a:ext cx="611187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118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06385 L 0.01615 0.294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11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0.03262 L 0.41285 -0.3240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-178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7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27"/>
          <p:cNvGrpSpPr>
            <a:grpSpLocks/>
          </p:cNvGrpSpPr>
          <p:nvPr/>
        </p:nvGrpSpPr>
        <p:grpSpPr bwMode="auto">
          <a:xfrm>
            <a:off x="880524" y="2429433"/>
            <a:ext cx="7239000" cy="1905000"/>
            <a:chOff x="480" y="768"/>
            <a:chExt cx="5088" cy="1488"/>
          </a:xfrm>
        </p:grpSpPr>
        <p:sp>
          <p:nvSpPr>
            <p:cNvPr id="1044" name="AutoShape 28"/>
            <p:cNvSpPr>
              <a:spLocks noChangeAspect="1" noChangeArrowheads="1" noTextEdit="1"/>
            </p:cNvSpPr>
            <p:nvPr/>
          </p:nvSpPr>
          <p:spPr bwMode="auto">
            <a:xfrm>
              <a:off x="672" y="768"/>
              <a:ext cx="3333" cy="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29"/>
            <p:cNvSpPr>
              <a:spLocks noChangeArrowheads="1"/>
            </p:cNvSpPr>
            <p:nvPr/>
          </p:nvSpPr>
          <p:spPr bwMode="auto">
            <a:xfrm>
              <a:off x="540" y="1407"/>
              <a:ext cx="1430" cy="54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046" name="Rectangle 30"/>
            <p:cNvSpPr>
              <a:spLocks noChangeArrowheads="1"/>
            </p:cNvSpPr>
            <p:nvPr/>
          </p:nvSpPr>
          <p:spPr bwMode="auto">
            <a:xfrm>
              <a:off x="742" y="1074"/>
              <a:ext cx="131" cy="333"/>
            </a:xfrm>
            <a:prstGeom prst="rect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" name="Rectangle 31"/>
            <p:cNvSpPr>
              <a:spLocks noChangeArrowheads="1"/>
            </p:cNvSpPr>
            <p:nvPr/>
          </p:nvSpPr>
          <p:spPr bwMode="auto">
            <a:xfrm>
              <a:off x="1286" y="816"/>
              <a:ext cx="685" cy="59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048" name="Oval 32"/>
            <p:cNvSpPr>
              <a:spLocks noChangeArrowheads="1"/>
            </p:cNvSpPr>
            <p:nvPr/>
          </p:nvSpPr>
          <p:spPr bwMode="auto">
            <a:xfrm>
              <a:off x="682" y="1837"/>
              <a:ext cx="392" cy="4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9" name="Oval 33"/>
            <p:cNvSpPr>
              <a:spLocks noChangeArrowheads="1"/>
            </p:cNvSpPr>
            <p:nvPr/>
          </p:nvSpPr>
          <p:spPr bwMode="auto">
            <a:xfrm>
              <a:off x="1498" y="1837"/>
              <a:ext cx="393" cy="4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50" name="Rectangle 34"/>
            <p:cNvSpPr>
              <a:spLocks noChangeArrowheads="1"/>
            </p:cNvSpPr>
            <p:nvPr/>
          </p:nvSpPr>
          <p:spPr bwMode="auto">
            <a:xfrm>
              <a:off x="1417" y="923"/>
              <a:ext cx="494" cy="38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51" name="Rectangle 35"/>
            <p:cNvSpPr>
              <a:spLocks noChangeArrowheads="1"/>
            </p:cNvSpPr>
            <p:nvPr/>
          </p:nvSpPr>
          <p:spPr bwMode="auto">
            <a:xfrm>
              <a:off x="692" y="1031"/>
              <a:ext cx="231" cy="64"/>
            </a:xfrm>
            <a:prstGeom prst="rect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" name="Rectangle 36"/>
            <p:cNvSpPr>
              <a:spLocks noChangeArrowheads="1"/>
            </p:cNvSpPr>
            <p:nvPr/>
          </p:nvSpPr>
          <p:spPr bwMode="auto">
            <a:xfrm>
              <a:off x="2082" y="891"/>
              <a:ext cx="1703" cy="106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053" name="Oval 37"/>
            <p:cNvSpPr>
              <a:spLocks noChangeArrowheads="1"/>
            </p:cNvSpPr>
            <p:nvPr/>
          </p:nvSpPr>
          <p:spPr bwMode="auto">
            <a:xfrm>
              <a:off x="2344" y="1805"/>
              <a:ext cx="403" cy="4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54" name="Oval 38"/>
            <p:cNvSpPr>
              <a:spLocks noChangeArrowheads="1"/>
            </p:cNvSpPr>
            <p:nvPr/>
          </p:nvSpPr>
          <p:spPr bwMode="auto">
            <a:xfrm>
              <a:off x="3160" y="1805"/>
              <a:ext cx="403" cy="4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6" name="Rectangle 39"/>
            <p:cNvSpPr>
              <a:spLocks noChangeArrowheads="1"/>
            </p:cNvSpPr>
            <p:nvPr/>
          </p:nvSpPr>
          <p:spPr bwMode="auto">
            <a:xfrm>
              <a:off x="480" y="1472"/>
              <a:ext cx="60" cy="42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7" name="Rectangle 40"/>
            <p:cNvSpPr>
              <a:spLocks noChangeArrowheads="1"/>
            </p:cNvSpPr>
            <p:nvPr/>
          </p:nvSpPr>
          <p:spPr bwMode="auto">
            <a:xfrm>
              <a:off x="3855" y="891"/>
              <a:ext cx="1713" cy="10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057" name="Oval 41"/>
            <p:cNvSpPr>
              <a:spLocks noChangeArrowheads="1"/>
            </p:cNvSpPr>
            <p:nvPr/>
          </p:nvSpPr>
          <p:spPr bwMode="auto">
            <a:xfrm>
              <a:off x="4127" y="1805"/>
              <a:ext cx="393" cy="4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58" name="Oval 42"/>
            <p:cNvSpPr>
              <a:spLocks noChangeArrowheads="1"/>
            </p:cNvSpPr>
            <p:nvPr/>
          </p:nvSpPr>
          <p:spPr bwMode="auto">
            <a:xfrm>
              <a:off x="4943" y="1805"/>
              <a:ext cx="393" cy="4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59" name="Rectangle 43"/>
            <p:cNvSpPr>
              <a:spLocks noChangeArrowheads="1"/>
            </p:cNvSpPr>
            <p:nvPr/>
          </p:nvSpPr>
          <p:spPr bwMode="auto">
            <a:xfrm>
              <a:off x="2976" y="1008"/>
              <a:ext cx="714" cy="684"/>
            </a:xfrm>
            <a:prstGeom prst="rect">
              <a:avLst/>
            </a:prstGeom>
            <a:solidFill>
              <a:srgbClr val="CCFFF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60" name="Rectangle 44"/>
            <p:cNvSpPr>
              <a:spLocks noChangeArrowheads="1"/>
            </p:cNvSpPr>
            <p:nvPr/>
          </p:nvSpPr>
          <p:spPr bwMode="auto">
            <a:xfrm>
              <a:off x="2160" y="1008"/>
              <a:ext cx="742" cy="684"/>
            </a:xfrm>
            <a:prstGeom prst="rect">
              <a:avLst/>
            </a:prstGeom>
            <a:solidFill>
              <a:srgbClr val="CCFFF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61" name="Rectangle 45"/>
            <p:cNvSpPr>
              <a:spLocks noChangeArrowheads="1"/>
            </p:cNvSpPr>
            <p:nvPr/>
          </p:nvSpPr>
          <p:spPr bwMode="auto">
            <a:xfrm>
              <a:off x="4752" y="1008"/>
              <a:ext cx="714" cy="684"/>
            </a:xfrm>
            <a:prstGeom prst="rect">
              <a:avLst/>
            </a:prstGeom>
            <a:solidFill>
              <a:srgbClr val="CCFFF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62" name="Rectangle 46"/>
            <p:cNvSpPr>
              <a:spLocks noChangeArrowheads="1"/>
            </p:cNvSpPr>
            <p:nvPr/>
          </p:nvSpPr>
          <p:spPr bwMode="auto">
            <a:xfrm>
              <a:off x="3936" y="1008"/>
              <a:ext cx="742" cy="684"/>
            </a:xfrm>
            <a:prstGeom prst="rect">
              <a:avLst/>
            </a:prstGeom>
            <a:solidFill>
              <a:srgbClr val="CCFFF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cxnSp>
        <p:nvCxnSpPr>
          <p:cNvPr id="27" name="Соединительная линия уступом 26"/>
          <p:cNvCxnSpPr/>
          <p:nvPr/>
        </p:nvCxnSpPr>
        <p:spPr>
          <a:xfrm flipV="1">
            <a:off x="5572125" y="3571875"/>
            <a:ext cx="136525" cy="19050"/>
          </a:xfrm>
          <a:prstGeom prst="bentConnector3">
            <a:avLst>
              <a:gd name="adj1" fmla="val 60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/>
          <p:nvPr/>
        </p:nvCxnSpPr>
        <p:spPr>
          <a:xfrm flipV="1">
            <a:off x="3000375" y="3500438"/>
            <a:ext cx="136525" cy="19050"/>
          </a:xfrm>
          <a:prstGeom prst="bentConnector3">
            <a:avLst>
              <a:gd name="adj1" fmla="val 60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785813" y="4286250"/>
            <a:ext cx="7072312" cy="71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1323203" y="2500313"/>
            <a:ext cx="1534297" cy="157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10</a:t>
            </a:r>
            <a:endParaRPr lang="ru-RU" sz="9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033" name="Picture 10" descr="009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868863"/>
            <a:ext cx="1428750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7" descr="131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08500"/>
            <a:ext cx="10890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051043"/>
              </p:ext>
            </p:extLst>
          </p:nvPr>
        </p:nvGraphicFramePr>
        <p:xfrm>
          <a:off x="6958552" y="858413"/>
          <a:ext cx="1239837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CorelDRAW" r:id="rId5" imgW="1715400" imgH="2039040" progId="">
                  <p:embed/>
                </p:oleObj>
              </mc:Choice>
              <mc:Fallback>
                <p:oleObj name="CorelDRAW" r:id="rId5" imgW="1715400" imgH="2039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552" y="858413"/>
                        <a:ext cx="1239837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" name="Picture 17" descr="muravey копи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724400"/>
            <a:ext cx="1000125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" descr="wild0072 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3" y="841933"/>
            <a:ext cx="17145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3429000" y="2714625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000750" y="2714625"/>
            <a:ext cx="614363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011863" y="981075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858963" y="1000125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8101013" y="4797425"/>
            <a:ext cx="609600" cy="1006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003800" y="4868863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8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619250" y="4941888"/>
            <a:ext cx="608013" cy="1006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6621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5322E-6 L 0.41632 0.204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16" y="102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54148E-6 L 0.32292 -0.2960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-148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фон об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-12576"/>
            <a:ext cx="8885238" cy="671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фон об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4356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100513" y="4292600"/>
            <a:ext cx="50434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0066CC"/>
                </a:solidFill>
              </a:rPr>
              <a:t>Семь гусей пустились в путь. </a:t>
            </a:r>
            <a:br>
              <a:rPr lang="ru-RU" sz="2400" b="1" i="1">
                <a:solidFill>
                  <a:srgbClr val="0066CC"/>
                </a:solidFill>
              </a:rPr>
            </a:br>
            <a:r>
              <a:rPr lang="ru-RU" sz="2400" b="1" i="1">
                <a:solidFill>
                  <a:srgbClr val="0066CC"/>
                </a:solidFill>
              </a:rPr>
              <a:t>Два решили отдохнуть.</a:t>
            </a:r>
            <a:br>
              <a:rPr lang="ru-RU" sz="2400" b="1" i="1">
                <a:solidFill>
                  <a:srgbClr val="0066CC"/>
                </a:solidFill>
              </a:rPr>
            </a:br>
            <a:r>
              <a:rPr lang="ru-RU" sz="2400" b="1" i="1">
                <a:solidFill>
                  <a:srgbClr val="0066CC"/>
                </a:solidFill>
              </a:rPr>
              <a:t>Сколько их под облаками?</a:t>
            </a:r>
            <a:br>
              <a:rPr lang="ru-RU" sz="2400" b="1" i="1">
                <a:solidFill>
                  <a:srgbClr val="0066CC"/>
                </a:solidFill>
              </a:rPr>
            </a:br>
            <a:r>
              <a:rPr lang="ru-RU" sz="2400" b="1" i="1">
                <a:solidFill>
                  <a:srgbClr val="0066CC"/>
                </a:solidFill>
              </a:rPr>
              <a:t>Сосчитайте, дети, сами.</a:t>
            </a:r>
            <a:endParaRPr lang="ru-RU" sz="2400" b="1">
              <a:solidFill>
                <a:srgbClr val="0066CC"/>
              </a:solidFill>
            </a:endParaRPr>
          </a:p>
        </p:txBody>
      </p:sp>
      <p:pic>
        <p:nvPicPr>
          <p:cNvPr id="19461" name="Picture 5" descr="мульт гусь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92150"/>
            <a:ext cx="1114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мульт утка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0"/>
            <a:ext cx="1152525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мульт гусь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33375"/>
            <a:ext cx="1114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мульт гусь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4813"/>
            <a:ext cx="1114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мульт утка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765175"/>
            <a:ext cx="10810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 descr="мульт утка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125538"/>
            <a:ext cx="12954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мульт гусь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628775"/>
            <a:ext cx="1114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сл8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4550" y="4725144"/>
            <a:ext cx="2935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 7 – 2 = 5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93570092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2" fill="hold"/>
                                        <p:tgtEl>
                                          <p:spTgt spid="194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7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149725"/>
            <a:ext cx="30241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954088" y="200025"/>
            <a:ext cx="39782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ru-RU" sz="2400" b="1" dirty="0">
                <a:solidFill>
                  <a:srgbClr val="FFCC00"/>
                </a:solidFill>
              </a:rPr>
              <a:t>Т</a:t>
            </a:r>
            <a:r>
              <a:rPr lang="ru-RU" sz="2400" b="1" i="1" dirty="0">
                <a:solidFill>
                  <a:srgbClr val="FFCC00"/>
                </a:solidFill>
              </a:rPr>
              <a:t>ри цыпленка стоят </a:t>
            </a:r>
            <a:br>
              <a:rPr lang="ru-RU" sz="2400" b="1" i="1" dirty="0">
                <a:solidFill>
                  <a:srgbClr val="FFCC00"/>
                </a:solidFill>
              </a:rPr>
            </a:br>
            <a:r>
              <a:rPr lang="ru-RU" sz="2400" b="1" i="1" dirty="0">
                <a:solidFill>
                  <a:srgbClr val="FFCC00"/>
                </a:solidFill>
              </a:rPr>
              <a:t>На скорлупки глядят.</a:t>
            </a:r>
          </a:p>
          <a:p>
            <a:pPr algn="l">
              <a:defRPr/>
            </a:pPr>
            <a:r>
              <a:rPr lang="ru-RU" sz="2400" b="1" i="1" dirty="0">
                <a:solidFill>
                  <a:srgbClr val="FFCC00"/>
                </a:solidFill>
              </a:rPr>
              <a:t>Три  яичка в гнезде </a:t>
            </a:r>
            <a:br>
              <a:rPr lang="ru-RU" sz="2400" b="1" i="1" dirty="0">
                <a:solidFill>
                  <a:srgbClr val="FFCC00"/>
                </a:solidFill>
              </a:rPr>
            </a:br>
            <a:r>
              <a:rPr lang="ru-RU" sz="2400" b="1" i="1" dirty="0">
                <a:solidFill>
                  <a:srgbClr val="FFCC00"/>
                </a:solidFill>
              </a:rPr>
              <a:t>У наседки лежат.</a:t>
            </a:r>
            <a:br>
              <a:rPr lang="ru-RU" sz="2400" b="1" i="1" dirty="0">
                <a:solidFill>
                  <a:srgbClr val="FFCC00"/>
                </a:solidFill>
              </a:rPr>
            </a:br>
            <a:r>
              <a:rPr lang="ru-RU" sz="2400" b="1" i="1" dirty="0">
                <a:solidFill>
                  <a:srgbClr val="FFCC00"/>
                </a:solidFill>
              </a:rPr>
              <a:t>Сосчитай поверней,</a:t>
            </a:r>
            <a:br>
              <a:rPr lang="ru-RU" sz="2400" b="1" i="1" dirty="0">
                <a:solidFill>
                  <a:srgbClr val="FFCC00"/>
                </a:solidFill>
              </a:rPr>
            </a:br>
            <a:r>
              <a:rPr lang="ru-RU" sz="2400" b="1" i="1" dirty="0">
                <a:solidFill>
                  <a:srgbClr val="FFCC00"/>
                </a:solidFill>
              </a:rPr>
              <a:t>Отвечай поскорей: </a:t>
            </a:r>
            <a:br>
              <a:rPr lang="ru-RU" sz="2400" b="1" i="1" dirty="0">
                <a:solidFill>
                  <a:srgbClr val="FFCC00"/>
                </a:solidFill>
              </a:rPr>
            </a:br>
            <a:r>
              <a:rPr lang="ru-RU" sz="2400" b="1" i="1" dirty="0">
                <a:solidFill>
                  <a:srgbClr val="FFCC00"/>
                </a:solidFill>
              </a:rPr>
              <a:t>Сколько будет цыплят </a:t>
            </a:r>
            <a:br>
              <a:rPr lang="ru-RU" sz="2400" b="1" i="1" dirty="0">
                <a:solidFill>
                  <a:srgbClr val="FFCC00"/>
                </a:solidFill>
              </a:rPr>
            </a:br>
            <a:r>
              <a:rPr lang="ru-RU" sz="2400" b="1" i="1" dirty="0">
                <a:solidFill>
                  <a:srgbClr val="FFCC00"/>
                </a:solidFill>
              </a:rPr>
              <a:t>У наседки моей?</a:t>
            </a:r>
            <a:r>
              <a:rPr lang="ru-RU" sz="2400" b="1" dirty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836613"/>
            <a:ext cx="244475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2" t="2814" r="10907" b="2875"/>
          <a:stretch>
            <a:fillRect/>
          </a:stretch>
        </p:blipFill>
        <p:spPr bwMode="auto">
          <a:xfrm>
            <a:off x="971550" y="3429000"/>
            <a:ext cx="165735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300663"/>
            <a:ext cx="165735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2" t="2814" r="10907" b="2875"/>
          <a:stretch>
            <a:fillRect/>
          </a:stretch>
        </p:blipFill>
        <p:spPr bwMode="auto">
          <a:xfrm>
            <a:off x="323850" y="5300663"/>
            <a:ext cx="165735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сл 9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09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81425" y="4437112"/>
            <a:ext cx="3022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3 + 3 = 6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10292687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04" fill="hold"/>
                                        <p:tgtEl>
                                          <p:spTgt spid="204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Расшифруй слово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484380"/>
              </p:ext>
            </p:extLst>
          </p:nvPr>
        </p:nvGraphicFramePr>
        <p:xfrm>
          <a:off x="2699792" y="1700808"/>
          <a:ext cx="4896542" cy="670560"/>
        </p:xfrm>
        <a:graphic>
          <a:graphicData uri="http://schemas.openxmlformats.org/drawingml/2006/table">
            <a:tbl>
              <a:tblPr firstRow="1" firstCol="1" bandRow="1"/>
              <a:tblGrid>
                <a:gridCol w="887452"/>
                <a:gridCol w="801545"/>
                <a:gridCol w="801545"/>
                <a:gridCol w="801545"/>
                <a:gridCol w="801545"/>
                <a:gridCol w="802910"/>
              </a:tblGrid>
              <a:tr h="660861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7584" y="3699355"/>
            <a:ext cx="25058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4 – 3 = к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4488036"/>
            <a:ext cx="2325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5 + 2 = у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5192158"/>
            <a:ext cx="2397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6 + 4 = ы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920" y="3628037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5 – 2 = 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1920" y="4484185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8 – 3 = о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20" y="5192158"/>
            <a:ext cx="2484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6 + 3 = н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29404" y="2471462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4589" y="2449960"/>
            <a:ext cx="468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04248" y="2449962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ы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00913" y="2449961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2449959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8144" y="2471462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40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КЛОУНЫ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43908" y="2780928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Тетрадь с. 42 № 1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6152" y="3861047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с. 43 № 7 (а, б)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Tany\Рабочий стол\цирк\клоун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423639"/>
            <a:ext cx="3544592" cy="488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74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Дрессированные звери</a:t>
            </a:r>
            <a:endParaRPr lang="ru-RU" dirty="0"/>
          </a:p>
        </p:txBody>
      </p:sp>
      <p:pic>
        <p:nvPicPr>
          <p:cNvPr id="5122" name="Picture 2" descr="C:\Documents and Settings\Tany\Рабочий стол\цирк\звери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401589" cy="439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Tany\Рабочий стол\цирк\звер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916832"/>
            <a:ext cx="387933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5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181</Words>
  <Application>Microsoft Office PowerPoint</Application>
  <PresentationFormat>Экран (4:3)</PresentationFormat>
  <Paragraphs>89</Paragraphs>
  <Slides>15</Slides>
  <Notes>0</Notes>
  <HiddenSlides>0</HiddenSlides>
  <MMClips>4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CorelDRAW</vt:lpstr>
      <vt:lpstr>Числа  1-10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Расшифруй слово</vt:lpstr>
      <vt:lpstr>КЛОУНЫ</vt:lpstr>
      <vt:lpstr>Дрессированные звери</vt:lpstr>
      <vt:lpstr>Презентация PowerPoint</vt:lpstr>
      <vt:lpstr>Презентация PowerPoint</vt:lpstr>
      <vt:lpstr>Презентация PowerPoint</vt:lpstr>
      <vt:lpstr>ЖОНГЛЁРЫ</vt:lpstr>
      <vt:lpstr>КЛОУНЫ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2012-01-28T10:27:52Z</dcterms:created>
  <dcterms:modified xsi:type="dcterms:W3CDTF">2012-01-29T14:53:17Z</dcterms:modified>
</cp:coreProperties>
</file>