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34" r:id="rId3"/>
    <p:sldId id="335" r:id="rId4"/>
    <p:sldId id="311" r:id="rId5"/>
    <p:sldId id="337" r:id="rId6"/>
    <p:sldId id="333" r:id="rId7"/>
    <p:sldId id="338" r:id="rId8"/>
    <p:sldId id="339" r:id="rId9"/>
    <p:sldId id="340" r:id="rId10"/>
    <p:sldId id="341" r:id="rId11"/>
    <p:sldId id="34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0066"/>
    <a:srgbClr val="FFFF00"/>
    <a:srgbClr val="009900"/>
    <a:srgbClr val="0000FF"/>
    <a:srgbClr val="66FF66"/>
    <a:srgbClr val="3399FF"/>
    <a:srgbClr val="FF6699"/>
    <a:srgbClr val="CCFFCC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709" autoAdjust="0"/>
  </p:normalViewPr>
  <p:slideViewPr>
    <p:cSldViewPr>
      <p:cViewPr varScale="1">
        <p:scale>
          <a:sx n="53" d="100"/>
          <a:sy n="53" d="100"/>
        </p:scale>
        <p:origin x="-1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8A86A30-7A00-4E3A-AD24-10A86528B64A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D50C0E-2B21-45D5-8AAA-F0F267B4C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50C0E-2B21-45D5-8AAA-F0F267B4C91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50C0E-2B21-45D5-8AAA-F0F267B4C9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50C0E-2B21-45D5-8AAA-F0F267B4C91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EE8698-7606-4A39-9682-885453F98B3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767F0C-801B-40C6-82A4-5654D099F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41CA-9983-4A16-9DA8-208379480A99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D553B-5D06-4F06-ADAB-E0337556D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2346-7623-4536-A021-5C13B3508C85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B10A-3055-48D1-88DF-F3F31BE05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94293-B56F-498C-87B1-FCFDF378C118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CF59-BD82-4EDC-BD39-25FC148C0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01EDC7-4527-4EBA-817E-4DF5D62EE71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D3DD7-978B-4EC9-83B0-E31154C80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6F2B-2134-4E1A-94F0-C01C84304B6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733C-7239-4A25-8D20-ECD5E4D86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CA8178-B50E-4859-9642-31B0D2AF8227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89BD8F-5DEA-4365-AA9D-47533A0A7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115DE-F06C-46C8-83B6-BA904863E6F1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7C43-8688-4B6D-AE66-0A67EBB35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E263-51FC-4DDD-8DFE-1B9962042D64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4C64-6DCF-4734-9D18-3F47827BC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2570DC-4620-4237-BEDF-578DBF9051AC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5EF834-59BD-459B-8750-EB615FB41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16FA1F-4B59-4A5F-83A6-FAEAE5BF1632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538167-522F-4408-B95A-F86D136EA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7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8AD76BC-29B6-4235-BC05-B108D4387B3A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A567C3-F932-474F-8609-43AE701A9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05" r:id="rId2"/>
    <p:sldLayoutId id="2147484012" r:id="rId3"/>
    <p:sldLayoutId id="2147484006" r:id="rId4"/>
    <p:sldLayoutId id="2147484013" r:id="rId5"/>
    <p:sldLayoutId id="2147484007" r:id="rId6"/>
    <p:sldLayoutId id="2147484008" r:id="rId7"/>
    <p:sldLayoutId id="2147484014" r:id="rId8"/>
    <p:sldLayoutId id="2147484015" r:id="rId9"/>
    <p:sldLayoutId id="2147484009" r:id="rId10"/>
    <p:sldLayoutId id="21474840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286808" cy="257176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Правописание Н и НН в суффиксах полных причастий и прилагательных, образованных от глаголов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5786454"/>
            <a:ext cx="442915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литературы</a:t>
            </a:r>
            <a:endParaRPr lang="ru-RU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Задворных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Надежда Александровна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Рассуждаем вместе:</a:t>
            </a:r>
            <a:endParaRPr lang="ru-RU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714356"/>
            <a:ext cx="835824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B1159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Вовремя </a:t>
            </a:r>
            <a:r>
              <a:rPr kumimoji="0" lang="ru-RU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посея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…</a:t>
            </a:r>
            <a:r>
              <a:rPr kumimoji="0" lang="ru-RU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ое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вовремя и всходит.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Рождё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…</a:t>
            </a:r>
            <a:r>
              <a:rPr kumimoji="0" lang="ru-RU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ползать – летать не может.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Каждый человек, подобно луне, имеет свою </a:t>
            </a:r>
            <a:r>
              <a:rPr kumimoji="0" lang="ru-RU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неосвещё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…</a:t>
            </a:r>
            <a:r>
              <a:rPr kumimoji="0" lang="ru-RU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ую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сторону, которую он никому не показывает.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714348" y="1142984"/>
            <a:ext cx="7715304" cy="4643470"/>
          </a:xfrm>
          <a:prstGeom prst="upArrowCallout">
            <a:avLst>
              <a:gd name="adj1" fmla="val 16532"/>
              <a:gd name="adj2" fmla="val 28534"/>
              <a:gd name="adj3" fmla="val 14018"/>
              <a:gd name="adj4" fmla="val 80569"/>
            </a:avLst>
          </a:prstGeom>
          <a:scene3d>
            <a:camera prst="perspectiveAbove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1) Формировать навык написания Н и НН в  причастиях и отглагольных прилагательных.</a:t>
            </a:r>
            <a:br>
              <a:rPr lang="ru-RU" sz="24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2) Развивать умение анализировать, сопоставлять, сравнивать.</a:t>
            </a:r>
            <a:br>
              <a:rPr lang="ru-RU" sz="24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3) Воспитывать культуру учебного труда, способствовать формированию ответственного отношения к учёбе, мобилизации усилий на безошибочное выполнение заданий.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«Найди пару»</a:t>
            </a:r>
            <a:endParaRPr lang="ru-RU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1785926"/>
            <a:ext cx="514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pc="-150" dirty="0" smtClean="0">
                <a:latin typeface="Times New Roman" pitchFamily="18" charset="0"/>
                <a:cs typeface="Times New Roman" pitchFamily="18" charset="0"/>
              </a:rPr>
              <a:t>Из предложенных ниже слов выберите пару  к словам, указанным в скобках, обоснуйте свой ответ, сделав необходимые условные обозначения. </a:t>
            </a:r>
            <a:endParaRPr lang="ru-RU" sz="2400" spc="-1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785926"/>
            <a:ext cx="2571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стари…</a:t>
            </a:r>
            <a:r>
              <a:rPr lang="ru-RU" sz="3200" dirty="0" err="1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2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32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соломе…</a:t>
            </a:r>
            <a:r>
              <a:rPr lang="ru-RU" sz="3200" dirty="0" err="1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2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r>
              <a:rPr lang="ru-RU" sz="32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ржа…ой - </a:t>
            </a:r>
          </a:p>
        </p:txBody>
      </p:sp>
      <p:sp>
        <p:nvSpPr>
          <p:cNvPr id="9" name="Правая круглая скобка 8"/>
          <p:cNvSpPr/>
          <p:nvPr/>
        </p:nvSpPr>
        <p:spPr>
          <a:xfrm>
            <a:off x="3071802" y="1714488"/>
            <a:ext cx="142876" cy="1785950"/>
          </a:xfrm>
          <a:prstGeom prst="rightBracket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Правая круглая скобка 9"/>
          <p:cNvSpPr/>
          <p:nvPr/>
        </p:nvSpPr>
        <p:spPr>
          <a:xfrm flipH="1">
            <a:off x="276196" y="1714488"/>
            <a:ext cx="223838" cy="1785950"/>
          </a:xfrm>
          <a:prstGeom prst="rightBracket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1750199" y="4143380"/>
            <a:ext cx="5643602" cy="1500198"/>
          </a:xfrm>
          <a:prstGeom prst="snip2Diag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Клюкве…</a:t>
            </a:r>
            <a:r>
              <a:rPr lang="ru-RU" sz="3600" dirty="0" err="1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6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, были…</a:t>
            </a:r>
            <a:r>
              <a:rPr lang="ru-RU" sz="3600" dirty="0" err="1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вкопа</a:t>
            </a:r>
            <a:r>
              <a:rPr lang="ru-RU" sz="36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6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, кожа…</a:t>
            </a:r>
            <a:r>
              <a:rPr lang="ru-RU" sz="3600" dirty="0" err="1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3600" dirty="0" smtClean="0">
              <a:solidFill>
                <a:srgbClr val="B1159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1857364"/>
            <a:ext cx="6715172" cy="292895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СТАРИ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ЫЙ – БЫЛИ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</a:p>
          <a:p>
            <a:pPr algn="ctr"/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СОЛОМЕ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ЫЙ – КЛЮКВЕ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</a:p>
          <a:p>
            <a:pPr algn="ctr"/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РЖА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ОЙ - КОЖА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нутый угол 12"/>
          <p:cNvSpPr/>
          <p:nvPr/>
        </p:nvSpPr>
        <p:spPr>
          <a:xfrm>
            <a:off x="357158" y="2000240"/>
            <a:ext cx="4429156" cy="2357454"/>
          </a:xfrm>
          <a:prstGeom prst="foldedCorner">
            <a:avLst>
              <a:gd name="adj" fmla="val 3681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8903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слово оказалось лишним?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2071678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вкопанный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278605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встал, остановился, стоит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неподвижно, замерев на месте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C:\Documents and Settings\Сергей\Рабочий стол\4pj4ib-km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14942" y="1331183"/>
            <a:ext cx="3714776" cy="50726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 descr="C:\Documents and Settings\Сергей\Рабочий стол\91F181F3-E0F7-4B1D-8BAD-E94D5D906605_mw800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097" y="1071546"/>
            <a:ext cx="4095779" cy="30718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3973" name="Picture 5" descr="C:\Documents and Settings\Сергей\Рабочий стол\519px-Повешение_за_ребр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060528"/>
            <a:ext cx="2643206" cy="30508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84615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5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происхождения фразеологизма</a:t>
            </a:r>
            <a:endParaRPr lang="ru-RU" sz="35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534453"/>
            <a:ext cx="8572560" cy="182350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царе Алексее Михайловиче  было принято Соборное уложение, одна из статей которого предписывала в качестве наказания за определенные виды преступлений закапывание живьем в землю. Обычно данное наказание применялось к женщинам, посягнувшим на жизнь мужа. Таких женщин живыми закапывали в землю и оставляли на мучительную смерть</a:t>
            </a:r>
            <a:r>
              <a:rPr lang="ru-RU" dirty="0" smtClean="0"/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Отсюда ведет свое происхождение выражение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стоит как вкопанный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857224" y="1428736"/>
            <a:ext cx="7429552" cy="4214842"/>
          </a:xfrm>
          <a:prstGeom prst="flowChartMultidocumen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Откройте параграф 21, прочитайте статью учебника, маркируя текст значками по мере его чтения (используем приём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»):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«V»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уже знал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«+»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новое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«?»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не понял, есть вопросы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000100" y="1000108"/>
          <a:ext cx="7072362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2362"/>
              </a:tblGrid>
              <a:tr h="2255059">
                <a:tc>
                  <a:txBody>
                    <a:bodyPr/>
                    <a:lstStyle/>
                    <a:p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097">
                <a:tc>
                  <a:txBody>
                    <a:bodyPr/>
                    <a:lstStyle/>
                    <a:p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86064" y="1428736"/>
            <a:ext cx="63718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ИЛЛЮСТРИРОВА </a:t>
            </a:r>
            <a:r>
              <a:rPr lang="ru-RU" sz="40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журнал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4643438" y="1142984"/>
            <a:ext cx="857256" cy="428628"/>
            <a:chOff x="4643438" y="1142984"/>
            <a:chExt cx="857256" cy="428628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4643438" y="1142984"/>
              <a:ext cx="428628" cy="4286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6200000" flipH="1">
              <a:off x="5072066" y="1142984"/>
              <a:ext cx="428628" cy="42862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Прямоугольник 3"/>
          <p:cNvSpPr/>
          <p:nvPr/>
        </p:nvSpPr>
        <p:spPr>
          <a:xfrm>
            <a:off x="1664281" y="3891511"/>
            <a:ext cx="581543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НАТРЕНИРОВА </a:t>
            </a:r>
            <a:r>
              <a:rPr lang="ru-RU" sz="40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dirty="0" smtClean="0">
                <a:solidFill>
                  <a:srgbClr val="B1159E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спортсмен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4429124" y="3643314"/>
            <a:ext cx="857256" cy="428628"/>
            <a:chOff x="4643438" y="1142984"/>
            <a:chExt cx="857256" cy="428628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4643438" y="1142984"/>
              <a:ext cx="428628" cy="4286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H="1">
              <a:off x="5072066" y="1142984"/>
              <a:ext cx="428628" cy="42862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642918"/>
            <a:ext cx="3500462" cy="85725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НН -</a:t>
            </a:r>
            <a:endParaRPr lang="ru-RU" sz="8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углом вверх 5"/>
          <p:cNvSpPr/>
          <p:nvPr/>
        </p:nvSpPr>
        <p:spPr>
          <a:xfrm flipH="1" flipV="1">
            <a:off x="1214414" y="1500174"/>
            <a:ext cx="2143140" cy="107157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flipV="1">
            <a:off x="5429256" y="1500174"/>
            <a:ext cx="2143140" cy="1071570"/>
          </a:xfrm>
          <a:prstGeom prst="bentUp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верх 8"/>
          <p:cNvSpPr/>
          <p:nvPr/>
        </p:nvSpPr>
        <p:spPr>
          <a:xfrm rot="13620365">
            <a:off x="2786482" y="2378940"/>
            <a:ext cx="3286723" cy="3379951"/>
          </a:xfrm>
          <a:prstGeom prst="leftUpArrow">
            <a:avLst>
              <a:gd name="adj1" fmla="val 12072"/>
              <a:gd name="adj2" fmla="val 14232"/>
              <a:gd name="adj3" fmla="val 18953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5720" y="2571744"/>
            <a:ext cx="2428892" cy="1143008"/>
          </a:xfrm>
          <a:prstGeom prst="ellipse">
            <a:avLst/>
          </a:prstGeom>
          <a:solidFill>
            <a:srgbClr val="66FF66"/>
          </a:solid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приставка (кроме НЕ)</a:t>
            </a:r>
          </a:p>
        </p:txBody>
      </p:sp>
      <p:sp>
        <p:nvSpPr>
          <p:cNvPr id="13" name="Овал 12"/>
          <p:cNvSpPr/>
          <p:nvPr/>
        </p:nvSpPr>
        <p:spPr>
          <a:xfrm>
            <a:off x="1357290" y="4429132"/>
            <a:ext cx="2428892" cy="1143008"/>
          </a:xfrm>
          <a:prstGeom prst="ellipse">
            <a:avLst/>
          </a:prstGeom>
          <a:solidFill>
            <a:srgbClr val="3399FF"/>
          </a:solid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суффикс 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Овал 13"/>
          <p:cNvSpPr/>
          <p:nvPr/>
        </p:nvSpPr>
        <p:spPr>
          <a:xfrm>
            <a:off x="5214942" y="4500570"/>
            <a:ext cx="2428892" cy="1143008"/>
          </a:xfrm>
          <a:prstGeom prst="ellipse">
            <a:avLst/>
          </a:prstGeom>
          <a:solidFill>
            <a:srgbClr val="FF6699"/>
          </a:solid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совершенный вид</a:t>
            </a:r>
          </a:p>
        </p:txBody>
      </p:sp>
      <p:sp>
        <p:nvSpPr>
          <p:cNvPr id="15" name="Овал 14"/>
          <p:cNvSpPr/>
          <p:nvPr/>
        </p:nvSpPr>
        <p:spPr>
          <a:xfrm>
            <a:off x="6215074" y="2571744"/>
            <a:ext cx="2428892" cy="1143008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зависимое слово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2910" y="785794"/>
            <a:ext cx="2145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Пишется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0760" y="785794"/>
            <a:ext cx="1311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,если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3">
      <a:dk1>
        <a:sysClr val="windowText" lastClr="000000"/>
      </a:dk1>
      <a:lt1>
        <a:srgbClr val="8FE2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2007</TotalTime>
  <Words>272</Words>
  <Application>Microsoft Office PowerPoint</Application>
  <PresentationFormat>Экран (4:3)</PresentationFormat>
  <Paragraphs>46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Правописание Н и НН в суффиксах полных причастий и прилагательных, образованных от глаголов</vt:lpstr>
      <vt:lpstr>Задачи урока:</vt:lpstr>
      <vt:lpstr>Задание «Найди пару»</vt:lpstr>
      <vt:lpstr>Проверь себя</vt:lpstr>
      <vt:lpstr>Какое слово оказалось лишним?</vt:lpstr>
      <vt:lpstr>История происхождения фразеологизма</vt:lpstr>
      <vt:lpstr>Изучение нового материала</vt:lpstr>
      <vt:lpstr>Слайд 8</vt:lpstr>
      <vt:lpstr>- НН -</vt:lpstr>
      <vt:lpstr>Рассуждаем вместе:</vt:lpstr>
      <vt:lpstr>Спасибо за внимание!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2 класс</dc:title>
  <dc:creator>FoM</dc:creator>
  <cp:lastModifiedBy>Мама</cp:lastModifiedBy>
  <cp:revision>214</cp:revision>
  <dcterms:created xsi:type="dcterms:W3CDTF">2008-03-21T18:09:13Z</dcterms:created>
  <dcterms:modified xsi:type="dcterms:W3CDTF">2012-01-27T12:09:25Z</dcterms:modified>
</cp:coreProperties>
</file>