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7" r:id="rId4"/>
    <p:sldId id="263" r:id="rId5"/>
    <p:sldId id="279" r:id="rId6"/>
    <p:sldId id="281" r:id="rId7"/>
    <p:sldId id="266" r:id="rId8"/>
    <p:sldId id="258" r:id="rId9"/>
    <p:sldId id="271" r:id="rId10"/>
    <p:sldId id="276" r:id="rId11"/>
    <p:sldId id="268" r:id="rId12"/>
    <p:sldId id="274" r:id="rId13"/>
    <p:sldId id="280" r:id="rId14"/>
    <p:sldId id="27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3300"/>
    <a:srgbClr val="003300"/>
    <a:srgbClr val="008000"/>
    <a:srgbClr val="A7192D"/>
    <a:srgbClr val="CC0066"/>
    <a:srgbClr val="D60093"/>
    <a:srgbClr val="A4EC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FE4D-5E19-4198-A2E6-5D7F20E61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C85A-2CC5-4CF6-A9DA-74C49F37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B91F-1649-4CFB-8EBA-F99669B2D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2FFF-3C17-400D-85C4-449BAE14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AB21D-3A63-4565-9FE9-98B64C6D3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150BF-15B7-40EE-8D8D-B378F8345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AD13-1EBB-4362-A409-22F07C093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8FD8-0596-4ECE-B408-C3FCBE467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1305D-315C-4EAE-B4FB-8DABC3ABE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BED0-2782-4DAC-8F2F-B582C8C7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5126-5267-44A9-BDA9-1E42E8A99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300C-2A82-435D-9A68-22C29F66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CF8B-E3AC-4340-8AFA-6940EAE0F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AF9AF-ACCC-4788-837A-5FBC2B1E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63656C-03B8-4705-826B-FBFFCEB20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i-mummi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i-mummi.r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0;&#1072;&#1073;&#1099;%20&#1085;&#1077;%20&#1073;&#1099;&#1083;&#1086;%20&#1079;&#1080;&#1084;&#1099;%20&#1086;&#1082;&#1086;&#1085;&#1095;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63938" y="6237288"/>
            <a:ext cx="5307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Разработала учитель МОУ СОШ № 1 г.Гаврилов-Ям  Жирякова Л А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2205038"/>
            <a:ext cx="74898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solidFill>
                  <a:srgbClr val="990000"/>
                </a:solidFill>
              </a:rPr>
              <a:t>Урок математики</a:t>
            </a:r>
            <a:r>
              <a:rPr lang="ru-RU" sz="3200" b="1" i="1"/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3200" b="1" i="1"/>
              <a:t>в 1 классе</a:t>
            </a:r>
            <a:r>
              <a:rPr lang="ru-RU" sz="3200"/>
              <a:t> 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627313" y="333375"/>
            <a:ext cx="3889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Мой университет - </a:t>
            </a:r>
            <a:r>
              <a:rPr lang="en-US" sz="1200" b="1">
                <a:hlinkClick r:id="rId2"/>
              </a:rPr>
              <a:t>www</a:t>
            </a:r>
            <a:r>
              <a:rPr lang="ru-RU" sz="1200" b="1">
                <a:hlinkClick r:id="rId2"/>
              </a:rPr>
              <a:t>.</a:t>
            </a:r>
            <a:r>
              <a:rPr lang="en-US" sz="1200" b="1">
                <a:hlinkClick r:id="rId2"/>
              </a:rPr>
              <a:t>moi</a:t>
            </a:r>
            <a:r>
              <a:rPr lang="ru-RU" sz="1200" b="1">
                <a:hlinkClick r:id="rId2"/>
              </a:rPr>
              <a:t>-</a:t>
            </a:r>
            <a:r>
              <a:rPr lang="en-US" sz="1200" b="1">
                <a:hlinkClick r:id="rId2"/>
              </a:rPr>
              <a:t>mummi</a:t>
            </a:r>
            <a:r>
              <a:rPr lang="ru-RU" sz="1200" b="1">
                <a:hlinkClick r:id="rId2"/>
              </a:rPr>
              <a:t>.</a:t>
            </a:r>
            <a:r>
              <a:rPr lang="en-US" sz="1200" b="1">
                <a:hlinkClick r:id="rId2"/>
              </a:rPr>
              <a:t>ru</a:t>
            </a:r>
            <a:r>
              <a:rPr lang="ru-RU" sz="1200" b="1"/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сто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391025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4572000"/>
            <a:ext cx="81359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Петя, Маша и Ваня катаются с горки на лыжах, а Дима и Ира – на санках. Сколько детей на горке?</a:t>
            </a:r>
            <a:endParaRPr lang="ru-RU" sz="320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692275" y="692150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3366FF"/>
                </a:solidFill>
              </a:rPr>
              <a:t>Решение задачи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95288" y="429260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всего детей?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292725" y="23495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643438" y="429260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всего детей?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68313" y="2276475"/>
            <a:ext cx="27352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способ 1</a:t>
            </a:r>
          </a:p>
          <a:p>
            <a:pPr>
              <a:spcBef>
                <a:spcPct val="50000"/>
              </a:spcBef>
            </a:pPr>
            <a:endParaRPr lang="ru-RU" sz="2800" b="1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95288" y="3141663"/>
            <a:ext cx="30241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девочек?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95288" y="371633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мальчиков?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4356100" y="2133600"/>
            <a:ext cx="0" cy="316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787900" y="22764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способ 2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643438" y="314166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детей на лыжах?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643438" y="371633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Сколько детей на санках?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  <p:bldP spid="12311" grpId="0"/>
      <p:bldP spid="12312" grpId="0"/>
      <p:bldP spid="12313" grpId="0"/>
      <p:bldP spid="12314" grpId="0"/>
      <p:bldP spid="12316" grpId="0"/>
      <p:bldP spid="12317" grpId="0"/>
      <p:bldP spid="12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3365a70f6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28625" y="28575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267" name="Picture 6" descr="d3365a70f6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343775" y="4929198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4" name="Picture 6" descr="d3365a70f6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57188" y="4786313"/>
            <a:ext cx="1800225" cy="160655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269" name="Picture 6" descr="d3365a70f6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143768" y="357166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1270" name="Picture 6" descr="d3365a70f6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714744" y="2714620"/>
            <a:ext cx="18002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8" name="Picture 10" descr="C:\Documents and Settings\YAROSLAV\Мои документы\Мои рисунки\9dc9f229e90fabf5c2832f7e31a9fcc6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1285860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YAROSLAV\Мои документы\Мои рисунки\9dc9f229e90fabf5c2832f7e31a9fcc6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71802" y="49291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YAROSLAV\Мои документы\Мои рисунки\9dc9f229e90fabf5c2832f7e31a9fcc6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2714620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YAROSLAV\Мои документы\Мои рисунки\9dc9f229e90fabf5c2832f7e31a9fcc6.gif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68" y="2714620"/>
            <a:ext cx="15001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066 - Детские песенки - Снежинка.wav">
            <a:hlinkClick r:id="" action="ppaction://media"/>
          </p:cNvPr>
          <p:cNvPicPr>
            <a:picLocks noRot="1" noChangeAspect="1"/>
          </p:cNvPicPr>
          <p:nvPr>
            <a:wavAudioFile r:embed="rId1" name="066 - Детские песенки - Снежинка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7 -0.32107 L 0.38576 -0.70348 L 0.77188 -0.32107 L 0.38576 0.06296 L 0.00017 -0.32107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8177 -0.70348 C 0.53993 -0.70348 0.66962 -0.5419 0.66962 -0.3419 C 0.66962 -0.1419 0.53993 0.02106 0.38177 0.02106 C 0.22326 0.02106 0.09479 -0.1419 0.09479 -0.3419 C 0.09479 -0.5419 0.22326 -0.70348 0.38177 -0.70348 Z " pathEditMode="relative" rAng="0" ptsTypes="fffff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2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4809 -0.35718 C 0.74809 -0.20162 0.66667 -0.07338 0.56806 -0.07338 C 0.45174 -0.07338 0.40955 -0.21551 0.39184 -0.3007 L 0.37378 -0.41366 C 0.35573 -0.49885 0.31094 -0.64051 0.17934 -0.64051 C 0.09531 -0.64051 0.00017 -0.51274 0.00017 -0.35718 C 0.00017 -0.20162 0.09531 -0.07338 0.17934 -0.07338 C 0.31094 -0.07338 0.35573 -0.21551 0.37378 -0.3007 L 0.39184 -0.41366 C 0.40955 -0.49885 0.45174 -0.64051 0.56806 -0.64051 C 0.66667 -0.64051 0.74809 -0.51274 0.74809 -0.35718 Z " pathEditMode="relative" rAng="5400000" ptsTypes="ffFffffFfff">
                                      <p:cBhvr>
                                        <p:cTn id="21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1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000"/>
                            </p:stCondLst>
                            <p:childTnLst>
                              <p:par>
                                <p:cTn id="50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0"/>
                            </p:stCondLst>
                            <p:childTnLst>
                              <p:par>
                                <p:cTn id="6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folHlink"/>
                </a:solidFill>
              </a:rPr>
              <a:t>Проверь себя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11188" y="4292600"/>
            <a:ext cx="82296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ru-RU" sz="3200" b="1"/>
              <a:t>Способ 2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зелёных машинок?                   </a:t>
            </a:r>
            <a:r>
              <a:rPr lang="ru-RU" sz="2400" b="1">
                <a:solidFill>
                  <a:srgbClr val="FF3300"/>
                </a:solidFill>
              </a:rPr>
              <a:t>3 + 1 = 4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</a:t>
            </a:r>
            <a:r>
              <a:rPr lang="ru-RU" sz="2400" b="1">
                <a:solidFill>
                  <a:schemeClr val="accent2"/>
                </a:solidFill>
              </a:rPr>
              <a:t>красных машинок</a:t>
            </a:r>
            <a:r>
              <a:rPr lang="ru-RU" sz="2400" b="1"/>
              <a:t>?                   </a:t>
            </a:r>
            <a:r>
              <a:rPr lang="ru-RU" sz="2400" b="1">
                <a:solidFill>
                  <a:srgbClr val="FF3300"/>
                </a:solidFill>
              </a:rPr>
              <a:t>4 + 2 = 6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</a:t>
            </a:r>
            <a:r>
              <a:rPr lang="ru-RU" sz="2400" b="1">
                <a:solidFill>
                  <a:schemeClr val="accent2"/>
                </a:solidFill>
              </a:rPr>
              <a:t>всего машинок</a:t>
            </a:r>
            <a:r>
              <a:rPr lang="ru-RU" sz="2400" b="1"/>
              <a:t>?                        </a:t>
            </a:r>
            <a:r>
              <a:rPr lang="ru-RU" sz="2400" b="1">
                <a:solidFill>
                  <a:srgbClr val="FF3300"/>
                </a:solidFill>
              </a:rPr>
              <a:t>4 + 6 = 10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11188" y="1844675"/>
            <a:ext cx="82296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</a:pPr>
            <a:r>
              <a:rPr lang="ru-RU" sz="3200" b="1"/>
              <a:t>Способ 1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машинок на верхних полках?   </a:t>
            </a:r>
            <a:r>
              <a:rPr lang="ru-RU" sz="2400" b="1">
                <a:solidFill>
                  <a:srgbClr val="FF3300"/>
                </a:solidFill>
              </a:rPr>
              <a:t>3 + 4 = 7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машинок на нижних полках?     </a:t>
            </a:r>
            <a:r>
              <a:rPr lang="ru-RU" sz="2400" b="1">
                <a:solidFill>
                  <a:srgbClr val="FF3300"/>
                </a:solidFill>
              </a:rPr>
              <a:t>2 + 1= 3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arenR"/>
            </a:pPr>
            <a:r>
              <a:rPr lang="ru-RU" sz="2400" b="1"/>
              <a:t>Сколько всего машинок?                           </a:t>
            </a:r>
            <a:r>
              <a:rPr lang="ru-RU" sz="2400" b="1">
                <a:solidFill>
                  <a:srgbClr val="FF3300"/>
                </a:solidFill>
              </a:rPr>
              <a:t>7 + 3 = 10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42988" y="1412875"/>
            <a:ext cx="7489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Тема: </a:t>
            </a:r>
            <a:endParaRPr lang="ru-RU" sz="4000" b="1">
              <a:solidFill>
                <a:srgbClr val="D60093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2492375"/>
            <a:ext cx="842486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D60093"/>
                </a:solidFill>
              </a:rPr>
              <a:t>«Решение составных задач </a:t>
            </a:r>
          </a:p>
          <a:p>
            <a:pPr algn="ctr"/>
            <a:r>
              <a:rPr lang="ru-RU" sz="4400" b="1">
                <a:solidFill>
                  <a:srgbClr val="D60093"/>
                </a:solidFill>
              </a:rPr>
              <a:t>разными способами»</a:t>
            </a:r>
          </a:p>
          <a:p>
            <a:pPr algn="ctr">
              <a:spcBef>
                <a:spcPct val="50000"/>
              </a:spcBef>
            </a:pPr>
            <a:endParaRPr lang="ru-RU" sz="440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66 - Детские песенки - Снежинка.wav">
            <a:hlinkClick r:id="" action="ppaction://media"/>
          </p:cNvPr>
          <p:cNvPicPr>
            <a:picLocks noRot="1" noChangeAspect="1"/>
          </p:cNvPicPr>
          <p:nvPr>
            <a:wavAudioFile r:embed="rId1" name="066 - Детские песенки - Снежинка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adachi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620713"/>
            <a:ext cx="3994150" cy="5832475"/>
          </a:xfrm>
          <a:prstGeom prst="rect">
            <a:avLst/>
          </a:prstGeom>
          <a:noFill/>
        </p:spPr>
      </p:pic>
      <p:pic>
        <p:nvPicPr>
          <p:cNvPr id="31747" name="Picture 3" descr="060bb95ea6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765175"/>
            <a:ext cx="2014537" cy="3022600"/>
          </a:xfrm>
          <a:prstGeom prst="rect">
            <a:avLst/>
          </a:prstGeom>
          <a:noFill/>
        </p:spPr>
      </p:pic>
      <p:pic>
        <p:nvPicPr>
          <p:cNvPr id="31748" name="Picture 4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3013" y="1557338"/>
            <a:ext cx="311150" cy="317500"/>
          </a:xfrm>
          <a:prstGeom prst="rect">
            <a:avLst/>
          </a:prstGeom>
          <a:noFill/>
        </p:spPr>
      </p:pic>
      <p:pic>
        <p:nvPicPr>
          <p:cNvPr id="31749" name="Picture 5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4005263"/>
            <a:ext cx="311150" cy="317500"/>
          </a:xfrm>
          <a:prstGeom prst="rect">
            <a:avLst/>
          </a:prstGeom>
          <a:noFill/>
        </p:spPr>
      </p:pic>
      <p:pic>
        <p:nvPicPr>
          <p:cNvPr id="31750" name="Picture 6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221163"/>
            <a:ext cx="311150" cy="317500"/>
          </a:xfrm>
          <a:prstGeom prst="rect">
            <a:avLst/>
          </a:prstGeom>
          <a:noFill/>
        </p:spPr>
      </p:pic>
      <p:pic>
        <p:nvPicPr>
          <p:cNvPr id="31751" name="Picture 7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5876925"/>
            <a:ext cx="311150" cy="317500"/>
          </a:xfrm>
          <a:prstGeom prst="rect">
            <a:avLst/>
          </a:prstGeom>
          <a:noFill/>
        </p:spPr>
      </p:pic>
      <p:pic>
        <p:nvPicPr>
          <p:cNvPr id="31752" name="Picture 8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205038"/>
            <a:ext cx="311150" cy="317500"/>
          </a:xfrm>
          <a:prstGeom prst="rect">
            <a:avLst/>
          </a:prstGeom>
          <a:noFill/>
        </p:spPr>
      </p:pic>
      <p:pic>
        <p:nvPicPr>
          <p:cNvPr id="31753" name="Picture 9" descr="06bda9bd896c26e0cc2feaaaa2232d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836613"/>
            <a:ext cx="311150" cy="317500"/>
          </a:xfrm>
          <a:prstGeom prst="rect">
            <a:avLst/>
          </a:prstGeom>
          <a:noFill/>
        </p:spPr>
      </p:pic>
      <p:pic>
        <p:nvPicPr>
          <p:cNvPr id="31754" name="Picture 10" descr="6d90b411611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149725"/>
            <a:ext cx="1905000" cy="1905000"/>
          </a:xfrm>
          <a:prstGeom prst="rect">
            <a:avLst/>
          </a:prstGeom>
          <a:noFill/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23850" y="6092825"/>
            <a:ext cx="633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chemeClr val="accent2"/>
                </a:solidFill>
              </a:rPr>
              <a:t>Домашнее задание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979613" y="188913"/>
            <a:ext cx="4968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Мой университет - </a:t>
            </a:r>
            <a:r>
              <a:rPr lang="en-US" sz="1200" b="1">
                <a:hlinkClick r:id="rId6"/>
              </a:rPr>
              <a:t>www</a:t>
            </a:r>
            <a:r>
              <a:rPr lang="ru-RU" sz="1200" b="1">
                <a:hlinkClick r:id="rId6"/>
              </a:rPr>
              <a:t>.</a:t>
            </a:r>
            <a:r>
              <a:rPr lang="en-US" sz="1200" b="1">
                <a:hlinkClick r:id="rId6"/>
              </a:rPr>
              <a:t>moi</a:t>
            </a:r>
            <a:r>
              <a:rPr lang="ru-RU" sz="1200" b="1">
                <a:hlinkClick r:id="rId6"/>
              </a:rPr>
              <a:t>-</a:t>
            </a:r>
            <a:r>
              <a:rPr lang="en-US" sz="1200" b="1">
                <a:hlinkClick r:id="rId6"/>
              </a:rPr>
              <a:t>mummi</a:t>
            </a:r>
            <a:r>
              <a:rPr lang="ru-RU" sz="1200" b="1">
                <a:hlinkClick r:id="rId6"/>
              </a:rPr>
              <a:t>.</a:t>
            </a:r>
            <a:r>
              <a:rPr lang="en-US" sz="1200" b="1">
                <a:hlinkClick r:id="rId6"/>
              </a:rPr>
              <a:t>ru</a:t>
            </a:r>
            <a:r>
              <a:rPr lang="ru-RU" sz="1200" b="1"/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5084763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99"/>
                </a:solidFill>
                <a:latin typeface="Comic Sans MS" pitchFamily="66" charset="0"/>
              </a:rPr>
              <a:t>Зима в Про</a:t>
            </a:r>
            <a:r>
              <a:rPr lang="ru-RU" b="1" smtClean="0">
                <a:solidFill>
                  <a:srgbClr val="FF3300"/>
                </a:solidFill>
                <a:latin typeface="Comic Sans MS" pitchFamily="66" charset="0"/>
              </a:rPr>
              <a:t>100</a:t>
            </a:r>
            <a:r>
              <a:rPr lang="ru-RU" b="1" smtClean="0">
                <a:solidFill>
                  <a:srgbClr val="003399"/>
                </a:solidFill>
                <a:latin typeface="Comic Sans MS" pitchFamily="66" charset="0"/>
              </a:rPr>
              <a:t>квашино</a:t>
            </a:r>
          </a:p>
        </p:txBody>
      </p:sp>
      <p:pic>
        <p:nvPicPr>
          <p:cNvPr id="3" name="066 - Детские песенки - Снежинка.wav">
            <a:hlinkClick r:id="" action="ppaction://media"/>
          </p:cNvPr>
          <p:cNvPicPr>
            <a:picLocks noRot="1" noChangeAspect="1"/>
          </p:cNvPicPr>
          <p:nvPr>
            <a:wavAudioFile r:embed="rId1" name="066 - Детские песенки - Снежинка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-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692150"/>
            <a:ext cx="27717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33CC33"/>
                </a:solidFill>
                <a:latin typeface="Comic Sans MS" pitchFamily="66" charset="0"/>
              </a:rPr>
              <a:t>В ПУТЬ!</a:t>
            </a:r>
          </a:p>
        </p:txBody>
      </p:sp>
      <p:pic>
        <p:nvPicPr>
          <p:cNvPr id="18445" name="Picture 13" descr="img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4592638"/>
            <a:ext cx="29162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258888" y="1628775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12 – 2 =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0" y="112553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10 + 3 =</a:t>
            </a:r>
            <a:endParaRPr lang="ru-RU" sz="4400" b="1">
              <a:cs typeface="Arial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051050" y="220503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13 + 1 =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067175" y="35004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19 – 10 =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2916238" y="28527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10 + 8 =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148263" y="4076700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15 – 5 =</a:t>
            </a:r>
          </a:p>
        </p:txBody>
      </p:sp>
      <p:pic>
        <p:nvPicPr>
          <p:cNvPr id="1045" name="Picture 21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628775"/>
            <a:ext cx="1257300" cy="1355725"/>
          </a:xfrm>
          <a:prstGeom prst="rect">
            <a:avLst/>
          </a:prstGeom>
          <a:noFill/>
        </p:spPr>
      </p:pic>
      <p:pic>
        <p:nvPicPr>
          <p:cNvPr id="1046" name="Picture 22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36838"/>
            <a:ext cx="1257300" cy="1355725"/>
          </a:xfrm>
          <a:prstGeom prst="rect">
            <a:avLst/>
          </a:prstGeom>
          <a:noFill/>
        </p:spPr>
      </p:pic>
      <p:pic>
        <p:nvPicPr>
          <p:cNvPr id="1047" name="Picture 23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4724400"/>
            <a:ext cx="1257300" cy="1355725"/>
          </a:xfrm>
          <a:prstGeom prst="rect">
            <a:avLst/>
          </a:prstGeom>
          <a:noFill/>
        </p:spPr>
      </p:pic>
      <p:pic>
        <p:nvPicPr>
          <p:cNvPr id="1049" name="Picture 25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997200"/>
            <a:ext cx="1257300" cy="135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ru-RU" sz="6000" smtClean="0">
                <a:solidFill>
                  <a:srgbClr val="33CC33"/>
                </a:solidFill>
                <a:latin typeface="Comic Sans MS" pitchFamily="66" charset="0"/>
              </a:rPr>
              <a:t>Проверь себя</a:t>
            </a:r>
          </a:p>
        </p:txBody>
      </p:sp>
      <p:pic>
        <p:nvPicPr>
          <p:cNvPr id="18445" name="Picture 13" descr="img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4592638"/>
            <a:ext cx="29162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58888" y="16287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12 – 2 = </a:t>
            </a:r>
            <a:r>
              <a:rPr lang="ru-RU" sz="24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112553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10 + 3 = </a:t>
            </a:r>
            <a:r>
              <a:rPr lang="ru-RU" sz="2400" b="1">
                <a:solidFill>
                  <a:srgbClr val="FF3300"/>
                </a:solidFill>
              </a:rPr>
              <a:t>13</a:t>
            </a:r>
            <a:endParaRPr lang="ru-RU" sz="44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13 + 1 = </a:t>
            </a:r>
            <a:r>
              <a:rPr lang="ru-RU" sz="2400" b="1">
                <a:solidFill>
                  <a:srgbClr val="FF3300"/>
                </a:solidFill>
              </a:rPr>
              <a:t>14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067175" y="350043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19 – 10 = </a:t>
            </a:r>
            <a:r>
              <a:rPr lang="ru-RU" sz="24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916238" y="28527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10 + 8 = </a:t>
            </a:r>
            <a:r>
              <a:rPr lang="ru-RU" sz="2400" b="1">
                <a:solidFill>
                  <a:srgbClr val="FF3300"/>
                </a:solidFill>
              </a:rPr>
              <a:t>18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148263" y="40767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15 – 5 = </a:t>
            </a:r>
            <a:r>
              <a:rPr lang="ru-RU" sz="2400" b="1">
                <a:solidFill>
                  <a:srgbClr val="FF3300"/>
                </a:solidFill>
              </a:rPr>
              <a:t>10</a:t>
            </a:r>
          </a:p>
        </p:txBody>
      </p:sp>
      <p:pic>
        <p:nvPicPr>
          <p:cNvPr id="44042" name="Picture 10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628775"/>
            <a:ext cx="1257300" cy="1355725"/>
          </a:xfrm>
          <a:prstGeom prst="rect">
            <a:avLst/>
          </a:prstGeom>
          <a:noFill/>
        </p:spPr>
      </p:pic>
      <p:pic>
        <p:nvPicPr>
          <p:cNvPr id="44043" name="Picture 11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36838"/>
            <a:ext cx="1257300" cy="1355725"/>
          </a:xfrm>
          <a:prstGeom prst="rect">
            <a:avLst/>
          </a:prstGeom>
          <a:noFill/>
        </p:spPr>
      </p:pic>
      <p:pic>
        <p:nvPicPr>
          <p:cNvPr id="44044" name="Picture 12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4724400"/>
            <a:ext cx="1257300" cy="1355725"/>
          </a:xfrm>
          <a:prstGeom prst="rect">
            <a:avLst/>
          </a:prstGeom>
          <a:noFill/>
        </p:spPr>
      </p:pic>
      <p:pic>
        <p:nvPicPr>
          <p:cNvPr id="44045" name="Picture 13" descr="ел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2997200"/>
            <a:ext cx="1257300" cy="1355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835150" y="227647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835150" y="1700213"/>
            <a:ext cx="865188" cy="5762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24075" y="2565400"/>
            <a:ext cx="28733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08175" y="566102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835150" y="3860800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211638" y="227647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211638" y="3860800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211638" y="566102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6372225" y="227647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372225" y="3860800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6372225" y="5661025"/>
            <a:ext cx="863600" cy="8651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6372225" y="5084763"/>
            <a:ext cx="865188" cy="5762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4211638" y="3284538"/>
            <a:ext cx="863600" cy="5762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124075" y="4149725"/>
            <a:ext cx="287338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195513" y="5949950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4500563" y="2565400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00563" y="4149725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659563" y="2565400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6659563" y="4149725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00563" y="5949950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6659563" y="5949950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AutoShape 23"/>
          <p:cNvSpPr>
            <a:spLocks noChangeArrowheads="1"/>
          </p:cNvSpPr>
          <p:nvPr/>
        </p:nvSpPr>
        <p:spPr bwMode="auto">
          <a:xfrm rot="10800000">
            <a:off x="1908175" y="5229225"/>
            <a:ext cx="863600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 rot="10800000">
            <a:off x="6372225" y="3429000"/>
            <a:ext cx="865188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 rot="10800000">
            <a:off x="4211638" y="1844675"/>
            <a:ext cx="863600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835150" y="3429000"/>
            <a:ext cx="865188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6372225" y="1844675"/>
            <a:ext cx="865188" cy="43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4211638" y="5229225"/>
            <a:ext cx="86518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2603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>
                <a:solidFill>
                  <a:srgbClr val="FF3300"/>
                </a:solidFill>
                <a:latin typeface="Comic Sans MS" pitchFamily="66" charset="0"/>
              </a:rPr>
              <a:t>Какой домик у Шарика и Матроскина ?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 animBg="1"/>
      <p:bldP spid="47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Кабы не было зимы оконч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8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исто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391025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5084763"/>
            <a:ext cx="8135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Петя, Маша и Ваня катаются с горки на лыжах, а Дима и Ира – на санках.</a:t>
            </a:r>
            <a:r>
              <a:rPr lang="ru-RU"/>
              <a:t> 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3366FF"/>
                </a:solidFill>
              </a:rPr>
              <a:t>Вопрос к задаче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6192837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Ребятам весело?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Сколько детей на горке?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Когда ребята пойдут домой?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1416</TotalTime>
  <Words>268</Words>
  <Application>Microsoft Office PowerPoint</Application>
  <PresentationFormat>Экран (4:3)</PresentationFormat>
  <Paragraphs>49</Paragraphs>
  <Slides>16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Оформление по умолчанию</vt:lpstr>
      <vt:lpstr>Слайд 1</vt:lpstr>
      <vt:lpstr>Зима в Про100квашино</vt:lpstr>
      <vt:lpstr>Слайд 3</vt:lpstr>
      <vt:lpstr>В ПУТЬ!</vt:lpstr>
      <vt:lpstr>Проверь себя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Проверь себя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revaz</cp:lastModifiedBy>
  <cp:revision>62</cp:revision>
  <dcterms:created xsi:type="dcterms:W3CDTF">2006-11-26T10:39:25Z</dcterms:created>
  <dcterms:modified xsi:type="dcterms:W3CDTF">2012-08-13T13:42:14Z</dcterms:modified>
</cp:coreProperties>
</file>