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CC00"/>
    <a:srgbClr val="9900CC"/>
    <a:srgbClr val="CC00CC"/>
    <a:srgbClr val="660066"/>
    <a:srgbClr val="CC0000"/>
    <a:srgbClr val="FFFF00"/>
    <a:srgbClr val="00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424BB4-C57C-4A7C-B6AA-6B0958FFCD0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pic>
        <p:nvPicPr>
          <p:cNvPr id="6173" name="Picture 29" descr="EqWorld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2052638" cy="1073150"/>
          </a:xfrm>
          <a:prstGeom prst="rect">
            <a:avLst/>
          </a:prstGeom>
          <a:noFill/>
        </p:spPr>
      </p:pic>
      <p:pic>
        <p:nvPicPr>
          <p:cNvPr id="6174" name="Picture 30" descr="6ac6efb25e0a35d160b484086b39328b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57200"/>
            <a:ext cx="400050" cy="400050"/>
          </a:xfrm>
          <a:prstGeom prst="rect">
            <a:avLst/>
          </a:prstGeom>
          <a:noFill/>
        </p:spPr>
      </p:pic>
      <p:sp>
        <p:nvSpPr>
          <p:cNvPr id="6175" name="Freeform 31"/>
          <p:cNvSpPr>
            <a:spLocks/>
          </p:cNvSpPr>
          <p:nvPr userDrawn="1"/>
        </p:nvSpPr>
        <p:spPr bwMode="gray">
          <a:xfrm>
            <a:off x="0" y="5181600"/>
            <a:ext cx="9169400" cy="977900"/>
          </a:xfrm>
          <a:custGeom>
            <a:avLst/>
            <a:gdLst/>
            <a:ahLst/>
            <a:cxnLst>
              <a:cxn ang="0">
                <a:pos x="0" y="58"/>
              </a:cxn>
              <a:cxn ang="0">
                <a:pos x="1584" y="586"/>
              </a:cxn>
              <a:cxn ang="0">
                <a:pos x="5768" y="0"/>
              </a:cxn>
              <a:cxn ang="0">
                <a:pos x="5776" y="32"/>
              </a:cxn>
              <a:cxn ang="0">
                <a:pos x="1584" y="598"/>
              </a:cxn>
              <a:cxn ang="0">
                <a:pos x="4" y="92"/>
              </a:cxn>
              <a:cxn ang="0">
                <a:pos x="0" y="58"/>
              </a:cxn>
            </a:cxnLst>
            <a:rect l="0" t="0" r="r" b="b"/>
            <a:pathLst>
              <a:path w="5776" h="616">
                <a:moveTo>
                  <a:pt x="0" y="58"/>
                </a:moveTo>
                <a:cubicBezTo>
                  <a:pt x="116" y="98"/>
                  <a:pt x="606" y="574"/>
                  <a:pt x="1584" y="586"/>
                </a:cubicBezTo>
                <a:cubicBezTo>
                  <a:pt x="2562" y="598"/>
                  <a:pt x="4364" y="324"/>
                  <a:pt x="5768" y="0"/>
                </a:cubicBezTo>
                <a:lnTo>
                  <a:pt x="5776" y="32"/>
                </a:lnTo>
                <a:cubicBezTo>
                  <a:pt x="4336" y="356"/>
                  <a:pt x="2550" y="616"/>
                  <a:pt x="1584" y="598"/>
                </a:cubicBezTo>
                <a:cubicBezTo>
                  <a:pt x="618" y="580"/>
                  <a:pt x="152" y="157"/>
                  <a:pt x="4" y="92"/>
                </a:cubicBezTo>
                <a:lnTo>
                  <a:pt x="0" y="58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176" name="Picture 32" descr="6ac6efb25e0a35d160b484086b39328b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609600"/>
            <a:ext cx="400050" cy="4000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F843E-091C-4309-84DD-80D0EF747A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62A8B-CF67-47F1-A795-D5E99C47FE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783C02-1204-4A4C-9F9A-A31A0CF4FF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39E96-049C-4E00-8C2B-0860A7DD9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C4A61-B681-48D6-95A6-FD129064AF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71F07-2640-436F-8C46-69A63DC559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2B5C2-F40D-4021-A706-3FC36EA920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3E84A-8C7F-4D63-B313-882AC1D4DE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F3413-F494-4F66-ACC5-CD17D698CC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CF524-1625-4490-91CA-7F8B80DD8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9A49B-2CAB-4D92-8A12-DAC391D4BB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295DC"/>
            </a:gs>
            <a:gs pos="100000">
              <a:srgbClr val="FFFFC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D5F19E-BD07-45CF-91F9-86241BF29C4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4" name="Freeform 10"/>
          <p:cNvSpPr>
            <a:spLocks/>
          </p:cNvSpPr>
          <p:nvPr userDrawn="1"/>
        </p:nvSpPr>
        <p:spPr bwMode="gray">
          <a:xfrm>
            <a:off x="0" y="5715000"/>
            <a:ext cx="9169400" cy="977900"/>
          </a:xfrm>
          <a:custGeom>
            <a:avLst/>
            <a:gdLst/>
            <a:ahLst/>
            <a:cxnLst>
              <a:cxn ang="0">
                <a:pos x="0" y="58"/>
              </a:cxn>
              <a:cxn ang="0">
                <a:pos x="1584" y="586"/>
              </a:cxn>
              <a:cxn ang="0">
                <a:pos x="5768" y="0"/>
              </a:cxn>
              <a:cxn ang="0">
                <a:pos x="5776" y="32"/>
              </a:cxn>
              <a:cxn ang="0">
                <a:pos x="1584" y="598"/>
              </a:cxn>
              <a:cxn ang="0">
                <a:pos x="4" y="92"/>
              </a:cxn>
              <a:cxn ang="0">
                <a:pos x="0" y="58"/>
              </a:cxn>
            </a:cxnLst>
            <a:rect l="0" t="0" r="r" b="b"/>
            <a:pathLst>
              <a:path w="5776" h="616">
                <a:moveTo>
                  <a:pt x="0" y="58"/>
                </a:moveTo>
                <a:cubicBezTo>
                  <a:pt x="116" y="98"/>
                  <a:pt x="606" y="574"/>
                  <a:pt x="1584" y="586"/>
                </a:cubicBezTo>
                <a:cubicBezTo>
                  <a:pt x="2562" y="598"/>
                  <a:pt x="4364" y="324"/>
                  <a:pt x="5768" y="0"/>
                </a:cubicBezTo>
                <a:lnTo>
                  <a:pt x="5776" y="32"/>
                </a:lnTo>
                <a:cubicBezTo>
                  <a:pt x="4336" y="356"/>
                  <a:pt x="2550" y="616"/>
                  <a:pt x="1584" y="598"/>
                </a:cubicBezTo>
                <a:cubicBezTo>
                  <a:pt x="618" y="580"/>
                  <a:pt x="152" y="157"/>
                  <a:pt x="4" y="92"/>
                </a:cubicBezTo>
                <a:lnTo>
                  <a:pt x="0" y="58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35" name="Picture 11" descr="6ac6efb25e0a35d160b484086b39328b"/>
          <p:cNvPicPr>
            <a:picLocks noChangeAspect="1" noChangeArrowheads="1" noCrop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4800" y="304800"/>
            <a:ext cx="400050" cy="4000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 animBg="1"/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00200"/>
            <a:ext cx="7772400" cy="147002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</a:rPr>
              <a:t>	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609600" y="4267200"/>
            <a:ext cx="8001000" cy="1752600"/>
          </a:xfrm>
        </p:spPr>
        <p:txBody>
          <a:bodyPr/>
          <a:lstStyle/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МОУ «Белоярская средняя 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общеобразовательная  школа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</a:rPr>
              <a:t>» 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Стаж  педагогической работы  16 лет</a:t>
            </a: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609600" y="1447800"/>
            <a:ext cx="4648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</a:rPr>
              <a:t>Усок</a:t>
            </a:r>
            <a:br>
              <a:rPr lang="ru-RU" sz="40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</a:rPr>
              <a:t>Елена</a:t>
            </a:r>
            <a:br>
              <a:rPr lang="ru-RU" sz="40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</a:rPr>
              <a:t>Викторовна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</a:rPr>
              <a:t>Учитель начальных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</a:rPr>
              <a:t>классов</a:t>
            </a:r>
          </a:p>
        </p:txBody>
      </p:sp>
      <p:pic>
        <p:nvPicPr>
          <p:cNvPr id="4124" name="Picture 28" descr="Усок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5791200" y="609600"/>
            <a:ext cx="2921000" cy="41910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82296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 b="1" dirty="0">
                <a:solidFill>
                  <a:srgbClr val="990099"/>
                </a:solidFill>
                <a:latin typeface="Times New Roman" pitchFamily="18" charset="0"/>
              </a:rPr>
              <a:t>Приём «Написание ЭССЕ»</a:t>
            </a:r>
            <a:r>
              <a:rPr lang="ru-RU" sz="2800" b="1" dirty="0">
                <a:latin typeface="Times New Roman" pitchFamily="18" charset="0"/>
              </a:rPr>
              <a:t> - </a:t>
            </a:r>
            <a:r>
              <a:rPr lang="ru-RU" sz="2000" dirty="0">
                <a:solidFill>
                  <a:srgbClr val="000099"/>
                </a:solidFill>
              </a:rPr>
              <a:t>художественная форма размышления, подталкивающая ученика </a:t>
            </a:r>
            <a:endParaRPr lang="ru-RU" sz="2000" dirty="0" smtClean="0">
              <a:solidFill>
                <a:srgbClr val="000099"/>
              </a:solidFill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ru-RU" sz="2000" dirty="0" smtClean="0">
                <a:solidFill>
                  <a:srgbClr val="000099"/>
                </a:solidFill>
              </a:rPr>
              <a:t>         обратиться </a:t>
            </a:r>
            <a:r>
              <a:rPr lang="ru-RU" sz="2000" dirty="0">
                <a:solidFill>
                  <a:srgbClr val="000099"/>
                </a:solidFill>
              </a:rPr>
              <a:t>к </a:t>
            </a:r>
            <a:r>
              <a:rPr lang="ru-RU" sz="2000" dirty="0" smtClean="0">
                <a:solidFill>
                  <a:srgbClr val="000099"/>
                </a:solidFill>
              </a:rPr>
              <a:t>собственному</a:t>
            </a:r>
            <a:r>
              <a:rPr lang="ru-RU" sz="2000" dirty="0">
                <a:solidFill>
                  <a:srgbClr val="000099"/>
                </a:solidFill>
              </a:rPr>
              <a:t>, может быть и противоречивому  опыту.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ru-RU" sz="2800" b="1" dirty="0">
                <a:solidFill>
                  <a:srgbClr val="660066"/>
                </a:solidFill>
                <a:latin typeface="Times New Roman" pitchFamily="18" charset="0"/>
              </a:rPr>
              <a:t>Приём «Толстый и тонкий вопрос»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000" b="1" dirty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Ответ состоит из 3-4 </a:t>
            </a:r>
            <a:r>
              <a:rPr lang="ru-RU" sz="2000" b="1" dirty="0" err="1">
                <a:latin typeface="Times New Roman" pitchFamily="18" charset="0"/>
              </a:rPr>
              <a:t>предло</a:t>
            </a:r>
            <a:r>
              <a:rPr lang="ru-RU" sz="2000" b="1" dirty="0">
                <a:latin typeface="Times New Roman" pitchFamily="18" charset="0"/>
              </a:rPr>
              <a:t>-		Ответ состоит из 1-2 </a:t>
            </a:r>
            <a:r>
              <a:rPr lang="ru-RU" sz="2000" b="1" dirty="0" err="1">
                <a:latin typeface="Times New Roman" pitchFamily="18" charset="0"/>
              </a:rPr>
              <a:t>предло</a:t>
            </a:r>
            <a:r>
              <a:rPr lang="ru-RU" sz="2000" b="1" dirty="0">
                <a:latin typeface="Times New Roman" pitchFamily="18" charset="0"/>
              </a:rPr>
              <a:t>-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000" b="1" dirty="0" err="1">
                <a:latin typeface="Times New Roman" pitchFamily="18" charset="0"/>
              </a:rPr>
              <a:t>жения</a:t>
            </a:r>
            <a:r>
              <a:rPr lang="ru-RU" sz="2000" b="1" dirty="0">
                <a:latin typeface="Times New Roman" pitchFamily="18" charset="0"/>
              </a:rPr>
              <a:t>.		                       		</a:t>
            </a:r>
            <a:r>
              <a:rPr lang="ru-RU" sz="2000" b="1" dirty="0" err="1">
                <a:latin typeface="Times New Roman" pitchFamily="18" charset="0"/>
              </a:rPr>
              <a:t>жений</a:t>
            </a:r>
            <a:endParaRPr lang="ru-RU" sz="2000" b="1" dirty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ru-RU" sz="2800" b="1" dirty="0">
                <a:solidFill>
                  <a:srgbClr val="CC00CC"/>
                </a:solidFill>
                <a:latin typeface="Times New Roman" pitchFamily="18" charset="0"/>
              </a:rPr>
              <a:t>Приём «Дерево предсказаний»</a:t>
            </a:r>
            <a:r>
              <a:rPr lang="ru-RU" sz="2800" b="1" dirty="0">
                <a:latin typeface="Times New Roman" pitchFamily="18" charset="0"/>
              </a:rPr>
              <a:t> </a:t>
            </a:r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- </a:t>
            </a:r>
            <a:r>
              <a:rPr lang="ru-RU" altLang="ja-JP" sz="2400" dirty="0">
                <a:solidFill>
                  <a:srgbClr val="000099"/>
                </a:solidFill>
                <a:latin typeface="Times New Roman" pitchFamily="18" charset="0"/>
              </a:rPr>
              <a:t>заимствован авторами у американского коллеги Дж. </a:t>
            </a:r>
            <a:r>
              <a:rPr lang="ru-RU" altLang="ja-JP" sz="2400" dirty="0" err="1">
                <a:solidFill>
                  <a:srgbClr val="000099"/>
                </a:solidFill>
                <a:latin typeface="Times New Roman" pitchFamily="18" charset="0"/>
              </a:rPr>
              <a:t>Белланса</a:t>
            </a:r>
            <a:r>
              <a:rPr lang="ru-RU" altLang="ja-JP" sz="2400" dirty="0">
                <a:solidFill>
                  <a:srgbClr val="000099"/>
                </a:solidFill>
                <a:latin typeface="Times New Roman" pitchFamily="18" charset="0"/>
              </a:rPr>
              <a:t>, работающего с художественным текстом. В оригинале этот прием помогает строить предположения по поводу развития сюжетной линии в рассказе, повести.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dirty="0">
                <a:solidFill>
                  <a:srgbClr val="000099"/>
                </a:solidFill>
                <a:latin typeface="Times New Roman" pitchFamily="18" charset="0"/>
              </a:rPr>
              <a:t>		</a:t>
            </a:r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4. Ассоциативная карта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800" b="1" dirty="0">
              <a:solidFill>
                <a:srgbClr val="000099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400" dirty="0">
              <a:solidFill>
                <a:srgbClr val="000099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 rot="261583">
            <a:off x="2133600" y="228600"/>
            <a:ext cx="4953000" cy="1050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200" b="1" kern="10">
                <a:ln w="9525">
                  <a:solidFill>
                    <a:srgbClr val="9900CC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00CC"/>
                    </a:gs>
                    <a:gs pos="100000">
                      <a:srgbClr val="9900CC"/>
                    </a:gs>
                  </a:gsLst>
                  <a:lin ang="5138417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СТАДИЯ РЕФЛЕКСИИ</a:t>
            </a:r>
          </a:p>
        </p:txBody>
      </p:sp>
      <p:sp>
        <p:nvSpPr>
          <p:cNvPr id="21515" name="WordArt 11"/>
          <p:cNvSpPr>
            <a:spLocks noChangeArrowheads="1" noChangeShapeType="1" noTextEdit="1"/>
          </p:cNvSpPr>
          <p:nvPr/>
        </p:nvSpPr>
        <p:spPr bwMode="auto">
          <a:xfrm>
            <a:off x="4038600" y="2895600"/>
            <a:ext cx="404813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Book Antiqua"/>
              </a:rPr>
              <a:t>?</a:t>
            </a:r>
          </a:p>
        </p:txBody>
      </p:sp>
      <p:sp>
        <p:nvSpPr>
          <p:cNvPr id="21517" name="WordArt 13"/>
          <p:cNvSpPr>
            <a:spLocks noChangeArrowheads="1" noChangeShapeType="1" noTextEdit="1"/>
          </p:cNvSpPr>
          <p:nvPr/>
        </p:nvSpPr>
        <p:spPr bwMode="auto">
          <a:xfrm>
            <a:off x="8382000" y="2819400"/>
            <a:ext cx="2286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152400"/>
            <a:ext cx="1477411" cy="1697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5" grpId="0" animBg="1"/>
      <p:bldP spid="215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algn="l"/>
            <a:r>
              <a:rPr lang="ru-RU" sz="400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ru-RU" sz="2800" b="1">
                <a:solidFill>
                  <a:srgbClr val="CC0000"/>
                </a:solidFill>
                <a:latin typeface="Times New Roman" pitchFamily="18" charset="0"/>
              </a:rPr>
              <a:t>4.</a:t>
            </a:r>
            <a:r>
              <a:rPr lang="ru-RU" sz="2800"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C00000"/>
                </a:solidFill>
              </a:rPr>
              <a:t>«Написание СИНКВЕЙНА»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49831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	</a:t>
            </a:r>
            <a:r>
              <a:rPr lang="ru-RU" sz="2400"/>
              <a:t>В переводе с французского слово «синквейн» означает </a:t>
            </a:r>
            <a:r>
              <a:rPr lang="ru-RU" sz="2400">
                <a:solidFill>
                  <a:srgbClr val="0F0FFB"/>
                </a:solidFill>
              </a:rPr>
              <a:t>стихотворение, состоящее из пяти строк, </a:t>
            </a:r>
            <a:r>
              <a:rPr lang="ru-RU" sz="2400"/>
              <a:t>которое пишется по определенным правилам.</a:t>
            </a:r>
            <a:r>
              <a:rPr lang="ru-RU" sz="2800"/>
              <a:t> 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CC00CC"/>
                </a:solidFill>
                <a:latin typeface="Times New Roman" pitchFamily="18" charset="0"/>
              </a:rPr>
              <a:t>1. ОБУЧЕНИЕ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2. Два прилагательных (признаки понятия)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3. Три глагола (действия, связанные с понятием)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4. </a:t>
            </a:r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Одно предложение, отражающее суть понятия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5. С чем или с кем </a:t>
            </a:r>
          </a:p>
          <a:p>
            <a:pPr>
              <a:buFontTx/>
              <a:buNone/>
            </a:pPr>
            <a:r>
              <a:rPr lang="ru-RU" sz="24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можно сравнить? </a:t>
            </a:r>
          </a:p>
          <a:p>
            <a:pPr>
              <a:buFontTx/>
              <a:buNone/>
            </a:pPr>
            <a:endParaRPr lang="ru-RU" sz="2400" b="1">
              <a:solidFill>
                <a:srgbClr val="000099"/>
              </a:solidFill>
              <a:latin typeface="Times New Roman" pitchFamily="18" charset="0"/>
            </a:endParaRP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843338"/>
            <a:ext cx="3886200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bd17226_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0"/>
            <a:ext cx="7467600" cy="6248400"/>
          </a:xfrm>
          <a:noFill/>
          <a:ln/>
        </p:spPr>
      </p:pic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1676400" y="1295400"/>
            <a:ext cx="464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ЛИСТ ПОЖЕЛАНИЙ</a:t>
            </a:r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2286000" y="2286000"/>
            <a:ext cx="28956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kern="10"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Хорошо...</a:t>
            </a:r>
          </a:p>
          <a:p>
            <a:pPr algn="ctr"/>
            <a:r>
              <a:rPr lang="ru-RU" sz="2000" kern="10"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Интересно...</a:t>
            </a:r>
          </a:p>
          <a:p>
            <a:pPr algn="ctr"/>
            <a:r>
              <a:rPr lang="ru-RU" sz="2000" kern="10"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Мешало...</a:t>
            </a:r>
          </a:p>
          <a:p>
            <a:pPr algn="ctr"/>
            <a:r>
              <a:rPr lang="ru-RU" sz="2000" kern="10"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Возьму с собой...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6096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 </a:t>
            </a:r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«Результат обучения оценивается не количеством сообщенной информации, а качеством усвоения и развития способностей к обучению и самообразованию».</a:t>
            </a:r>
          </a:p>
          <a:p>
            <a:pPr>
              <a:buFontTx/>
              <a:buNone/>
            </a:pPr>
            <a:r>
              <a:rPr lang="ru-RU" sz="3600" b="1" i="1" dirty="0">
                <a:solidFill>
                  <a:srgbClr val="800080"/>
                </a:solidFill>
                <a:latin typeface="Times New Roman" pitchFamily="18" charset="0"/>
              </a:rPr>
              <a:t>						Кудрявцев Д.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</a:endParaRPr>
          </a:p>
          <a:p>
            <a:pPr algn="r">
              <a:buFontTx/>
              <a:buNone/>
            </a:pPr>
            <a:endParaRPr lang="ru-RU" b="1" i="1" dirty="0">
              <a:solidFill>
                <a:srgbClr val="800080"/>
              </a:solidFill>
              <a:latin typeface="Times New Roman" pitchFamily="18" charset="0"/>
            </a:endParaRPr>
          </a:p>
          <a:p>
            <a:pPr algn="r">
              <a:buFontTx/>
              <a:buNone/>
            </a:pPr>
            <a:endParaRPr lang="ru-RU" b="1" i="1" dirty="0">
              <a:solidFill>
                <a:srgbClr val="800080"/>
              </a:solidFill>
              <a:latin typeface="Times New Roman" pitchFamily="18" charset="0"/>
            </a:endParaRPr>
          </a:p>
          <a:p>
            <a:pPr algn="r">
              <a:buFontTx/>
              <a:buNone/>
            </a:pPr>
            <a:endParaRPr lang="ru-RU" b="1" i="1" dirty="0">
              <a:solidFill>
                <a:srgbClr val="800080"/>
              </a:solidFill>
              <a:latin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505200"/>
            <a:ext cx="1371600" cy="28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4114800"/>
            <a:ext cx="3921517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Times New Roman" pitchFamily="18" charset="0"/>
              </a:rPr>
              <a:t>Тема самообразования: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 dirty="0">
                <a:solidFill>
                  <a:schemeClr val="accent2"/>
                </a:solidFill>
                <a:latin typeface="Times New Roman" pitchFamily="18" charset="0"/>
              </a:rPr>
              <a:t>«Применение технологии «Развитие критического мышления через чтение и письмо» в образовательном процессе».</a:t>
            </a:r>
          </a:p>
          <a:p>
            <a:r>
              <a:rPr lang="ru-RU" altLang="ja-JP" sz="3000" b="1" dirty="0">
                <a:latin typeface="Times New Roman" pitchFamily="18" charset="0"/>
              </a:rPr>
              <a:t>Что я знаю?</a:t>
            </a:r>
          </a:p>
          <a:p>
            <a:r>
              <a:rPr lang="ru-RU" altLang="ja-JP" sz="3000" b="1" dirty="0">
                <a:latin typeface="Times New Roman" pitchFamily="18" charset="0"/>
              </a:rPr>
              <a:t>Что я узнал нового?</a:t>
            </a:r>
          </a:p>
          <a:p>
            <a:r>
              <a:rPr lang="ru-RU" altLang="ja-JP" sz="3000" b="1" dirty="0">
                <a:latin typeface="Times New Roman" pitchFamily="18" charset="0"/>
              </a:rPr>
              <a:t>Как изменились мои знания?</a:t>
            </a:r>
          </a:p>
          <a:p>
            <a:r>
              <a:rPr lang="ru-RU" altLang="ja-JP" sz="3000" b="1" dirty="0">
                <a:latin typeface="Times New Roman" pitchFamily="18" charset="0"/>
              </a:rPr>
              <a:t>Что я буду с этим делать?</a:t>
            </a:r>
            <a:endParaRPr lang="ru-RU" sz="3000" b="1" dirty="0">
              <a:latin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4196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81000" y="533400"/>
            <a:ext cx="8229600" cy="586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>
                <a:latin typeface="Times New Roman" pitchFamily="18" charset="0"/>
              </a:rPr>
              <a:t>Это американская технология, в России она начала развиваться с 1997 года. Она основана на обобщении мирового опыта и на достижениях российской педагогики и психологии (идеи Л. С. Выгодского, П. Я. Гальперина, В. В. Давыдова, Д. Б. Эльконина, Л. В. Занкова). Технология</a:t>
            </a:r>
            <a:r>
              <a:rPr lang="ru-RU" sz="280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«Развитие критического мышления»</a:t>
            </a:r>
            <a:r>
              <a:rPr lang="ru-RU" sz="280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</a:rPr>
              <a:t>- это целостная система, которая развивает продуктивное творческое мышление, формирует интеллектуальные умения, навыки работы с информацией</a:t>
            </a:r>
            <a:r>
              <a:rPr lang="ru-RU" sz="2800">
                <a:solidFill>
                  <a:srgbClr val="000099"/>
                </a:solidFill>
                <a:latin typeface="Times New Roman" pitchFamily="18" charset="0"/>
              </a:rPr>
              <a:t>, </a:t>
            </a:r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учит учиться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ru-RU" sz="2800">
                <a:solidFill>
                  <a:srgbClr val="000099"/>
                </a:solidFill>
                <a:latin typeface="Times New Roman" pitchFamily="18" charset="0"/>
              </a:rPr>
              <a:t> Это интерактивная технология, то есть учебный процесс организован на основе взаимодействия учащихся друг с другом, с педагогом.</a:t>
            </a:r>
            <a:r>
              <a:rPr lang="ru-RU" sz="40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9" name="AutoShape 23"/>
          <p:cNvSpPr>
            <a:spLocks noChangeArrowheads="1"/>
          </p:cNvSpPr>
          <p:nvPr/>
        </p:nvSpPr>
        <p:spPr bwMode="auto">
          <a:xfrm rot="1755983">
            <a:off x="5943600" y="2971800"/>
            <a:ext cx="2971800" cy="1081088"/>
          </a:xfrm>
          <a:prstGeom prst="wave">
            <a:avLst>
              <a:gd name="adj1" fmla="val 13005"/>
              <a:gd name="adj2" fmla="val -10000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Урок-исследование</a:t>
            </a:r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 rot="1064492">
            <a:off x="4724400" y="914400"/>
            <a:ext cx="4071938" cy="1143000"/>
          </a:xfrm>
          <a:prstGeom prst="wave">
            <a:avLst>
              <a:gd name="adj1" fmla="val 13005"/>
              <a:gd name="adj2" fmla="val -5852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Работа с информационным </a:t>
            </a:r>
          </a:p>
          <a:p>
            <a:pPr algn="ctr"/>
            <a:r>
              <a:rPr lang="ru-RU"/>
              <a:t>текстом</a:t>
            </a:r>
          </a:p>
        </p:txBody>
      </p:sp>
      <p:sp>
        <p:nvSpPr>
          <p:cNvPr id="14362" name="AutoShape 26"/>
          <p:cNvSpPr>
            <a:spLocks noChangeArrowheads="1"/>
          </p:cNvSpPr>
          <p:nvPr/>
        </p:nvSpPr>
        <p:spPr bwMode="auto">
          <a:xfrm rot="-1603065">
            <a:off x="228600" y="990600"/>
            <a:ext cx="3925888" cy="1219200"/>
          </a:xfrm>
          <a:prstGeom prst="wave">
            <a:avLst>
              <a:gd name="adj1" fmla="val 13005"/>
              <a:gd name="adj2" fmla="val -10000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Работа с художественным </a:t>
            </a:r>
          </a:p>
          <a:p>
            <a:pPr algn="ctr"/>
            <a:r>
              <a:rPr lang="ru-RU"/>
              <a:t>текстом</a:t>
            </a:r>
          </a:p>
        </p:txBody>
      </p:sp>
      <p:sp>
        <p:nvSpPr>
          <p:cNvPr id="14363" name="AutoShape 27"/>
          <p:cNvSpPr>
            <a:spLocks noChangeArrowheads="1"/>
          </p:cNvSpPr>
          <p:nvPr/>
        </p:nvSpPr>
        <p:spPr bwMode="auto">
          <a:xfrm rot="-2127353">
            <a:off x="228600" y="2819400"/>
            <a:ext cx="3505200" cy="1157288"/>
          </a:xfrm>
          <a:prstGeom prst="wave">
            <a:avLst>
              <a:gd name="adj1" fmla="val 13005"/>
              <a:gd name="adj2" fmla="val -10000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Дискуссия</a:t>
            </a:r>
          </a:p>
        </p:txBody>
      </p:sp>
      <p:sp>
        <p:nvSpPr>
          <p:cNvPr id="14364" name="AutoShape 28"/>
          <p:cNvSpPr>
            <a:spLocks noChangeArrowheads="1"/>
          </p:cNvSpPr>
          <p:nvPr/>
        </p:nvSpPr>
        <p:spPr bwMode="auto">
          <a:xfrm rot="1755983">
            <a:off x="4495800" y="4191000"/>
            <a:ext cx="2971800" cy="1081088"/>
          </a:xfrm>
          <a:prstGeom prst="wave">
            <a:avLst>
              <a:gd name="adj1" fmla="val 13005"/>
              <a:gd name="adj2" fmla="val -10000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Письмо</a:t>
            </a:r>
          </a:p>
        </p:txBody>
      </p:sp>
      <p:sp>
        <p:nvSpPr>
          <p:cNvPr id="14365" name="AutoShape 29"/>
          <p:cNvSpPr>
            <a:spLocks noChangeArrowheads="1"/>
          </p:cNvSpPr>
          <p:nvPr/>
        </p:nvSpPr>
        <p:spPr bwMode="auto">
          <a:xfrm rot="-2072823">
            <a:off x="1295400" y="4419600"/>
            <a:ext cx="2971800" cy="1081088"/>
          </a:xfrm>
          <a:prstGeom prst="wave">
            <a:avLst>
              <a:gd name="adj1" fmla="val 13005"/>
              <a:gd name="adj2" fmla="val -10000"/>
            </a:avLst>
          </a:prstGeom>
          <a:solidFill>
            <a:srgbClr val="99CCFF">
              <a:alpha val="66000"/>
            </a:srgbClr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Взаимообучение</a:t>
            </a:r>
          </a:p>
        </p:txBody>
      </p:sp>
      <p:sp>
        <p:nvSpPr>
          <p:cNvPr id="14366" name="AutoShape 30"/>
          <p:cNvSpPr>
            <a:spLocks noChangeArrowheads="1"/>
          </p:cNvSpPr>
          <p:nvPr/>
        </p:nvSpPr>
        <p:spPr bwMode="auto">
          <a:xfrm>
            <a:off x="3200400" y="2133600"/>
            <a:ext cx="2743200" cy="1447800"/>
          </a:xfrm>
          <a:prstGeom prst="wave">
            <a:avLst>
              <a:gd name="adj1" fmla="val 14037"/>
              <a:gd name="adj2" fmla="val -5556"/>
            </a:avLst>
          </a:prstGeom>
          <a:solidFill>
            <a:srgbClr val="FFFF00"/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ТИПЫ</a:t>
            </a:r>
          </a:p>
          <a:p>
            <a:pPr algn="ctr"/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УРОКОВ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8229600" cy="5287963"/>
          </a:xfrm>
        </p:spPr>
        <p:txBody>
          <a:bodyPr/>
          <a:lstStyle/>
          <a:p>
            <a:pPr algn="ctr">
              <a:buFontTx/>
              <a:buNone/>
            </a:pPr>
            <a:endParaRPr lang="ru-RU" sz="4400" dirty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3600" b="1" dirty="0">
                <a:solidFill>
                  <a:srgbClr val="800080"/>
                </a:solidFill>
                <a:latin typeface="Times New Roman" pitchFamily="18" charset="0"/>
              </a:rPr>
              <a:t>«Развитие критического мышления через чтение и письмо при работе с художественным текстом»</a:t>
            </a:r>
            <a:r>
              <a:rPr lang="ru-RU" sz="4400" b="1" dirty="0">
                <a:solidFill>
                  <a:srgbClr val="80008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203617">
            <a:off x="2133600" y="596900"/>
            <a:ext cx="56388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088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9900CC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96383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Тема мастер – класса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62400"/>
            <a:ext cx="3454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3505200"/>
            <a:ext cx="3657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33400"/>
            <a:ext cx="8229600" cy="5943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dirty="0"/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/>
              <a:t>	</a:t>
            </a: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1. ВЫЗОВ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</a:rPr>
              <a:t>- </a:t>
            </a:r>
            <a:r>
              <a:rPr lang="ru-RU" sz="2000" b="1" dirty="0">
                <a:latin typeface="Times New Roman" pitchFamily="18" charset="0"/>
              </a:rPr>
              <a:t>актуализировать и проанализировать имеющиеся знания и представления по изучаемой теме;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- пробудить интерес, активизировать обучаемого;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b="1" dirty="0">
                <a:latin typeface="Times New Roman" pitchFamily="18" charset="0"/>
              </a:rPr>
              <a:t>структурировать последующий процесс изучения материала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u-RU" sz="10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</a:rPr>
              <a:t>	</a:t>
            </a: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2. ОСМЫСЛЕНИЕ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- получение новой информации;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- ее осмысление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- соотнесение новой информации с собственными знаниями;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000" b="1" dirty="0">
                <a:latin typeface="Times New Roman" pitchFamily="18" charset="0"/>
              </a:rPr>
              <a:t>поддержание активности, интереса.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u-RU" sz="10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</a:t>
            </a: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3. РЕФЛЕКСИЯ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- выражение новых идей и информации собственными словами;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- целостное осмысление и обобщение полученной информации на основе обмена мнениями между обучаемыми друг с другом и преподавателем; 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5334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7"/>
              </a:avLst>
            </a:prstTxWarp>
          </a:bodyPr>
          <a:lstStyle/>
          <a:p>
            <a:pPr algn="ctr"/>
            <a:r>
              <a:rPr lang="ru-RU" sz="3200" kern="10" dirty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ЭТАПЫ</a:t>
            </a:r>
            <a:r>
              <a:rPr lang="ru-RU" sz="3200" kern="10" dirty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3200" kern="10" dirty="0" smtClean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УРОКА</a:t>
            </a:r>
            <a:endParaRPr lang="ru-RU" sz="3200" kern="10" dirty="0">
              <a:ln w="9525">
                <a:solidFill>
                  <a:srgbClr val="FF7C8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971800"/>
            <a:ext cx="1701800" cy="2382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00"/>
            <a:ext cx="8229600" cy="4906963"/>
          </a:xfrm>
        </p:spPr>
        <p:txBody>
          <a:bodyPr/>
          <a:lstStyle/>
          <a:p>
            <a:pPr>
              <a:buClr>
                <a:srgbClr val="800080"/>
              </a:buClr>
              <a:buFont typeface="Wingdings" pitchFamily="2" charset="2"/>
              <a:buChar char="Ø"/>
            </a:pPr>
            <a:r>
              <a:rPr lang="ru-RU" b="1">
                <a:solidFill>
                  <a:srgbClr val="800080"/>
                </a:solidFill>
                <a:latin typeface="Times New Roman" pitchFamily="18" charset="0"/>
              </a:rPr>
              <a:t>ПРИЁМ «КЛЮЧЕВЫЕ СЛОВА»</a:t>
            </a:r>
          </a:p>
          <a:p>
            <a:pPr>
              <a:buClr>
                <a:srgbClr val="800080"/>
              </a:buClr>
              <a:buFont typeface="Wingdings" pitchFamily="2" charset="2"/>
              <a:buNone/>
            </a:pPr>
            <a:endParaRPr lang="ru-RU" sz="1000" b="1">
              <a:solidFill>
                <a:srgbClr val="800080"/>
              </a:solidFill>
              <a:latin typeface="Times New Roman" pitchFamily="18" charset="0"/>
            </a:endParaRPr>
          </a:p>
          <a:p>
            <a:pPr>
              <a:buClr>
                <a:srgbClr val="800080"/>
              </a:buClr>
              <a:buFont typeface="Wingdings" pitchFamily="2" charset="2"/>
              <a:buChar char="Ø"/>
            </a:pPr>
            <a:r>
              <a:rPr lang="ru-RU" b="1">
                <a:solidFill>
                  <a:srgbClr val="800080"/>
                </a:solidFill>
                <a:latin typeface="Times New Roman" pitchFamily="18" charset="0"/>
              </a:rPr>
              <a:t>СТРАТЕГИЯ «АКВАРИУМ»</a:t>
            </a:r>
          </a:p>
          <a:p>
            <a:pPr>
              <a:buClr>
                <a:srgbClr val="800080"/>
              </a:buClr>
              <a:buFont typeface="Wingdings" pitchFamily="2" charset="2"/>
              <a:buNone/>
            </a:pPr>
            <a:endParaRPr lang="ru-RU" sz="1000" b="1">
              <a:solidFill>
                <a:srgbClr val="800080"/>
              </a:solidFill>
              <a:latin typeface="Times New Roman" pitchFamily="18" charset="0"/>
            </a:endParaRPr>
          </a:p>
          <a:p>
            <a:pPr>
              <a:buClr>
                <a:srgbClr val="800080"/>
              </a:buClr>
              <a:buFont typeface="Wingdings" pitchFamily="2" charset="2"/>
              <a:buChar char="Ø"/>
            </a:pPr>
            <a:r>
              <a:rPr lang="ru-RU" b="1">
                <a:solidFill>
                  <a:srgbClr val="800080"/>
                </a:solidFill>
                <a:latin typeface="Times New Roman" pitchFamily="18" charset="0"/>
              </a:rPr>
              <a:t>АССОЦИАТИВНАЯ КАРТА</a:t>
            </a:r>
          </a:p>
          <a:p>
            <a:pPr>
              <a:buClr>
                <a:srgbClr val="800080"/>
              </a:buClr>
              <a:buFont typeface="Wingdings" pitchFamily="2" charset="2"/>
              <a:buChar char="Ø"/>
            </a:pPr>
            <a:endParaRPr lang="ru-RU" sz="1000" b="1">
              <a:solidFill>
                <a:srgbClr val="800080"/>
              </a:solidFill>
              <a:latin typeface="Times New Roman" pitchFamily="18" charset="0"/>
            </a:endParaRPr>
          </a:p>
          <a:p>
            <a:pPr>
              <a:buClr>
                <a:srgbClr val="800080"/>
              </a:buClr>
              <a:buFont typeface="Wingdings" pitchFamily="2" charset="2"/>
              <a:buChar char="Ø"/>
            </a:pPr>
            <a:r>
              <a:rPr lang="ru-RU" b="1">
                <a:solidFill>
                  <a:srgbClr val="800080"/>
                </a:solidFill>
                <a:latin typeface="Times New Roman" pitchFamily="18" charset="0"/>
              </a:rPr>
              <a:t>СТРАТЕГИЯ «ИНТЕРВЬЮ»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5410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9933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СТАДИЯ ВЫЗОВА:</a:t>
            </a: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038600"/>
            <a:ext cx="3657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7848600" cy="4983163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800" dirty="0"/>
              <a:t> </a:t>
            </a: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Чтение с остановками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 ДДЗ</a:t>
            </a:r>
          </a:p>
          <a:p>
            <a:pPr>
              <a:buClr>
                <a:srgbClr val="FF0000"/>
              </a:buClr>
              <a:buFont typeface="Wingdings" pitchFamily="2" charset="2"/>
              <a:buNone/>
            </a:pPr>
            <a:endParaRPr lang="ru-RU" sz="3000" b="1" dirty="0">
              <a:solidFill>
                <a:srgbClr val="000099"/>
              </a:solidFill>
              <a:latin typeface="Times New Roman" pitchFamily="18" charset="0"/>
            </a:endParaRPr>
          </a:p>
          <a:p>
            <a:endParaRPr lang="ru-RU" sz="2800" dirty="0"/>
          </a:p>
          <a:p>
            <a:endParaRPr lang="ru-RU" sz="2800" dirty="0"/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800" dirty="0"/>
              <a:t> </a:t>
            </a: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Групповое прогнозирование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 Цветовые ассоциации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 Авторское кресло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828800" y="609600"/>
            <a:ext cx="53340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12700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СТАДИЯ ОСМЫСЛЕНИЯ</a:t>
            </a:r>
          </a:p>
        </p:txBody>
      </p:sp>
      <p:graphicFrame>
        <p:nvGraphicFramePr>
          <p:cNvPr id="19483" name="Group 27"/>
          <p:cNvGraphicFramePr>
            <a:graphicFrameLocks noGrp="1"/>
          </p:cNvGraphicFramePr>
          <p:nvPr>
            <p:ph sz="half" idx="2"/>
          </p:nvPr>
        </p:nvGraphicFramePr>
        <p:xfrm>
          <a:off x="685800" y="2362200"/>
          <a:ext cx="6629400" cy="1414272"/>
        </p:xfrm>
        <a:graphic>
          <a:graphicData uri="http://schemas.openxmlformats.org/drawingml/2006/table">
            <a:tbl>
              <a:tblPr/>
              <a:tblGrid>
                <a:gridCol w="3314700"/>
                <a:gridCol w="33147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Что привлекло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мое внимание в тексте?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Мои комментарии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485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419600"/>
            <a:ext cx="3276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317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  </vt:lpstr>
      <vt:lpstr>Слайд 2</vt:lpstr>
      <vt:lpstr>Тема самообразования:</vt:lpstr>
      <vt:lpstr>Слайд 4</vt:lpstr>
      <vt:lpstr>Слайд 5</vt:lpstr>
      <vt:lpstr>Слайд 6</vt:lpstr>
      <vt:lpstr>Слайд 7</vt:lpstr>
      <vt:lpstr>Слайд 8</vt:lpstr>
      <vt:lpstr> </vt:lpstr>
      <vt:lpstr>Слайд 10</vt:lpstr>
      <vt:lpstr>  4. «Написание СИНКВЕЙНА»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Елена</cp:lastModifiedBy>
  <cp:revision>26</cp:revision>
  <cp:lastPrinted>1601-01-01T00:00:00Z</cp:lastPrinted>
  <dcterms:created xsi:type="dcterms:W3CDTF">1601-01-01T00:00:00Z</dcterms:created>
  <dcterms:modified xsi:type="dcterms:W3CDTF">2012-01-28T04:14:02Z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