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2" r:id="rId3"/>
    <p:sldId id="283" r:id="rId4"/>
    <p:sldId id="279" r:id="rId5"/>
    <p:sldId id="281" r:id="rId6"/>
    <p:sldId id="290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85" r:id="rId17"/>
    <p:sldId id="284" r:id="rId18"/>
    <p:sldId id="287" r:id="rId19"/>
    <p:sldId id="271" r:id="rId20"/>
    <p:sldId id="289" r:id="rId21"/>
    <p:sldId id="270" r:id="rId22"/>
    <p:sldId id="286" r:id="rId23"/>
    <p:sldId id="288" r:id="rId24"/>
    <p:sldId id="272" r:id="rId25"/>
    <p:sldId id="273" r:id="rId26"/>
    <p:sldId id="274" r:id="rId27"/>
    <p:sldId id="275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e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e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wmf"/><Relationship Id="rId18" Type="http://schemas.openxmlformats.org/officeDocument/2006/relationships/image" Target="../media/image50.wmf"/><Relationship Id="rId3" Type="http://schemas.openxmlformats.org/officeDocument/2006/relationships/image" Target="../media/image35.wmf"/><Relationship Id="rId21" Type="http://schemas.openxmlformats.org/officeDocument/2006/relationships/image" Target="../media/image53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17" Type="http://schemas.openxmlformats.org/officeDocument/2006/relationships/image" Target="../media/image49.wmf"/><Relationship Id="rId2" Type="http://schemas.openxmlformats.org/officeDocument/2006/relationships/image" Target="../media/image34.emf"/><Relationship Id="rId16" Type="http://schemas.openxmlformats.org/officeDocument/2006/relationships/image" Target="../media/image48.wmf"/><Relationship Id="rId20" Type="http://schemas.openxmlformats.org/officeDocument/2006/relationships/image" Target="../media/image52.e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24" Type="http://schemas.openxmlformats.org/officeDocument/2006/relationships/image" Target="../media/image56.wmf"/><Relationship Id="rId5" Type="http://schemas.openxmlformats.org/officeDocument/2006/relationships/image" Target="../media/image37.wmf"/><Relationship Id="rId15" Type="http://schemas.openxmlformats.org/officeDocument/2006/relationships/image" Target="../media/image47.wmf"/><Relationship Id="rId23" Type="http://schemas.openxmlformats.org/officeDocument/2006/relationships/image" Target="../media/image55.wmf"/><Relationship Id="rId10" Type="http://schemas.openxmlformats.org/officeDocument/2006/relationships/image" Target="../media/image42.wmf"/><Relationship Id="rId19" Type="http://schemas.openxmlformats.org/officeDocument/2006/relationships/image" Target="../media/image51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image" Target="../media/image46.emf"/><Relationship Id="rId22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wmf"/><Relationship Id="rId1" Type="http://schemas.openxmlformats.org/officeDocument/2006/relationships/image" Target="../media/image57.emf"/><Relationship Id="rId4" Type="http://schemas.openxmlformats.org/officeDocument/2006/relationships/image" Target="../media/image6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A0002F-8506-43FC-9C93-EDD09A0772BE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61E3AC-BDDD-4AEB-9A75-EA1A7F0D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9.bin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37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6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28588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Пифагоровы тройки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643446"/>
            <a:ext cx="2900338" cy="18573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       </a:t>
            </a:r>
            <a:r>
              <a:rPr lang="en-US" dirty="0" smtClean="0"/>
              <a:t> </a:t>
            </a:r>
            <a:r>
              <a:rPr lang="ru-RU" dirty="0" smtClean="0"/>
              <a:t>Выполнила учитель</a:t>
            </a:r>
          </a:p>
          <a:p>
            <a:r>
              <a:rPr lang="ru-RU" dirty="0" smtClean="0"/>
              <a:t>             математики  </a:t>
            </a:r>
          </a:p>
          <a:p>
            <a:r>
              <a:rPr lang="ru-RU" dirty="0" smtClean="0"/>
              <a:t>               </a:t>
            </a:r>
            <a:r>
              <a:rPr lang="ru-RU" dirty="0" err="1" smtClean="0"/>
              <a:t>Старцева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Татьяна Александровна</a:t>
            </a:r>
          </a:p>
          <a:p>
            <a:endParaRPr lang="ru-RU" sz="2000" dirty="0" smtClean="0"/>
          </a:p>
          <a:p>
            <a:r>
              <a:rPr lang="ru-RU" sz="2000" dirty="0" smtClean="0"/>
              <a:t>     </a:t>
            </a:r>
            <a:r>
              <a:rPr lang="en-US" sz="2000" dirty="0" smtClean="0"/>
              <a:t>    </a:t>
            </a:r>
            <a:endParaRPr lang="ru-RU" sz="2000" dirty="0" smtClean="0"/>
          </a:p>
          <a:p>
            <a:r>
              <a:rPr lang="ru-RU" sz="2000" dirty="0" smtClean="0"/>
              <a:t>                </a:t>
            </a:r>
          </a:p>
          <a:p>
            <a:endParaRPr lang="ru-RU" sz="2000" dirty="0" smtClean="0"/>
          </a:p>
        </p:txBody>
      </p:sp>
      <p:pic>
        <p:nvPicPr>
          <p:cNvPr id="27651" name="Picture 3" descr="I:\Я и земля\pythagora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11000" contrast="21000"/>
          </a:blip>
          <a:srcRect/>
          <a:stretch>
            <a:fillRect/>
          </a:stretch>
        </p:blipFill>
        <p:spPr bwMode="auto">
          <a:xfrm>
            <a:off x="857224" y="1119827"/>
            <a:ext cx="5000660" cy="545244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266804"/>
          </a:xfrm>
        </p:spPr>
        <p:txBody>
          <a:bodyPr>
            <a:normAutofit/>
          </a:bodyPr>
          <a:lstStyle/>
          <a:p>
            <a:r>
              <a:rPr lang="ru-RU" dirty="0" smtClean="0"/>
              <a:t>1.1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Древнеиндийская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267728" cy="50895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Древнеиндийских книгах,                                     под названием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Сульва-сутра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(«Правила верёвки»), всего известно 3 экземпляра, авторами которых считаются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 – VII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до н.э.)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Бодгойана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Картийана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Апостамба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излагаются свойства фигур, связанных с построением алтарей-жертвенников.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Сутрах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правила приёма теоремы о Пифагоровых тройках приводятся  так же, как и у египтян и вавилонян, без каких-либо объяснений.</a:t>
            </a:r>
          </a:p>
        </p:txBody>
      </p:sp>
      <p:pic>
        <p:nvPicPr>
          <p:cNvPr id="18433" name="Picture 1" descr="I:\Я и земля\temple pushk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52" y="0"/>
            <a:ext cx="3286148" cy="244886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dirty="0" smtClean="0"/>
              <a:t>1.2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Древний Китай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33575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Все сочинения, содержащие математические знания  китайских учёных, дошли до нас от периода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Хань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(206 – 220 г.), но в них содержится материал более раннего происхождения. Самое древнее китайское сочинение «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Джоу-би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 (1100 г. до н.э.).Итогом всех математических знаний является трактат «Математика» (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в. до н.э.), автор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Джан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Цан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7409" name="Picture 1" descr="I:\Я и земля\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8027040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214290"/>
            <a:ext cx="6143636" cy="6500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Девятая книга трактата имеет название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Гоу-гу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так назывались катеты прямоугольного треугольника, причём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– вертикальный катет (в буквальном переводе - крюк), 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горизонтальный катет («ребро» , «связка» ).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Все задачи этой книги решаются по правилу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Гоу-гу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связывающиму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катеты и гипотенузу прямоугольного треугольника, т.е. по теореме Пифагора.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I:\Я и земля\snap004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7000" contrast="36000"/>
          </a:blip>
          <a:srcRect/>
          <a:stretch>
            <a:fillRect/>
          </a:stretch>
        </p:blipFill>
        <p:spPr bwMode="auto">
          <a:xfrm>
            <a:off x="214282" y="71438"/>
            <a:ext cx="2880895" cy="450057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2.Теорема Пифагора и Пифагоровой тройки.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071810"/>
            <a:ext cx="7072362" cy="378619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катеты прямоугольного треугольника,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его гипотенуза. Построим квадрат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стороной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возьмём на его сторонах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такие точки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E,F,G,H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соответственно, что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AE=BF=CD=DH=a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I:\Я и земля\snap004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1000" contrast="21000"/>
          </a:blip>
          <a:srcRect/>
          <a:stretch>
            <a:fillRect/>
          </a:stretch>
        </p:blipFill>
        <p:spPr bwMode="auto">
          <a:xfrm>
            <a:off x="2928926" y="1214422"/>
            <a:ext cx="3143250" cy="186213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6050" y="5214950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Отсюда видно, что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=а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1071538" y="357166"/>
          <a:ext cx="7286676" cy="5039923"/>
        </p:xfrm>
        <a:graphic>
          <a:graphicData uri="http://schemas.openxmlformats.org/presentationml/2006/ole">
            <p:oleObj spid="_x0000_s13313" r:id="rId3" imgW="4204716" imgH="2908706" progId="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071546"/>
            <a:ext cx="5629260" cy="5572164"/>
          </a:xfrm>
        </p:spPr>
        <p:txBody>
          <a:bodyPr>
            <a:normAutofit/>
          </a:bodyPr>
          <a:lstStyle/>
          <a:p>
            <a:r>
              <a:rPr lang="ru-RU" dirty="0"/>
              <a:t>Поскольку уравнение  однородно, при </a:t>
            </a:r>
            <a:r>
              <a:rPr lang="ru-RU" dirty="0" err="1"/>
              <a:t>домножении</a:t>
            </a:r>
            <a:r>
              <a:rPr lang="ru-RU" dirty="0"/>
              <a:t> </a:t>
            </a:r>
            <a:r>
              <a:rPr lang="en-US" dirty="0"/>
              <a:t>x</a:t>
            </a:r>
            <a:r>
              <a:rPr lang="ru-RU" dirty="0"/>
              <a:t>, </a:t>
            </a:r>
            <a:r>
              <a:rPr lang="en-US" dirty="0"/>
              <a:t>y</a:t>
            </a:r>
            <a:r>
              <a:rPr lang="ru-RU" dirty="0"/>
              <a:t>, </a:t>
            </a:r>
            <a:r>
              <a:rPr lang="en-US" dirty="0"/>
              <a:t>z</a:t>
            </a:r>
            <a:r>
              <a:rPr lang="ru-RU" dirty="0"/>
              <a:t> на одно и тоже число получится другая пифагорова тройка. Пифагорова тройка называется примитивной, если она не может быть получена таким способом, т.е. </a:t>
            </a:r>
            <a:r>
              <a:rPr lang="en-US" dirty="0"/>
              <a:t>x</a:t>
            </a:r>
            <a:r>
              <a:rPr lang="ru-RU" dirty="0"/>
              <a:t>, </a:t>
            </a:r>
            <a:r>
              <a:rPr lang="en-US" dirty="0"/>
              <a:t>y</a:t>
            </a:r>
            <a:r>
              <a:rPr lang="ru-RU" dirty="0"/>
              <a:t>, </a:t>
            </a:r>
            <a:r>
              <a:rPr lang="en-US" dirty="0"/>
              <a:t>z</a:t>
            </a:r>
            <a:r>
              <a:rPr lang="ru-RU" dirty="0"/>
              <a:t> – взаимно простые числа.</a:t>
            </a:r>
          </a:p>
          <a:p>
            <a:pPr marL="582930" indent="-514350"/>
            <a:endParaRPr lang="ru-RU" dirty="0"/>
          </a:p>
        </p:txBody>
      </p:sp>
      <p:pic>
        <p:nvPicPr>
          <p:cNvPr id="59393" name="Picture 1" descr="I:\Я и земля\image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9000" contrast="21000"/>
          </a:blip>
          <a:srcRect/>
          <a:stretch>
            <a:fillRect/>
          </a:stretch>
        </p:blipFill>
        <p:spPr bwMode="auto">
          <a:xfrm>
            <a:off x="214282" y="1500174"/>
            <a:ext cx="3060975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625989"/>
          </a:xfrm>
        </p:spPr>
        <p:txBody>
          <a:bodyPr/>
          <a:lstStyle/>
          <a:p>
            <a:r>
              <a:rPr lang="ru-RU" dirty="0" smtClean="0"/>
              <a:t>Треугольник, стороны которого равны пифагоровым числам, является прямоугольным. Кроме того, любой такой треугольник является </a:t>
            </a:r>
            <a:r>
              <a:rPr lang="ru-RU" dirty="0" err="1" smtClean="0"/>
              <a:t>героновым</a:t>
            </a:r>
            <a:r>
              <a:rPr lang="ru-RU" dirty="0" smtClean="0"/>
              <a:t>, т.е. таким, у которого все стороны и площадь являются целочисленными. Простейший из них – египетский треугольник со сторонами (3, 4, 5).</a:t>
            </a:r>
          </a:p>
          <a:p>
            <a:endParaRPr lang="ru-RU" dirty="0"/>
          </a:p>
        </p:txBody>
      </p:sp>
      <p:pic>
        <p:nvPicPr>
          <p:cNvPr id="65538" name="Picture 2" descr="I:\Я и земля\00_clip_image07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11000" contrast="21000"/>
          </a:blip>
          <a:srcRect/>
          <a:stretch>
            <a:fillRect/>
          </a:stretch>
        </p:blipFill>
        <p:spPr bwMode="auto">
          <a:xfrm>
            <a:off x="2857488" y="214290"/>
            <a:ext cx="3429024" cy="179070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Составим ряд пифагоровых троек путем </a:t>
            </a:r>
            <a:r>
              <a:rPr lang="ru-RU" dirty="0" err="1" smtClean="0"/>
              <a:t>домножения</a:t>
            </a:r>
            <a:r>
              <a:rPr lang="ru-RU" dirty="0" smtClean="0"/>
              <a:t> чисел (3, 4, 5) на 2, на 3, </a:t>
            </a:r>
            <a:r>
              <a:rPr lang="ru-RU" smtClean="0"/>
              <a:t>на 4,  </a:t>
            </a:r>
            <a:r>
              <a:rPr lang="ru-RU" dirty="0" smtClean="0"/>
              <a:t>получим ряд пифагоровых троек, отсортируем их по возрастанию максимального числа, выделим примитивные.</a:t>
            </a:r>
          </a:p>
          <a:p>
            <a:r>
              <a:rPr lang="ru-RU" u="sng" dirty="0" smtClean="0"/>
              <a:t>(3, 4, 5)</a:t>
            </a:r>
            <a:r>
              <a:rPr lang="ru-RU" dirty="0" smtClean="0"/>
              <a:t>, (6, 8, 10), </a:t>
            </a:r>
            <a:r>
              <a:rPr lang="ru-RU" u="sng" dirty="0" smtClean="0"/>
              <a:t>(5, 12, 13)</a:t>
            </a:r>
            <a:r>
              <a:rPr lang="ru-RU" dirty="0" smtClean="0"/>
              <a:t>, (9, 12, 13), </a:t>
            </a:r>
            <a:r>
              <a:rPr lang="ru-RU" u="sng" dirty="0" smtClean="0"/>
              <a:t>(8, 15, 17)</a:t>
            </a:r>
            <a:r>
              <a:rPr lang="ru-RU" dirty="0" smtClean="0"/>
              <a:t>, (12, 16, 20), (15, 20, 25), </a:t>
            </a:r>
            <a:r>
              <a:rPr lang="ru-RU" u="sng" dirty="0" smtClean="0"/>
              <a:t>(7, 24, 25)</a:t>
            </a:r>
            <a:r>
              <a:rPr lang="ru-RU" dirty="0" smtClean="0"/>
              <a:t>, (10, 24, 26), </a:t>
            </a:r>
            <a:r>
              <a:rPr lang="ru-RU" u="sng" dirty="0" smtClean="0"/>
              <a:t>(20, 21, 29)</a:t>
            </a:r>
            <a:r>
              <a:rPr lang="ru-RU" dirty="0" smtClean="0"/>
              <a:t>, (18, 24, 30), (16, 30, 34), (21, 28, 35).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00438"/>
            <a:ext cx="8229600" cy="4240211"/>
          </a:xfrm>
        </p:spPr>
        <p:txBody>
          <a:bodyPr/>
          <a:lstStyle/>
          <a:p>
            <a:r>
              <a:rPr lang="ru-RU" dirty="0" smtClean="0"/>
              <a:t>Ряд пифагоровых троек можно составить путем </a:t>
            </a:r>
            <a:r>
              <a:rPr lang="ru-RU" dirty="0" err="1" smtClean="0"/>
              <a:t>домножения</a:t>
            </a:r>
            <a:r>
              <a:rPr lang="ru-RU" dirty="0" smtClean="0"/>
              <a:t> первой тройки на натуральные </a:t>
            </a:r>
            <a:r>
              <a:rPr lang="ru-RU" dirty="0" err="1" smtClean="0"/>
              <a:t>числа.Пифагорова</a:t>
            </a:r>
            <a:r>
              <a:rPr lang="ru-RU" dirty="0" smtClean="0"/>
              <a:t> тройка (</a:t>
            </a:r>
            <a:r>
              <a:rPr lang="en-US" dirty="0" smtClean="0"/>
              <a:t>a</a:t>
            </a:r>
            <a:r>
              <a:rPr lang="ru-RU" dirty="0" smtClean="0"/>
              <a:t>, </a:t>
            </a:r>
            <a:r>
              <a:rPr lang="en-US" dirty="0" smtClean="0"/>
              <a:t>b</a:t>
            </a:r>
            <a:r>
              <a:rPr lang="ru-RU" dirty="0" smtClean="0"/>
              <a:t>, </a:t>
            </a:r>
            <a:r>
              <a:rPr lang="en-US" dirty="0" smtClean="0"/>
              <a:t>c</a:t>
            </a:r>
            <a:r>
              <a:rPr lang="ru-RU" dirty="0" smtClean="0"/>
              <a:t>) задает точку с рациональными координатами (         ) на единичной окружности  .</a:t>
            </a:r>
            <a:endParaRPr lang="ru-RU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1928794" y="357166"/>
          <a:ext cx="6072230" cy="3214012"/>
        </p:xfrm>
        <a:graphic>
          <a:graphicData uri="http://schemas.openxmlformats.org/presentationml/2006/ole">
            <p:oleObj spid="_x0000_s56321" name="Visio" r:id="rId3" imgW="4876495" imgH="2582266" progId="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428992" y="5429264"/>
          <a:ext cx="730250" cy="568325"/>
        </p:xfrm>
        <a:graphic>
          <a:graphicData uri="http://schemas.openxmlformats.org/presentationml/2006/ole">
            <p:oleObj spid="_x0000_s56323" name="Формула" r:id="rId4" imgW="368280" imgH="44424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Глава 3. Алгоритм решения задач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6868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Повторить</a:t>
            </a:r>
            <a:r>
              <a:rPr lang="ru-RU" dirty="0" smtClean="0"/>
              <a:t>(изучить) теоретический материал. </a:t>
            </a:r>
          </a:p>
          <a:p>
            <a:r>
              <a:rPr lang="ru-RU" b="1" dirty="0" smtClean="0"/>
              <a:t>Знать</a:t>
            </a:r>
            <a:r>
              <a:rPr lang="ru-RU" dirty="0" smtClean="0"/>
              <a:t> наизусть примитивные пифагоровы тройки и при необходимости уметь конструировать новые.</a:t>
            </a:r>
          </a:p>
          <a:p>
            <a:r>
              <a:rPr lang="ru-RU" b="1" dirty="0" smtClean="0"/>
              <a:t>Применять </a:t>
            </a:r>
            <a:r>
              <a:rPr lang="ru-RU" dirty="0" smtClean="0"/>
              <a:t>теорему Пифагора для точек с рациональными координатами. 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r>
              <a:rPr lang="ru-RU" dirty="0" smtClean="0"/>
              <a:t> Изучить ряд пифагоровых троек. </a:t>
            </a:r>
          </a:p>
          <a:p>
            <a:r>
              <a:rPr lang="ru-RU" dirty="0" smtClean="0"/>
              <a:t>Разработать алгоритм их применения.</a:t>
            </a:r>
          </a:p>
          <a:p>
            <a:r>
              <a:rPr lang="ru-RU" dirty="0" smtClean="0"/>
              <a:t>Составить памятку по их использованию.</a:t>
            </a:r>
          </a:p>
          <a:p>
            <a:r>
              <a:rPr lang="ru-RU" dirty="0" smtClean="0"/>
              <a:t>Провести исследование по их применению в различных ситуациях.</a:t>
            </a:r>
          </a:p>
          <a:p>
            <a:endParaRPr lang="ru-RU" dirty="0"/>
          </a:p>
        </p:txBody>
      </p:sp>
      <p:pic>
        <p:nvPicPr>
          <p:cNvPr id="25601" name="Picture 1" descr="I:\Я и земля\1243794778_tr02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0"/>
            <a:ext cx="1857375" cy="24860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Знать</a:t>
            </a:r>
            <a:r>
              <a:rPr lang="ru-RU" dirty="0" smtClean="0"/>
              <a:t> определение синуса, косинуса, тангенса и котангенса острого угла прямоугольного треугольника, уметь изобразить прямоугольный треугольник и в зависимости от условия задачи правильно расставить пифагоровы тройки на сторонах треугольника.</a:t>
            </a:r>
          </a:p>
          <a:p>
            <a:r>
              <a:rPr lang="ru-RU" b="1" dirty="0" smtClean="0"/>
              <a:t>Знать</a:t>
            </a:r>
            <a:r>
              <a:rPr lang="ru-RU" dirty="0" smtClean="0"/>
              <a:t> знаки синуса, косинуса, тангенса и котангенса в зависимости от их расположения в координатной плоскости.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 определение синуса, косинуса, тангенса и котангенса острого угла прямоугольного треугольника, уметь изобразить прямоугольный треугольник и в зависимости от условия задачи правильно расставить пифагоровы тройки на сторонах треугольника.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 знаки синуса, косинуса, тангенса и котангенса в зависимости от их расположения в координатной плоскости.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Воспользоваться памяткой применения пифагоровых троек. 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Используем алгоритм решения задач с использованием пифагоровых троек. Составляем  памятку решения задач с использованием пифагоровых троек. Для этого вспоминаем определение синуса, косинуса, тангенса и котангенса, острого угла прямоугольного треугольника, изображаем его, в зависимости от условий задачи на сторонах прямоугольного треугольника правильно расставляем пифагоровы </a:t>
            </a:r>
            <a:r>
              <a:rPr lang="ru-RU" dirty="0" err="1" smtClean="0"/>
              <a:t>тройки.Записываем</a:t>
            </a:r>
            <a:r>
              <a:rPr lang="ru-RU" dirty="0" smtClean="0"/>
              <a:t> соотношение и расставляем знаки. Алгоритм выработан.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-142908" y="1214422"/>
          <a:ext cx="7342889" cy="4714908"/>
        </p:xfrm>
        <a:graphic>
          <a:graphicData uri="http://schemas.openxmlformats.org/presentationml/2006/ole">
            <p:oleObj spid="_x0000_s58369" name="Visio" r:id="rId3" imgW="2570988" imgH="1649273" progId="">
              <p:embed/>
            </p:oleObj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42860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        </a:t>
            </a:r>
            <a:r>
              <a:rPr lang="ru-RU" sz="3200" b="1" dirty="0" smtClean="0"/>
              <a:t>Соотношения в прямоугольном треугольнике</a:t>
            </a:r>
            <a:endParaRPr lang="ru-RU" sz="3200" b="1" dirty="0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7143768" y="1714488"/>
          <a:ext cx="1071570" cy="729910"/>
        </p:xfrm>
        <a:graphic>
          <a:graphicData uri="http://schemas.openxmlformats.org/presentationml/2006/ole">
            <p:oleObj spid="_x0000_s58371" name="Формула" r:id="rId4" imgW="660113" imgH="444307" progId="Equation.3">
              <p:embed/>
            </p:oleObj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7143768" y="2500306"/>
          <a:ext cx="985842" cy="757241"/>
        </p:xfrm>
        <a:graphic>
          <a:graphicData uri="http://schemas.openxmlformats.org/presentationml/2006/ole">
            <p:oleObj spid="_x0000_s58373" name="Формула" r:id="rId5" imgW="685502" imgH="444307" progId="Equation.3">
              <p:embed/>
            </p:oleObj>
          </a:graphicData>
        </a:graphic>
      </p:graphicFrame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7143768" y="3357562"/>
          <a:ext cx="928694" cy="715552"/>
        </p:xfrm>
        <a:graphic>
          <a:graphicData uri="http://schemas.openxmlformats.org/presentationml/2006/ole">
            <p:oleObj spid="_x0000_s58375" name="Формула" r:id="rId6" imgW="583947" imgH="444307" progId="Equation.3">
              <p:embed/>
            </p:oleObj>
          </a:graphicData>
        </a:graphic>
      </p:graphicFrame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7143768" y="4214818"/>
          <a:ext cx="928694" cy="641891"/>
        </p:xfrm>
        <a:graphic>
          <a:graphicData uri="http://schemas.openxmlformats.org/presentationml/2006/ole">
            <p:oleObj spid="_x0000_s58377" name="Формула" r:id="rId7" imgW="647419" imgH="444307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Необходимые требования: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4030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знать, какие знаки синус, косинус, тангенс, котангенс имеют в каждой из четвертей координатной плоскости;</a:t>
            </a:r>
          </a:p>
          <a:p>
            <a:pPr lvl="0"/>
            <a:r>
              <a:rPr lang="ru-RU" dirty="0" smtClean="0"/>
              <a:t>знать определение синуса, косинуса, тангенса и котангенса острого угла прямоугольного треугольника;</a:t>
            </a:r>
          </a:p>
          <a:p>
            <a:pPr lvl="0"/>
            <a:r>
              <a:rPr lang="ru-RU" dirty="0" smtClean="0"/>
              <a:t>знать и уметь применять теорему Пифагора;</a:t>
            </a:r>
          </a:p>
          <a:p>
            <a:pPr lvl="0"/>
            <a:r>
              <a:rPr lang="ru-RU" dirty="0" smtClean="0"/>
              <a:t>знать основные тригонометрические тождества, формулы сложения, формулы двойного угла, формулы половинного аргумента;</a:t>
            </a:r>
          </a:p>
          <a:p>
            <a:pPr lvl="0"/>
            <a:r>
              <a:rPr lang="ru-RU" dirty="0" smtClean="0"/>
              <a:t>знать формулы приведения.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учетом вышеизложенного заполним таблицу . Ее нужно заполнять, следуя определению синуса, косинуса, тангенса и котангенса или с использованием теоремы Пифагора для точек с рациональными координатами. При этом постоянно необходимо помнить знаки синуса, косинуса, тангенса и котангенса в зависимости от их расположения в координатной плоскости. 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Таблица Применения пифагоровых  </a:t>
            </a:r>
            <a:br>
              <a:rPr lang="ru-RU" dirty="0" smtClean="0"/>
            </a:br>
            <a:r>
              <a:rPr lang="ru-RU" dirty="0" smtClean="0"/>
              <a:t>                              троек    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111" cy="4152134"/>
        </p:xfrm>
        <a:graphic>
          <a:graphicData uri="http://schemas.openxmlformats.org/drawingml/2006/table">
            <a:tbl>
              <a:tblPr/>
              <a:tblGrid>
                <a:gridCol w="1160631"/>
                <a:gridCol w="2171289"/>
                <a:gridCol w="1033902"/>
                <a:gridCol w="848264"/>
                <a:gridCol w="1033902"/>
                <a:gridCol w="716439"/>
                <a:gridCol w="687782"/>
                <a:gridCol w="1033902"/>
              </a:tblGrid>
              <a:tr h="286275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844" marR="74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Тройки чисел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sin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cos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tg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ctg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844" marR="74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(3, 4, 5)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844" marR="748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571471" y="1714488"/>
          <a:ext cx="3092069" cy="2786082"/>
        </p:xfrm>
        <a:graphic>
          <a:graphicData uri="http://schemas.openxmlformats.org/presentationml/2006/ole">
            <p:oleObj spid="_x0000_s51207" name="Visio" r:id="rId3" imgW="3450641" imgH="3090367" progId="">
              <p:embed/>
            </p:oleObj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785786" y="4857760"/>
          <a:ext cx="656622" cy="642942"/>
        </p:xfrm>
        <a:graphic>
          <a:graphicData uri="http://schemas.openxmlformats.org/presentationml/2006/ole">
            <p:oleObj spid="_x0000_s51206" name="Формула" r:id="rId4" imgW="457002" imgH="444307" progId="Equation.3">
              <p:embed/>
            </p:oleObj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1571604" y="4429132"/>
          <a:ext cx="1857388" cy="1444518"/>
        </p:xfrm>
        <a:graphic>
          <a:graphicData uri="http://schemas.openxmlformats.org/presentationml/2006/ole">
            <p:oleObj spid="_x0000_s51205" name="Visio" r:id="rId5" imgW="2458517" imgH="2009242" progId="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5857884" y="4714884"/>
          <a:ext cx="330200" cy="874713"/>
        </p:xfrm>
        <a:graphic>
          <a:graphicData uri="http://schemas.openxmlformats.org/presentationml/2006/ole">
            <p:oleObj spid="_x0000_s51204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6786578" y="4643446"/>
          <a:ext cx="352181" cy="928688"/>
        </p:xfrm>
        <a:graphic>
          <a:graphicData uri="http://schemas.openxmlformats.org/presentationml/2006/ole">
            <p:oleObj spid="_x0000_s51203" name="Формула" r:id="rId7" imgW="139680" imgH="393480" progId="Equation.3">
              <p:embed/>
            </p:oleObj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7500958" y="4643446"/>
          <a:ext cx="328612" cy="873125"/>
        </p:xfrm>
        <a:graphic>
          <a:graphicData uri="http://schemas.openxmlformats.org/presentationml/2006/ole">
            <p:oleObj spid="_x0000_s51202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8286776" y="4643446"/>
          <a:ext cx="498475" cy="814387"/>
        </p:xfrm>
        <a:graphic>
          <a:graphicData uri="http://schemas.openxmlformats.org/presentationml/2006/ole">
            <p:oleObj spid="_x0000_s51201" name="Формула" r:id="rId9" imgW="152280" imgH="39348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857230"/>
          <a:ext cx="8215373" cy="4929224"/>
        </p:xfrm>
        <a:graphic>
          <a:graphicData uri="http://schemas.openxmlformats.org/drawingml/2006/table">
            <a:tbl>
              <a:tblPr/>
              <a:tblGrid>
                <a:gridCol w="1040458"/>
                <a:gridCol w="1946471"/>
                <a:gridCol w="926851"/>
                <a:gridCol w="760434"/>
                <a:gridCol w="926851"/>
                <a:gridCol w="899794"/>
                <a:gridCol w="928694"/>
                <a:gridCol w="785820"/>
              </a:tblGrid>
              <a:tr h="1232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(6, 8, 10)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(5, 12, 13)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ч.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(8, 15, 17)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IV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ч.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(9, 40, 41)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ч.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0200" name="Object 24"/>
          <p:cNvGraphicFramePr>
            <a:graphicFrameLocks noChangeAspect="1"/>
          </p:cNvGraphicFramePr>
          <p:nvPr/>
        </p:nvGraphicFramePr>
        <p:xfrm>
          <a:off x="571472" y="1214422"/>
          <a:ext cx="785818" cy="577085"/>
        </p:xfrm>
        <a:graphic>
          <a:graphicData uri="http://schemas.openxmlformats.org/presentationml/2006/ole">
            <p:oleObj spid="_x0000_s50200" name="Формула" r:id="rId3" imgW="609336" imgH="444307" progId="Equation.3">
              <p:embed/>
            </p:oleObj>
          </a:graphicData>
        </a:graphic>
      </p:graphicFrame>
      <p:graphicFrame>
        <p:nvGraphicFramePr>
          <p:cNvPr id="50199" name="Object 23"/>
          <p:cNvGraphicFramePr>
            <a:graphicFrameLocks noChangeAspect="1"/>
          </p:cNvGraphicFramePr>
          <p:nvPr/>
        </p:nvGraphicFramePr>
        <p:xfrm>
          <a:off x="1714480" y="928670"/>
          <a:ext cx="1295400" cy="1057275"/>
        </p:xfrm>
        <a:graphic>
          <a:graphicData uri="http://schemas.openxmlformats.org/presentationml/2006/ole">
            <p:oleObj spid="_x0000_s50199" name="Visio" r:id="rId4" imgW="2458517" imgH="2009242" progId="">
              <p:embed/>
            </p:oleObj>
          </a:graphicData>
        </a:graphic>
      </p:graphicFrame>
      <p:graphicFrame>
        <p:nvGraphicFramePr>
          <p:cNvPr id="50198" name="Object 22"/>
          <p:cNvGraphicFramePr>
            <a:graphicFrameLocks noChangeAspect="1"/>
          </p:cNvGraphicFramePr>
          <p:nvPr/>
        </p:nvGraphicFramePr>
        <p:xfrm>
          <a:off x="5500694" y="1214422"/>
          <a:ext cx="228600" cy="447675"/>
        </p:xfrm>
        <a:graphic>
          <a:graphicData uri="http://schemas.openxmlformats.org/presentationml/2006/ole">
            <p:oleObj spid="_x0000_s50198" name="Формула" r:id="rId5" imgW="228501" imgH="444307" progId="Equation.3">
              <p:embed/>
            </p:oleObj>
          </a:graphicData>
        </a:graphic>
      </p:graphicFrame>
      <p:graphicFrame>
        <p:nvGraphicFramePr>
          <p:cNvPr id="50197" name="Object 21"/>
          <p:cNvGraphicFramePr>
            <a:graphicFrameLocks noChangeAspect="1"/>
          </p:cNvGraphicFramePr>
          <p:nvPr/>
        </p:nvGraphicFramePr>
        <p:xfrm>
          <a:off x="6215074" y="1214422"/>
          <a:ext cx="314325" cy="447675"/>
        </p:xfrm>
        <a:graphic>
          <a:graphicData uri="http://schemas.openxmlformats.org/presentationml/2006/ole">
            <p:oleObj spid="_x0000_s50197" name="Формула" r:id="rId6" imgW="317225" imgH="444114" progId="Equation.3">
              <p:embed/>
            </p:oleObj>
          </a:graphicData>
        </a:graphic>
      </p:graphicFrame>
      <p:graphicFrame>
        <p:nvGraphicFramePr>
          <p:cNvPr id="50196" name="Object 20"/>
          <p:cNvGraphicFramePr>
            <a:graphicFrameLocks noChangeAspect="1"/>
          </p:cNvGraphicFramePr>
          <p:nvPr/>
        </p:nvGraphicFramePr>
        <p:xfrm>
          <a:off x="7500958" y="1285860"/>
          <a:ext cx="152400" cy="447675"/>
        </p:xfrm>
        <a:graphic>
          <a:graphicData uri="http://schemas.openxmlformats.org/presentationml/2006/ole">
            <p:oleObj spid="_x0000_s50196" name="Формула" r:id="rId7" imgW="152334" imgH="444307" progId="Equation.3">
              <p:embed/>
            </p:oleObj>
          </a:graphicData>
        </a:graphic>
      </p:graphicFrame>
      <p:graphicFrame>
        <p:nvGraphicFramePr>
          <p:cNvPr id="50195" name="Object 19"/>
          <p:cNvGraphicFramePr>
            <a:graphicFrameLocks noChangeAspect="1"/>
          </p:cNvGraphicFramePr>
          <p:nvPr/>
        </p:nvGraphicFramePr>
        <p:xfrm>
          <a:off x="8215338" y="1285860"/>
          <a:ext cx="152400" cy="447675"/>
        </p:xfrm>
        <a:graphic>
          <a:graphicData uri="http://schemas.openxmlformats.org/presentationml/2006/ole">
            <p:oleObj spid="_x0000_s50195" name="Формула" r:id="rId8" imgW="152334" imgH="444307" progId="Equation.3">
              <p:embed/>
            </p:oleObj>
          </a:graphicData>
        </a:graphic>
      </p:graphicFrame>
      <p:graphicFrame>
        <p:nvGraphicFramePr>
          <p:cNvPr id="50194" name="Object 18"/>
          <p:cNvGraphicFramePr>
            <a:graphicFrameLocks noChangeAspect="1"/>
          </p:cNvGraphicFramePr>
          <p:nvPr/>
        </p:nvGraphicFramePr>
        <p:xfrm>
          <a:off x="500034" y="2357430"/>
          <a:ext cx="785818" cy="577085"/>
        </p:xfrm>
        <a:graphic>
          <a:graphicData uri="http://schemas.openxmlformats.org/presentationml/2006/ole">
            <p:oleObj spid="_x0000_s50194" name="Формула" r:id="rId9" imgW="609336" imgH="444307" progId="Equation.3">
              <p:embed/>
            </p:oleObj>
          </a:graphicData>
        </a:graphic>
      </p:graphicFrame>
      <p:graphicFrame>
        <p:nvGraphicFramePr>
          <p:cNvPr id="50193" name="Object 17"/>
          <p:cNvGraphicFramePr>
            <a:graphicFrameLocks noChangeAspect="1"/>
          </p:cNvGraphicFramePr>
          <p:nvPr/>
        </p:nvGraphicFramePr>
        <p:xfrm>
          <a:off x="1785918" y="2214554"/>
          <a:ext cx="1295400" cy="1057275"/>
        </p:xfrm>
        <a:graphic>
          <a:graphicData uri="http://schemas.openxmlformats.org/presentationml/2006/ole">
            <p:oleObj spid="_x0000_s50193" name="Visio" r:id="rId10" imgW="2458517" imgH="2009242" progId="">
              <p:embed/>
            </p:oleObj>
          </a:graphicData>
        </a:graphic>
      </p:graphicFrame>
      <p:graphicFrame>
        <p:nvGraphicFramePr>
          <p:cNvPr id="50192" name="Object 16"/>
          <p:cNvGraphicFramePr>
            <a:graphicFrameLocks noChangeAspect="1"/>
          </p:cNvGraphicFramePr>
          <p:nvPr/>
        </p:nvGraphicFramePr>
        <p:xfrm>
          <a:off x="5643570" y="2500306"/>
          <a:ext cx="228600" cy="447675"/>
        </p:xfrm>
        <a:graphic>
          <a:graphicData uri="http://schemas.openxmlformats.org/presentationml/2006/ole">
            <p:oleObj spid="_x0000_s50192" name="Формула" r:id="rId11" imgW="228501" imgH="444307" progId="Equation.3">
              <p:embed/>
            </p:oleObj>
          </a:graphicData>
        </a:graphic>
      </p:graphicFrame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6429388" y="2500306"/>
          <a:ext cx="228600" cy="447675"/>
        </p:xfrm>
        <a:graphic>
          <a:graphicData uri="http://schemas.openxmlformats.org/presentationml/2006/ole">
            <p:oleObj spid="_x0000_s50191" name="Формула" r:id="rId12" imgW="228501" imgH="444307" progId="Equation.3">
              <p:embed/>
            </p:oleObj>
          </a:graphicData>
        </a:graphic>
      </p:graphicFrame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7215206" y="2571744"/>
          <a:ext cx="228600" cy="447675"/>
        </p:xfrm>
        <a:graphic>
          <a:graphicData uri="http://schemas.openxmlformats.org/presentationml/2006/ole">
            <p:oleObj spid="_x0000_s50190" name="Формула" r:id="rId13" imgW="228501" imgH="444307" progId="Equation.3">
              <p:embed/>
            </p:oleObj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8215338" y="2500306"/>
          <a:ext cx="228600" cy="447675"/>
        </p:xfrm>
        <a:graphic>
          <a:graphicData uri="http://schemas.openxmlformats.org/presentationml/2006/ole">
            <p:oleObj spid="_x0000_s50189" name="Формула" r:id="rId14" imgW="228501" imgH="444307" progId="Equation.3">
              <p:embed/>
            </p:oleObj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500034" y="3571876"/>
          <a:ext cx="785818" cy="577085"/>
        </p:xfrm>
        <a:graphic>
          <a:graphicData uri="http://schemas.openxmlformats.org/presentationml/2006/ole">
            <p:oleObj spid="_x0000_s50188" name="Формула" r:id="rId15" imgW="609336" imgH="444307" progId="Equation.3">
              <p:embed/>
            </p:oleObj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1714480" y="3429000"/>
          <a:ext cx="1295400" cy="1057275"/>
        </p:xfrm>
        <a:graphic>
          <a:graphicData uri="http://schemas.openxmlformats.org/presentationml/2006/ole">
            <p:oleObj spid="_x0000_s50187" name="Visio" r:id="rId16" imgW="2458517" imgH="2009242" progId="">
              <p:embed/>
            </p:oleObj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5715008" y="3714752"/>
          <a:ext cx="228600" cy="447675"/>
        </p:xfrm>
        <a:graphic>
          <a:graphicData uri="http://schemas.openxmlformats.org/presentationml/2006/ole">
            <p:oleObj spid="_x0000_s50186" name="Формула" r:id="rId17" imgW="228501" imgH="444307" progId="Equation.3">
              <p:embed/>
            </p:oleObj>
          </a:graphicData>
        </a:graphic>
      </p:graphicFrame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6429388" y="3714752"/>
          <a:ext cx="228600" cy="447675"/>
        </p:xfrm>
        <a:graphic>
          <a:graphicData uri="http://schemas.openxmlformats.org/presentationml/2006/ole">
            <p:oleObj spid="_x0000_s50185" name="Формула" r:id="rId18" imgW="228501" imgH="444307" progId="Equation.3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7500958" y="3714752"/>
          <a:ext cx="228600" cy="447675"/>
        </p:xfrm>
        <a:graphic>
          <a:graphicData uri="http://schemas.openxmlformats.org/presentationml/2006/ole">
            <p:oleObj spid="_x0000_s50184" name="Формула" r:id="rId19" imgW="228501" imgH="444307" progId="Equation.3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8286776" y="3714752"/>
          <a:ext cx="228600" cy="447675"/>
        </p:xfrm>
        <a:graphic>
          <a:graphicData uri="http://schemas.openxmlformats.org/presentationml/2006/ole">
            <p:oleObj spid="_x0000_s50183" name="Формула" r:id="rId20" imgW="228501" imgH="444307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71472" y="4929198"/>
          <a:ext cx="814698" cy="571504"/>
        </p:xfrm>
        <a:graphic>
          <a:graphicData uri="http://schemas.openxmlformats.org/presentationml/2006/ole">
            <p:oleObj spid="_x0000_s50182" name="Формула" r:id="rId21" imgW="634725" imgH="444307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785918" y="4643446"/>
          <a:ext cx="1295400" cy="1057275"/>
        </p:xfrm>
        <a:graphic>
          <a:graphicData uri="http://schemas.openxmlformats.org/presentationml/2006/ole">
            <p:oleObj spid="_x0000_s50181" name="Visio" r:id="rId22" imgW="2458517" imgH="2009242" progId="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500694" y="4929198"/>
          <a:ext cx="257175" cy="447675"/>
        </p:xfrm>
        <a:graphic>
          <a:graphicData uri="http://schemas.openxmlformats.org/presentationml/2006/ole">
            <p:oleObj spid="_x0000_s50180" name="Формула" r:id="rId23" imgW="253780" imgH="444114" progId="Equation.3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500826" y="5000636"/>
          <a:ext cx="238125" cy="447675"/>
        </p:xfrm>
        <a:graphic>
          <a:graphicData uri="http://schemas.openxmlformats.org/presentationml/2006/ole">
            <p:oleObj spid="_x0000_s50179" name="Формула" r:id="rId24" imgW="241195" imgH="444307" progId="Equation.3">
              <p:embed/>
            </p:oleObj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7286644" y="5000636"/>
          <a:ext cx="257175" cy="447675"/>
        </p:xfrm>
        <a:graphic>
          <a:graphicData uri="http://schemas.openxmlformats.org/presentationml/2006/ole">
            <p:oleObj spid="_x0000_s50178" name="Формула" r:id="rId25" imgW="253780" imgH="444114" progId="Equation.3">
              <p:embed/>
            </p:oleObj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8215338" y="5000636"/>
          <a:ext cx="257175" cy="447675"/>
        </p:xfrm>
        <a:graphic>
          <a:graphicData uri="http://schemas.openxmlformats.org/presentationml/2006/ole">
            <p:oleObj spid="_x0000_s50177" name="Формула" r:id="rId26" imgW="253780" imgH="444114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Памятка применения пифагоровых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троек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85926"/>
          <a:ext cx="8229600" cy="4781550"/>
        </p:xfrm>
        <a:graphic>
          <a:graphicData uri="http://schemas.openxmlformats.org/drawingml/2006/table">
            <a:tbl>
              <a:tblPr/>
              <a:tblGrid>
                <a:gridCol w="3467100"/>
                <a:gridCol w="1871663"/>
                <a:gridCol w="1800225"/>
                <a:gridCol w="1090612"/>
              </a:tblGrid>
              <a:tr h="341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Знак!</a:t>
                      </a:r>
                    </a:p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(3, 4, 5)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(6, 8, 10),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(5, 12, 13)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(9, 12, 13),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(8, 15, 17)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(12, 16, 20), (15, 20, 25),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(7, 24, 25)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(10, 24, 26),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(20, 21, 29)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(18, 24, 30), (16, 30, 34), (21, 28, 35), (12, 35, 37), (15, 36, 39), (24, 32, 40),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(9, 40, 41)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(14, 48, 50), (30, 40, 50), …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714348" y="2214554"/>
          <a:ext cx="3311525" cy="2759075"/>
        </p:xfrm>
        <a:graphic>
          <a:graphicData uri="http://schemas.openxmlformats.org/presentationml/2006/ole">
            <p:oleObj spid="_x0000_s10241" name="Visio" r:id="rId3" imgW="4618634" imgH="3520135" progId="">
              <p:embed/>
            </p:oleObj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140200" y="3141663"/>
          <a:ext cx="1508125" cy="627062"/>
        </p:xfrm>
        <a:graphic>
          <a:graphicData uri="http://schemas.openxmlformats.org/presentationml/2006/ole">
            <p:oleObj spid="_x0000_s10242" name="Формула" r:id="rId4" imgW="1079032" imgH="444307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508625" y="2360613"/>
          <a:ext cx="2087563" cy="1765300"/>
        </p:xfrm>
        <a:graphic>
          <a:graphicData uri="http://schemas.openxmlformats.org/presentationml/2006/ole">
            <p:oleObj spid="_x0000_s10243" name="Visio" r:id="rId5" imgW="2368601" imgH="2015033" progId="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708900" y="2276475"/>
          <a:ext cx="841375" cy="2305050"/>
        </p:xfrm>
        <a:graphic>
          <a:graphicData uri="http://schemas.openxmlformats.org/presentationml/2006/ole">
            <p:oleObj spid="_x0000_s10244" name="Формула" r:id="rId6" imgW="685800" imgH="187960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/>
              <a:t>Основные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43050"/>
            <a:ext cx="8686800" cy="44370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Р</a:t>
            </a:r>
            <a:r>
              <a:rPr lang="ru-RU" dirty="0" smtClean="0"/>
              <a:t>ассмотрим</a:t>
            </a:r>
          </a:p>
          <a:p>
            <a:pPr>
              <a:buNone/>
            </a:pPr>
            <a:r>
              <a:rPr lang="ru-RU" dirty="0" smtClean="0"/>
              <a:t>    ряд вопросов связанных </a:t>
            </a:r>
          </a:p>
          <a:p>
            <a:pPr>
              <a:buNone/>
            </a:pPr>
            <a:r>
              <a:rPr lang="ru-RU" dirty="0" smtClean="0"/>
              <a:t>    с </a:t>
            </a:r>
            <a:r>
              <a:rPr lang="ru-RU" dirty="0" smtClean="0"/>
              <a:t>применением </a:t>
            </a:r>
            <a:r>
              <a:rPr lang="ru-RU" dirty="0" smtClean="0"/>
              <a:t>пифагоровых троек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при </a:t>
            </a:r>
            <a:r>
              <a:rPr lang="ru-RU" dirty="0" smtClean="0"/>
              <a:t>изучении раздела алгебры «Тригонометрические</a:t>
            </a:r>
          </a:p>
          <a:p>
            <a:pPr>
              <a:buNone/>
            </a:pPr>
            <a:r>
              <a:rPr lang="ru-RU" dirty="0" smtClean="0"/>
              <a:t>    выражения и их преобразования».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Опишем </a:t>
            </a:r>
            <a:r>
              <a:rPr lang="ru-RU" dirty="0" smtClean="0"/>
              <a:t>нестандартный способ решения задач с использованием  основных определений и понятий курса геометрии  и алгебры, </a:t>
            </a:r>
            <a:r>
              <a:rPr lang="ru-RU" smtClean="0"/>
              <a:t>что </a:t>
            </a:r>
            <a:r>
              <a:rPr lang="ru-RU" smtClean="0"/>
              <a:t>позволит </a:t>
            </a:r>
            <a:r>
              <a:rPr lang="ru-RU" dirty="0" smtClean="0"/>
              <a:t>быстро и качественно решать задачи предложенные выпускникам школ на едином государственном экзамене.</a:t>
            </a:r>
          </a:p>
          <a:p>
            <a:endParaRPr lang="ru-RU" dirty="0"/>
          </a:p>
        </p:txBody>
      </p:sp>
      <p:pic>
        <p:nvPicPr>
          <p:cNvPr id="24578" name="Picture 2" descr="I:\Я и земля\50883427_0as_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1000" contrast="21000"/>
          </a:blip>
          <a:srcRect/>
          <a:stretch>
            <a:fillRect/>
          </a:stretch>
        </p:blipFill>
        <p:spPr bwMode="auto">
          <a:xfrm>
            <a:off x="6147396" y="142852"/>
            <a:ext cx="278232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/>
          <a:lstStyle/>
          <a:p>
            <a:r>
              <a:rPr lang="ru-RU" dirty="0" smtClean="0"/>
              <a:t> 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55308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Загадка притягательной силы пифагоровых  троек давно волнует человечество.</a:t>
            </a:r>
          </a:p>
          <a:p>
            <a:r>
              <a:rPr lang="ru-RU" dirty="0" smtClean="0"/>
              <a:t>Пифагорово заклинание, теорема Пифагора, остается в мозге миллионов, если не миллиардов людей. Это - фундаментальная теорема , заучивать которую заставляют каждого школьника.</a:t>
            </a:r>
            <a:endParaRPr lang="ru-RU" dirty="0"/>
          </a:p>
        </p:txBody>
      </p:sp>
      <p:pic>
        <p:nvPicPr>
          <p:cNvPr id="23554" name="Picture 2" descr="I:\Я и земля\pic-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3000396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4500594" cy="32861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Пифагор с острова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был одной из наиболее  влиятельных и тем  не менее загадочных фигур в математике. Достоверных источников о его жизни и работе не сохранилось,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I:\Я и земля\грец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786182" cy="328612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3714752"/>
            <a:ext cx="8001056" cy="288166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его жизнь оказалась окутанной мифами и легендами ,и историкам  было трудно отделить факты от вымысла.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Однако достоверно известно что именно Пифагор развил идею о логике чисел и что именно ему мы обязаны первым золотым веком математики.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</a:t>
            </a:r>
            <a:r>
              <a:rPr lang="ru-RU" dirty="0" err="1" smtClean="0"/>
              <a:t>самос</a:t>
            </a:r>
            <a:r>
              <a:rPr lang="ru-RU" dirty="0" smtClean="0"/>
              <a:t> – родина </a:t>
            </a:r>
            <a:r>
              <a:rPr lang="ru-RU" dirty="0" err="1" smtClean="0"/>
              <a:t>пифагора</a:t>
            </a:r>
            <a:endParaRPr lang="ru-RU" dirty="0"/>
          </a:p>
        </p:txBody>
      </p:sp>
      <p:pic>
        <p:nvPicPr>
          <p:cNvPr id="68610" name="Picture 2" descr="I:\Я и земля\ph045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60142"/>
            <a:ext cx="8143932" cy="528069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457200"/>
            <a:ext cx="6276988" cy="838200"/>
          </a:xfrm>
        </p:spPr>
        <p:txBody>
          <a:bodyPr/>
          <a:lstStyle/>
          <a:p>
            <a:r>
              <a:rPr lang="ru-RU" dirty="0" smtClean="0"/>
              <a:t>Пифагорейский союз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0084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            Представителями большой научно-философской школы , возникшей около    530 лет до нашей эры, были пифагорейцы, называвшие себя в честь философа, мистика и политического деятеля Пифагора (</a:t>
            </a:r>
            <a:r>
              <a:rPr lang="ru-RU" dirty="0" err="1" smtClean="0"/>
              <a:t>ок</a:t>
            </a:r>
            <a:r>
              <a:rPr lang="ru-RU" dirty="0" smtClean="0"/>
              <a:t>. 570-500 год до н.э.) 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1000" contrast="21000"/>
          </a:blip>
          <a:srcRect/>
          <a:stretch>
            <a:fillRect/>
          </a:stretch>
        </p:blipFill>
        <p:spPr bwMode="auto">
          <a:xfrm>
            <a:off x="285720" y="214290"/>
            <a:ext cx="2138689" cy="240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929718" cy="67151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Пифагорейцы стремились найти в природе и обществе неизменное . Для этого они изучали музыку , арифметику,  геометрию и астрономию- так называемый «квадривиум».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dirty="0" smtClean="0"/>
              <a:t>Пифагорейский союз был чем то вроде  тайного религиозного - этического братства. Его члены  были обязаны  вести пифагорейский  образ жизни, включавший в себя обязательное табу научных знаний .</a:t>
            </a:r>
            <a:endParaRPr lang="ru-RU" dirty="0"/>
          </a:p>
        </p:txBody>
      </p:sp>
      <p:pic>
        <p:nvPicPr>
          <p:cNvPr id="20482" name="Picture 2" descr="I:\Я и земля\300px-Bronnikov_gimnpifagoreiz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86544" cy="247538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643182"/>
            <a:ext cx="7772400" cy="421481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геометрии пифагорейцев привлекали, прежде всего, свойство фигур . Поэтому в особом почёте оказалось соотношение между сторонами в прямоугольном треугольнике, которое вошло в науку как теорема Пифагора. Вполне возможно, что её первое доказательство действительно принадлежит школе Пифагора или даже ему самому, но это соотношение было известно и в Вавилоне времён царя Хаммурапи, и в Древнем Китае задолго до Пифагора.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I:\Я и земля\Ogrody_semiramidy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1000" contrast="21000"/>
          </a:blip>
          <a:srcRect/>
          <a:stretch>
            <a:fillRect/>
          </a:stretch>
        </p:blipFill>
        <p:spPr bwMode="auto">
          <a:xfrm>
            <a:off x="928662" y="214290"/>
            <a:ext cx="7000924" cy="246223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453</TotalTime>
  <Words>1425</Words>
  <Application>Microsoft Office PowerPoint</Application>
  <PresentationFormat>Экран (4:3)</PresentationFormat>
  <Paragraphs>97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Трек</vt:lpstr>
      <vt:lpstr>Visio</vt:lpstr>
      <vt:lpstr>Формула</vt:lpstr>
      <vt:lpstr>Пифагоровы тройки</vt:lpstr>
      <vt:lpstr>Цели:</vt:lpstr>
      <vt:lpstr>Основные вопросы</vt:lpstr>
      <vt:lpstr> Введение</vt:lpstr>
      <vt:lpstr>Слайд 5</vt:lpstr>
      <vt:lpstr>Остров самос – родина пифагора</vt:lpstr>
      <vt:lpstr>Пифагорейский союз    </vt:lpstr>
      <vt:lpstr>Слайд 8</vt:lpstr>
      <vt:lpstr>Слайд 9</vt:lpstr>
      <vt:lpstr>1.1 Древнеиндийская  геометрия</vt:lpstr>
      <vt:lpstr>1.2 Древний Китай</vt:lpstr>
      <vt:lpstr>Слайд 12</vt:lpstr>
      <vt:lpstr>Глава 2.Теорема Пифагора и Пифагоровой тройки.</vt:lpstr>
      <vt:lpstr>Слайд 14</vt:lpstr>
      <vt:lpstr>Слайд 15</vt:lpstr>
      <vt:lpstr>Слайд 16</vt:lpstr>
      <vt:lpstr>Слайд 17</vt:lpstr>
      <vt:lpstr>Слайд 18</vt:lpstr>
      <vt:lpstr>Глава 3. Алгоритм решения задач </vt:lpstr>
      <vt:lpstr>Слайд 20</vt:lpstr>
      <vt:lpstr>Слайд 21</vt:lpstr>
      <vt:lpstr>Слайд 22</vt:lpstr>
      <vt:lpstr>Слайд 23</vt:lpstr>
      <vt:lpstr>Необходимые требования: </vt:lpstr>
      <vt:lpstr>Слайд 25</vt:lpstr>
      <vt:lpstr>     Таблица Применения пифагоровых                                 троек     </vt:lpstr>
      <vt:lpstr>Слайд 27</vt:lpstr>
      <vt:lpstr>Памятка применения пифагоровых                                 троек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Пифагоровы тройки</dc:title>
  <dc:creator>Школа №26</dc:creator>
  <cp:lastModifiedBy>Школа №26</cp:lastModifiedBy>
  <cp:revision>75</cp:revision>
  <dcterms:created xsi:type="dcterms:W3CDTF">2010-02-11T09:15:46Z</dcterms:created>
  <dcterms:modified xsi:type="dcterms:W3CDTF">2012-01-11T10:54:59Z</dcterms:modified>
</cp:coreProperties>
</file>