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75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9" r:id="rId12"/>
    <p:sldId id="265" r:id="rId13"/>
    <p:sldId id="270" r:id="rId14"/>
    <p:sldId id="266" r:id="rId15"/>
    <p:sldId id="267" r:id="rId16"/>
    <p:sldId id="268" r:id="rId17"/>
    <p:sldId id="264" r:id="rId18"/>
    <p:sldId id="278" r:id="rId19"/>
    <p:sldId id="272" r:id="rId20"/>
    <p:sldId id="276" r:id="rId21"/>
    <p:sldId id="274" r:id="rId22"/>
    <p:sldId id="280" r:id="rId23"/>
    <p:sldId id="281" r:id="rId24"/>
    <p:sldId id="283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>
        <p:scale>
          <a:sx n="50" d="100"/>
          <a:sy n="50" d="100"/>
        </p:scale>
        <p:origin x="-173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29074-7A2A-4A71-9EBB-DA92D06797B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04C4E7-2135-40E2-9976-0C0CDD0A0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DF63C4-9A68-4D62-86F1-6A0BE53472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5492-27CF-4FE2-85AA-23A79CB17316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AD59-004E-4CFB-8251-893E80CD8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951D-FF6E-4ADA-92E6-D698F057836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178D-2967-4B19-89E5-90CA556D2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2D03-3485-48E3-90D4-E57AB257D185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2835-B110-4E4F-8B93-5253D1DE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16ED-C057-403C-8235-66C25D5D0A5D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92C8-5F7A-4E4F-BF10-B6262ACAD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6B45-256A-4F39-969F-FA9D76A6D1A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774D-9C0D-4D49-A6E6-24780D81C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73AF-EDB4-4D70-B438-1B38EDF33E46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DBEC-A5A7-4403-ABBD-FFA1BE51F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9901-3AA8-4773-973A-7614E2989F01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6E-A3C8-4B38-AD10-09EC965B2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5112-BBF5-4E9E-931A-B430F704E353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7AB4-426D-41D4-86A0-84488B6A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814E-B2BA-4B91-A70A-108982398B1F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6BDF-7FFD-441D-BCCE-82E6C755D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587D-1A2F-4E32-A557-9773B8A1BD5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5454-898F-4DF6-A0D6-6B482DE29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FBEB-1FF9-4077-A15A-B4DD51A9162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32D1-5E43-4B17-8470-06C06B20B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D0E7E-9AC9-4038-8C96-99AD1674721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1424C6-8205-4D03-A9F0-663BE8925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928802"/>
            <a:ext cx="850109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Знает не тот, кто много прожил, а тот, кто много постиг.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(казахская пословица)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500063"/>
            <a:ext cx="7786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Муниципальное Казённое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дополнительного образования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Доволенский Дом детского творчества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5929313"/>
            <a:ext cx="7072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Довольное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85875"/>
            <a:ext cx="8858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>
            <a:lum bright="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79388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900113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9750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619250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258888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979613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339975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700338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140200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779838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419475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3059113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5219700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4859338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500563" y="21336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84213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1042988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6084888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6804025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6443663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2843213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484438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2124075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1763713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1403350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6084888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4643438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4284663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3924300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1" name="AutoShape 31"/>
          <p:cNvSpPr>
            <a:spLocks noChangeArrowheads="1"/>
          </p:cNvSpPr>
          <p:nvPr/>
        </p:nvSpPr>
        <p:spPr bwMode="auto">
          <a:xfrm>
            <a:off x="3563938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3203575" y="2492375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3" name="AutoShape 33"/>
          <p:cNvSpPr>
            <a:spLocks noChangeArrowheads="1"/>
          </p:cNvSpPr>
          <p:nvPr/>
        </p:nvSpPr>
        <p:spPr bwMode="auto">
          <a:xfrm>
            <a:off x="8172450" y="2924175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4" name="AutoShape 34"/>
          <p:cNvSpPr>
            <a:spLocks noChangeArrowheads="1"/>
          </p:cNvSpPr>
          <p:nvPr/>
        </p:nvSpPr>
        <p:spPr bwMode="auto">
          <a:xfrm>
            <a:off x="7812088" y="2924175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>
            <a:off x="6804025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6" name="AutoShape 36"/>
          <p:cNvSpPr>
            <a:spLocks noChangeArrowheads="1"/>
          </p:cNvSpPr>
          <p:nvPr/>
        </p:nvSpPr>
        <p:spPr bwMode="auto">
          <a:xfrm>
            <a:off x="6443663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7" name="AutoShape 37"/>
          <p:cNvSpPr>
            <a:spLocks noChangeArrowheads="1"/>
          </p:cNvSpPr>
          <p:nvPr/>
        </p:nvSpPr>
        <p:spPr bwMode="auto">
          <a:xfrm>
            <a:off x="7451725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8" name="AutoShape 38"/>
          <p:cNvSpPr>
            <a:spLocks noChangeArrowheads="1"/>
          </p:cNvSpPr>
          <p:nvPr/>
        </p:nvSpPr>
        <p:spPr bwMode="auto">
          <a:xfrm>
            <a:off x="7451725" y="2924175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9" name="AutoShape 39"/>
          <p:cNvSpPr>
            <a:spLocks noChangeArrowheads="1"/>
          </p:cNvSpPr>
          <p:nvPr/>
        </p:nvSpPr>
        <p:spPr bwMode="auto">
          <a:xfrm>
            <a:off x="8172450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0" name="AutoShape 40"/>
          <p:cNvSpPr>
            <a:spLocks noChangeArrowheads="1"/>
          </p:cNvSpPr>
          <p:nvPr/>
        </p:nvSpPr>
        <p:spPr bwMode="auto">
          <a:xfrm>
            <a:off x="7812088" y="25654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1" name="AutoShape 41"/>
          <p:cNvSpPr>
            <a:spLocks noChangeArrowheads="1"/>
          </p:cNvSpPr>
          <p:nvPr/>
        </p:nvSpPr>
        <p:spPr bwMode="auto">
          <a:xfrm>
            <a:off x="8172450" y="3716338"/>
            <a:ext cx="288925" cy="287337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2" name="AutoShape 42"/>
          <p:cNvSpPr>
            <a:spLocks noChangeArrowheads="1"/>
          </p:cNvSpPr>
          <p:nvPr/>
        </p:nvSpPr>
        <p:spPr bwMode="auto">
          <a:xfrm>
            <a:off x="7451725" y="3716338"/>
            <a:ext cx="649288" cy="288925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3" name="AutoShape 43"/>
          <p:cNvSpPr>
            <a:spLocks noChangeArrowheads="1"/>
          </p:cNvSpPr>
          <p:nvPr/>
        </p:nvSpPr>
        <p:spPr bwMode="auto">
          <a:xfrm>
            <a:off x="8172450" y="3284538"/>
            <a:ext cx="288925" cy="287337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4" name="AutoShape 44"/>
          <p:cNvSpPr>
            <a:spLocks noChangeArrowheads="1"/>
          </p:cNvSpPr>
          <p:nvPr/>
        </p:nvSpPr>
        <p:spPr bwMode="auto">
          <a:xfrm>
            <a:off x="7812088" y="3284538"/>
            <a:ext cx="288925" cy="287337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5" name="AutoShape 45"/>
          <p:cNvSpPr>
            <a:spLocks noChangeArrowheads="1"/>
          </p:cNvSpPr>
          <p:nvPr/>
        </p:nvSpPr>
        <p:spPr bwMode="auto">
          <a:xfrm>
            <a:off x="7451725" y="3284538"/>
            <a:ext cx="288925" cy="287337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6" name="AutoShape 46"/>
          <p:cNvSpPr>
            <a:spLocks noChangeArrowheads="1"/>
          </p:cNvSpPr>
          <p:nvPr/>
        </p:nvSpPr>
        <p:spPr bwMode="auto">
          <a:xfrm>
            <a:off x="8532813" y="2565400"/>
            <a:ext cx="287337" cy="647700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8532813" y="3284538"/>
            <a:ext cx="287337" cy="720725"/>
          </a:xfrm>
          <a:prstGeom prst="bevel">
            <a:avLst>
              <a:gd name="adj" fmla="val 125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8" name="AutoShape 48"/>
          <p:cNvSpPr>
            <a:spLocks noChangeArrowheads="1"/>
          </p:cNvSpPr>
          <p:nvPr/>
        </p:nvSpPr>
        <p:spPr bwMode="auto">
          <a:xfrm>
            <a:off x="6804025" y="29972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9" name="AutoShape 49"/>
          <p:cNvSpPr>
            <a:spLocks noChangeArrowheads="1"/>
          </p:cNvSpPr>
          <p:nvPr/>
        </p:nvSpPr>
        <p:spPr bwMode="auto">
          <a:xfrm>
            <a:off x="6443663" y="2997200"/>
            <a:ext cx="288925" cy="287338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0" name="AutoShape 50"/>
          <p:cNvSpPr>
            <a:spLocks noChangeArrowheads="1"/>
          </p:cNvSpPr>
          <p:nvPr/>
        </p:nvSpPr>
        <p:spPr bwMode="auto">
          <a:xfrm>
            <a:off x="6084888" y="2997200"/>
            <a:ext cx="288925" cy="287338"/>
          </a:xfrm>
          <a:prstGeom prst="bevel">
            <a:avLst>
              <a:gd name="adj" fmla="val 12500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1" name="AutoShape 51"/>
          <p:cNvSpPr>
            <a:spLocks noChangeArrowheads="1"/>
          </p:cNvSpPr>
          <p:nvPr/>
        </p:nvSpPr>
        <p:spPr bwMode="auto">
          <a:xfrm>
            <a:off x="6443663" y="3357563"/>
            <a:ext cx="288925" cy="287337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2" name="AutoShape 52"/>
          <p:cNvSpPr>
            <a:spLocks noChangeArrowheads="1"/>
          </p:cNvSpPr>
          <p:nvPr/>
        </p:nvSpPr>
        <p:spPr bwMode="auto">
          <a:xfrm>
            <a:off x="6443663" y="3789363"/>
            <a:ext cx="288925" cy="287337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6084888" y="3789363"/>
            <a:ext cx="288925" cy="287337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6804025" y="3789363"/>
            <a:ext cx="288925" cy="287337"/>
          </a:xfrm>
          <a:prstGeom prst="bevel">
            <a:avLst>
              <a:gd name="adj" fmla="val 12500"/>
            </a:avLst>
          </a:prstGeom>
          <a:solidFill>
            <a:srgbClr val="A6A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>
            <a:off x="827088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6" name="AutoShape 56"/>
          <p:cNvSpPr>
            <a:spLocks noChangeArrowheads="1"/>
          </p:cNvSpPr>
          <p:nvPr/>
        </p:nvSpPr>
        <p:spPr bwMode="auto">
          <a:xfrm>
            <a:off x="3348038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7" name="AutoShape 57"/>
          <p:cNvSpPr>
            <a:spLocks noChangeArrowheads="1"/>
          </p:cNvSpPr>
          <p:nvPr/>
        </p:nvSpPr>
        <p:spPr bwMode="auto">
          <a:xfrm>
            <a:off x="2987675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8" name="AutoShape 58"/>
          <p:cNvSpPr>
            <a:spLocks noChangeArrowheads="1"/>
          </p:cNvSpPr>
          <p:nvPr/>
        </p:nvSpPr>
        <p:spPr bwMode="auto">
          <a:xfrm>
            <a:off x="1187450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9" name="AutoShape 59"/>
          <p:cNvSpPr>
            <a:spLocks noChangeArrowheads="1"/>
          </p:cNvSpPr>
          <p:nvPr/>
        </p:nvSpPr>
        <p:spPr bwMode="auto">
          <a:xfrm>
            <a:off x="2627313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0" name="AutoShape 60"/>
          <p:cNvSpPr>
            <a:spLocks noChangeArrowheads="1"/>
          </p:cNvSpPr>
          <p:nvPr/>
        </p:nvSpPr>
        <p:spPr bwMode="auto">
          <a:xfrm>
            <a:off x="1908175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1" name="AutoShape 61"/>
          <p:cNvSpPr>
            <a:spLocks noChangeArrowheads="1"/>
          </p:cNvSpPr>
          <p:nvPr/>
        </p:nvSpPr>
        <p:spPr bwMode="auto">
          <a:xfrm>
            <a:off x="1547813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2" name="AutoShape 62"/>
          <p:cNvSpPr>
            <a:spLocks noChangeArrowheads="1"/>
          </p:cNvSpPr>
          <p:nvPr/>
        </p:nvSpPr>
        <p:spPr bwMode="auto">
          <a:xfrm>
            <a:off x="2268538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3" name="AutoShape 63"/>
          <p:cNvSpPr>
            <a:spLocks noChangeArrowheads="1"/>
          </p:cNvSpPr>
          <p:nvPr/>
        </p:nvSpPr>
        <p:spPr bwMode="auto">
          <a:xfrm>
            <a:off x="4427538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4" name="AutoShape 64"/>
          <p:cNvSpPr>
            <a:spLocks noChangeArrowheads="1"/>
          </p:cNvSpPr>
          <p:nvPr/>
        </p:nvSpPr>
        <p:spPr bwMode="auto">
          <a:xfrm>
            <a:off x="4067175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5" name="AutoShape 65"/>
          <p:cNvSpPr>
            <a:spLocks noChangeArrowheads="1"/>
          </p:cNvSpPr>
          <p:nvPr/>
        </p:nvSpPr>
        <p:spPr bwMode="auto">
          <a:xfrm>
            <a:off x="3708400" y="2852738"/>
            <a:ext cx="288925" cy="2873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6" name="AutoShape 66"/>
          <p:cNvSpPr>
            <a:spLocks noChangeArrowheads="1"/>
          </p:cNvSpPr>
          <p:nvPr/>
        </p:nvSpPr>
        <p:spPr bwMode="auto">
          <a:xfrm>
            <a:off x="3924300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7" name="AutoShape 67"/>
          <p:cNvSpPr>
            <a:spLocks noChangeArrowheads="1"/>
          </p:cNvSpPr>
          <p:nvPr/>
        </p:nvSpPr>
        <p:spPr bwMode="auto">
          <a:xfrm>
            <a:off x="3563938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8" name="AutoShape 68"/>
          <p:cNvSpPr>
            <a:spLocks noChangeArrowheads="1"/>
          </p:cNvSpPr>
          <p:nvPr/>
        </p:nvSpPr>
        <p:spPr bwMode="auto">
          <a:xfrm>
            <a:off x="3203575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69" name="AutoShape 69"/>
          <p:cNvSpPr>
            <a:spLocks noChangeArrowheads="1"/>
          </p:cNvSpPr>
          <p:nvPr/>
        </p:nvSpPr>
        <p:spPr bwMode="auto">
          <a:xfrm>
            <a:off x="2843213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0" name="AutoShape 70"/>
          <p:cNvSpPr>
            <a:spLocks noChangeArrowheads="1"/>
          </p:cNvSpPr>
          <p:nvPr/>
        </p:nvSpPr>
        <p:spPr bwMode="auto">
          <a:xfrm>
            <a:off x="1042988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1" name="AutoShape 71"/>
          <p:cNvSpPr>
            <a:spLocks noChangeArrowheads="1"/>
          </p:cNvSpPr>
          <p:nvPr/>
        </p:nvSpPr>
        <p:spPr bwMode="auto">
          <a:xfrm>
            <a:off x="1403350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2" name="AutoShape 72"/>
          <p:cNvSpPr>
            <a:spLocks noChangeArrowheads="1"/>
          </p:cNvSpPr>
          <p:nvPr/>
        </p:nvSpPr>
        <p:spPr bwMode="auto">
          <a:xfrm>
            <a:off x="1763713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3" name="AutoShape 73"/>
          <p:cNvSpPr>
            <a:spLocks noChangeArrowheads="1"/>
          </p:cNvSpPr>
          <p:nvPr/>
        </p:nvSpPr>
        <p:spPr bwMode="auto">
          <a:xfrm>
            <a:off x="2484438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4" name="AutoShape 74"/>
          <p:cNvSpPr>
            <a:spLocks noChangeArrowheads="1"/>
          </p:cNvSpPr>
          <p:nvPr/>
        </p:nvSpPr>
        <p:spPr bwMode="auto">
          <a:xfrm>
            <a:off x="2124075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5" name="AutoShape 75"/>
          <p:cNvSpPr>
            <a:spLocks noChangeArrowheads="1"/>
          </p:cNvSpPr>
          <p:nvPr/>
        </p:nvSpPr>
        <p:spPr bwMode="auto">
          <a:xfrm>
            <a:off x="4284663" y="3213100"/>
            <a:ext cx="288925" cy="2873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6" name="AutoShape 76"/>
          <p:cNvSpPr>
            <a:spLocks noChangeArrowheads="1"/>
          </p:cNvSpPr>
          <p:nvPr/>
        </p:nvSpPr>
        <p:spPr bwMode="auto">
          <a:xfrm>
            <a:off x="179388" y="3213100"/>
            <a:ext cx="720725" cy="287338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7" name="AutoShape 77"/>
          <p:cNvSpPr>
            <a:spLocks noChangeArrowheads="1"/>
          </p:cNvSpPr>
          <p:nvPr/>
        </p:nvSpPr>
        <p:spPr bwMode="auto">
          <a:xfrm>
            <a:off x="179388" y="3644900"/>
            <a:ext cx="288925" cy="287338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900113" y="3644900"/>
            <a:ext cx="288925" cy="287338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9" name="AutoShape 79"/>
          <p:cNvSpPr>
            <a:spLocks noChangeArrowheads="1"/>
          </p:cNvSpPr>
          <p:nvPr/>
        </p:nvSpPr>
        <p:spPr bwMode="auto">
          <a:xfrm>
            <a:off x="539750" y="3644900"/>
            <a:ext cx="288925" cy="287338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0" name="AutoShape 80"/>
          <p:cNvSpPr>
            <a:spLocks noChangeArrowheads="1"/>
          </p:cNvSpPr>
          <p:nvPr/>
        </p:nvSpPr>
        <p:spPr bwMode="auto">
          <a:xfrm>
            <a:off x="1258888" y="3644900"/>
            <a:ext cx="2376487" cy="288925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1" name="AutoShape 81"/>
          <p:cNvSpPr>
            <a:spLocks noChangeArrowheads="1"/>
          </p:cNvSpPr>
          <p:nvPr/>
        </p:nvSpPr>
        <p:spPr bwMode="auto">
          <a:xfrm>
            <a:off x="4140200" y="3644900"/>
            <a:ext cx="360363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2" name="AutoShape 82"/>
          <p:cNvSpPr>
            <a:spLocks noChangeArrowheads="1"/>
          </p:cNvSpPr>
          <p:nvPr/>
        </p:nvSpPr>
        <p:spPr bwMode="auto">
          <a:xfrm>
            <a:off x="3708400" y="3644900"/>
            <a:ext cx="358775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3" name="AutoShape 83"/>
          <p:cNvSpPr>
            <a:spLocks noChangeArrowheads="1"/>
          </p:cNvSpPr>
          <p:nvPr/>
        </p:nvSpPr>
        <p:spPr bwMode="auto">
          <a:xfrm>
            <a:off x="5003800" y="3644900"/>
            <a:ext cx="431800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4" name="AutoShape 84"/>
          <p:cNvSpPr>
            <a:spLocks noChangeArrowheads="1"/>
          </p:cNvSpPr>
          <p:nvPr/>
        </p:nvSpPr>
        <p:spPr bwMode="auto">
          <a:xfrm>
            <a:off x="4572000" y="3644900"/>
            <a:ext cx="360363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5" name="AutoShape 85"/>
          <p:cNvSpPr>
            <a:spLocks noChangeArrowheads="1"/>
          </p:cNvSpPr>
          <p:nvPr/>
        </p:nvSpPr>
        <p:spPr bwMode="auto">
          <a:xfrm>
            <a:off x="4643438" y="3213100"/>
            <a:ext cx="792162" cy="287338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86" name="Picture 8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92375"/>
            <a:ext cx="8651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87" name="AutoShape 87"/>
          <p:cNvSpPr>
            <a:spLocks noChangeArrowheads="1"/>
          </p:cNvSpPr>
          <p:nvPr/>
        </p:nvSpPr>
        <p:spPr bwMode="auto">
          <a:xfrm>
            <a:off x="68421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8" name="AutoShape 88"/>
          <p:cNvSpPr>
            <a:spLocks noChangeArrowheads="1"/>
          </p:cNvSpPr>
          <p:nvPr/>
        </p:nvSpPr>
        <p:spPr bwMode="auto">
          <a:xfrm>
            <a:off x="1042988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9" name="AutoShape 89"/>
          <p:cNvSpPr>
            <a:spLocks noChangeArrowheads="1"/>
          </p:cNvSpPr>
          <p:nvPr/>
        </p:nvSpPr>
        <p:spPr bwMode="auto">
          <a:xfrm>
            <a:off x="1403350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0" name="AutoShape 90"/>
          <p:cNvSpPr>
            <a:spLocks noChangeArrowheads="1"/>
          </p:cNvSpPr>
          <p:nvPr/>
        </p:nvSpPr>
        <p:spPr bwMode="auto">
          <a:xfrm>
            <a:off x="255587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1" name="AutoShape 91"/>
          <p:cNvSpPr>
            <a:spLocks noChangeArrowheads="1"/>
          </p:cNvSpPr>
          <p:nvPr/>
        </p:nvSpPr>
        <p:spPr bwMode="auto">
          <a:xfrm>
            <a:off x="298767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2" name="AutoShape 92"/>
          <p:cNvSpPr>
            <a:spLocks noChangeArrowheads="1"/>
          </p:cNvSpPr>
          <p:nvPr/>
        </p:nvSpPr>
        <p:spPr bwMode="auto">
          <a:xfrm>
            <a:off x="212407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3" name="AutoShape 93"/>
          <p:cNvSpPr>
            <a:spLocks noChangeArrowheads="1"/>
          </p:cNvSpPr>
          <p:nvPr/>
        </p:nvSpPr>
        <p:spPr bwMode="auto">
          <a:xfrm>
            <a:off x="176371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4" name="AutoShape 94"/>
          <p:cNvSpPr>
            <a:spLocks noChangeArrowheads="1"/>
          </p:cNvSpPr>
          <p:nvPr/>
        </p:nvSpPr>
        <p:spPr bwMode="auto">
          <a:xfrm>
            <a:off x="514826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5" name="AutoShape 95"/>
          <p:cNvSpPr>
            <a:spLocks noChangeArrowheads="1"/>
          </p:cNvSpPr>
          <p:nvPr/>
        </p:nvSpPr>
        <p:spPr bwMode="auto">
          <a:xfrm>
            <a:off x="471646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6" name="AutoShape 96"/>
          <p:cNvSpPr>
            <a:spLocks noChangeArrowheads="1"/>
          </p:cNvSpPr>
          <p:nvPr/>
        </p:nvSpPr>
        <p:spPr bwMode="auto">
          <a:xfrm>
            <a:off x="385127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7" name="AutoShape 97"/>
          <p:cNvSpPr>
            <a:spLocks noChangeArrowheads="1"/>
          </p:cNvSpPr>
          <p:nvPr/>
        </p:nvSpPr>
        <p:spPr bwMode="auto">
          <a:xfrm>
            <a:off x="428466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8" name="AutoShape 98"/>
          <p:cNvSpPr>
            <a:spLocks noChangeArrowheads="1"/>
          </p:cNvSpPr>
          <p:nvPr/>
        </p:nvSpPr>
        <p:spPr bwMode="auto">
          <a:xfrm>
            <a:off x="341947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99" name="AutoShape 99"/>
          <p:cNvSpPr>
            <a:spLocks noChangeArrowheads="1"/>
          </p:cNvSpPr>
          <p:nvPr/>
        </p:nvSpPr>
        <p:spPr bwMode="auto">
          <a:xfrm>
            <a:off x="6443663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0" name="AutoShape 100"/>
          <p:cNvSpPr>
            <a:spLocks noChangeArrowheads="1"/>
          </p:cNvSpPr>
          <p:nvPr/>
        </p:nvSpPr>
        <p:spPr bwMode="auto">
          <a:xfrm>
            <a:off x="6084888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1" name="AutoShape 101"/>
          <p:cNvSpPr>
            <a:spLocks noChangeArrowheads="1"/>
          </p:cNvSpPr>
          <p:nvPr/>
        </p:nvSpPr>
        <p:spPr bwMode="auto">
          <a:xfrm>
            <a:off x="6804025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2" name="Oval 102"/>
          <p:cNvSpPr>
            <a:spLocks noChangeArrowheads="1"/>
          </p:cNvSpPr>
          <p:nvPr/>
        </p:nvSpPr>
        <p:spPr bwMode="auto">
          <a:xfrm>
            <a:off x="7524750" y="1773238"/>
            <a:ext cx="215900" cy="144462"/>
          </a:xfrm>
          <a:prstGeom prst="ellipse">
            <a:avLst/>
          </a:prstGeom>
          <a:solidFill>
            <a:srgbClr val="DF03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3" name="Oval 103"/>
          <p:cNvSpPr>
            <a:spLocks noChangeArrowheads="1"/>
          </p:cNvSpPr>
          <p:nvPr/>
        </p:nvSpPr>
        <p:spPr bwMode="auto">
          <a:xfrm>
            <a:off x="7885113" y="1773238"/>
            <a:ext cx="215900" cy="144462"/>
          </a:xfrm>
          <a:prstGeom prst="ellipse">
            <a:avLst/>
          </a:prstGeom>
          <a:solidFill>
            <a:srgbClr val="DF03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4" name="Oval 104"/>
          <p:cNvSpPr>
            <a:spLocks noChangeArrowheads="1"/>
          </p:cNvSpPr>
          <p:nvPr/>
        </p:nvSpPr>
        <p:spPr bwMode="auto">
          <a:xfrm>
            <a:off x="8316913" y="1773238"/>
            <a:ext cx="215900" cy="144462"/>
          </a:xfrm>
          <a:prstGeom prst="ellipse">
            <a:avLst/>
          </a:prstGeom>
          <a:solidFill>
            <a:srgbClr val="DF03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5" name="WordArt 105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47529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Georgia"/>
              </a:rPr>
              <a:t>КЛАВИАТУРА</a:t>
            </a: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>
            <a:off x="900113" y="4508500"/>
            <a:ext cx="215900" cy="215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900113" y="486886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900113" y="6021388"/>
            <a:ext cx="215900" cy="2159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9" name="Rectangle 109"/>
          <p:cNvSpPr>
            <a:spLocks noChangeArrowheads="1"/>
          </p:cNvSpPr>
          <p:nvPr/>
        </p:nvSpPr>
        <p:spPr bwMode="auto">
          <a:xfrm>
            <a:off x="900113" y="5661025"/>
            <a:ext cx="215900" cy="2159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10" name="Rectangle 110"/>
          <p:cNvSpPr>
            <a:spLocks noChangeArrowheads="1"/>
          </p:cNvSpPr>
          <p:nvPr/>
        </p:nvSpPr>
        <p:spPr bwMode="auto">
          <a:xfrm>
            <a:off x="900113" y="5300663"/>
            <a:ext cx="215900" cy="215900"/>
          </a:xfrm>
          <a:prstGeom prst="rect">
            <a:avLst/>
          </a:prstGeom>
          <a:solidFill>
            <a:srgbClr val="FFA1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11" name="Text Box 111"/>
          <p:cNvSpPr txBox="1">
            <a:spLocks noChangeArrowheads="1"/>
          </p:cNvSpPr>
          <p:nvPr/>
        </p:nvSpPr>
        <p:spPr bwMode="auto">
          <a:xfrm>
            <a:off x="1331913" y="43656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Функциональные клавиши</a:t>
            </a:r>
          </a:p>
        </p:txBody>
      </p:sp>
      <p:sp>
        <p:nvSpPr>
          <p:cNvPr id="25712" name="Text Box 112"/>
          <p:cNvSpPr txBox="1">
            <a:spLocks noChangeArrowheads="1"/>
          </p:cNvSpPr>
          <p:nvPr/>
        </p:nvSpPr>
        <p:spPr bwMode="auto">
          <a:xfrm>
            <a:off x="1331913" y="4724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Алфавитно-цифровые клавиши</a:t>
            </a:r>
          </a:p>
        </p:txBody>
      </p:sp>
      <p:sp>
        <p:nvSpPr>
          <p:cNvPr id="25713" name="Text Box 113"/>
          <p:cNvSpPr txBox="1">
            <a:spLocks noChangeArrowheads="1"/>
          </p:cNvSpPr>
          <p:nvPr/>
        </p:nvSpPr>
        <p:spPr bwMode="auto">
          <a:xfrm>
            <a:off x="1331913" y="515778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Управляющие клавиши</a:t>
            </a:r>
          </a:p>
        </p:txBody>
      </p:sp>
      <p:sp>
        <p:nvSpPr>
          <p:cNvPr id="25714" name="Text Box 114"/>
          <p:cNvSpPr txBox="1">
            <a:spLocks noChangeArrowheads="1"/>
          </p:cNvSpPr>
          <p:nvPr/>
        </p:nvSpPr>
        <p:spPr bwMode="auto">
          <a:xfrm>
            <a:off x="1331913" y="5516563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Клавиши управления курсором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5715" name="Text Box 115"/>
          <p:cNvSpPr txBox="1">
            <a:spLocks noChangeArrowheads="1"/>
          </p:cNvSpPr>
          <p:nvPr/>
        </p:nvSpPr>
        <p:spPr bwMode="auto">
          <a:xfrm>
            <a:off x="1331913" y="58769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Цифровые клавиши</a:t>
            </a:r>
          </a:p>
        </p:txBody>
      </p:sp>
      <p:sp>
        <p:nvSpPr>
          <p:cNvPr id="25716" name="AutoShape 116"/>
          <p:cNvSpPr>
            <a:spLocks noChangeArrowheads="1"/>
          </p:cNvSpPr>
          <p:nvPr/>
        </p:nvSpPr>
        <p:spPr bwMode="auto">
          <a:xfrm>
            <a:off x="179388" y="2852738"/>
            <a:ext cx="576262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17" name="AutoShape 117"/>
          <p:cNvSpPr>
            <a:spLocks noChangeArrowheads="1"/>
          </p:cNvSpPr>
          <p:nvPr/>
        </p:nvSpPr>
        <p:spPr bwMode="auto">
          <a:xfrm>
            <a:off x="179388" y="2492375"/>
            <a:ext cx="433387" cy="288925"/>
          </a:xfrm>
          <a:prstGeom prst="bevel">
            <a:avLst>
              <a:gd name="adj" fmla="val 12500"/>
            </a:avLst>
          </a:prstGeom>
          <a:solidFill>
            <a:srgbClr val="FFAE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18" name="AutoShape 118"/>
          <p:cNvSpPr>
            <a:spLocks noChangeArrowheads="1"/>
          </p:cNvSpPr>
          <p:nvPr/>
        </p:nvSpPr>
        <p:spPr bwMode="auto">
          <a:xfrm>
            <a:off x="179388" y="1773238"/>
            <a:ext cx="288925" cy="214312"/>
          </a:xfrm>
          <a:prstGeom prst="bevel">
            <a:avLst>
              <a:gd name="adj" fmla="val 12500"/>
            </a:avLst>
          </a:prstGeom>
          <a:solidFill>
            <a:srgbClr val="FFA1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19" name="AutoShape 119"/>
          <p:cNvSpPr>
            <a:spLocks noChangeArrowheads="1"/>
          </p:cNvSpPr>
          <p:nvPr/>
        </p:nvSpPr>
        <p:spPr bwMode="auto">
          <a:xfrm>
            <a:off x="8532813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0" name="AutoShape 120"/>
          <p:cNvSpPr>
            <a:spLocks noChangeArrowheads="1"/>
          </p:cNvSpPr>
          <p:nvPr/>
        </p:nvSpPr>
        <p:spPr bwMode="auto">
          <a:xfrm>
            <a:off x="8172450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1" name="AutoShape 121"/>
          <p:cNvSpPr>
            <a:spLocks noChangeArrowheads="1"/>
          </p:cNvSpPr>
          <p:nvPr/>
        </p:nvSpPr>
        <p:spPr bwMode="auto">
          <a:xfrm>
            <a:off x="7812088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2" name="AutoShape 122"/>
          <p:cNvSpPr>
            <a:spLocks noChangeArrowheads="1"/>
          </p:cNvSpPr>
          <p:nvPr/>
        </p:nvSpPr>
        <p:spPr bwMode="auto">
          <a:xfrm>
            <a:off x="7451725" y="2133600"/>
            <a:ext cx="288925" cy="287338"/>
          </a:xfrm>
          <a:prstGeom prst="bevel">
            <a:avLst>
              <a:gd name="adj" fmla="val 12500"/>
            </a:avLst>
          </a:prstGeom>
          <a:solidFill>
            <a:srgbClr val="499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900113" y="6381750"/>
            <a:ext cx="215900" cy="2159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4" name="Text Box 124"/>
          <p:cNvSpPr txBox="1">
            <a:spLocks noChangeArrowheads="1"/>
          </p:cNvSpPr>
          <p:nvPr/>
        </p:nvSpPr>
        <p:spPr bwMode="auto">
          <a:xfrm>
            <a:off x="1331913" y="6237288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Клавиши редактирования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71438"/>
            <a:ext cx="92535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Алфавитно-цифровые</a:t>
            </a:r>
          </a:p>
          <a:p>
            <a:pPr algn="ctr"/>
            <a:r>
              <a:rPr lang="ru-RU" sz="3600" b="1" i="1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клавиши</a:t>
            </a:r>
          </a:p>
        </p:txBody>
      </p:sp>
      <p:sp>
        <p:nvSpPr>
          <p:cNvPr id="26627" name="AutoShape 51"/>
          <p:cNvSpPr>
            <a:spLocks noChangeArrowheads="1"/>
          </p:cNvSpPr>
          <p:nvPr/>
        </p:nvSpPr>
        <p:spPr bwMode="auto">
          <a:xfrm>
            <a:off x="7092950" y="4149725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?</a:t>
            </a:r>
            <a:r>
              <a:rPr lang="ru-RU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,</a:t>
            </a:r>
            <a:endParaRPr lang="en-US" sz="1200" b="1">
              <a:solidFill>
                <a:srgbClr val="990033"/>
              </a:solidFill>
            </a:endParaRPr>
          </a:p>
          <a:p>
            <a:r>
              <a:rPr lang="en-US" sz="1200" b="1"/>
              <a:t>/</a:t>
            </a:r>
            <a:r>
              <a:rPr lang="ru-RU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26628" name="AutoShape 74"/>
          <p:cNvSpPr>
            <a:spLocks noChangeArrowheads="1"/>
          </p:cNvSpPr>
          <p:nvPr/>
        </p:nvSpPr>
        <p:spPr bwMode="auto">
          <a:xfrm>
            <a:off x="6443663" y="4149725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&gt;</a:t>
            </a:r>
          </a:p>
          <a:p>
            <a:r>
              <a:rPr lang="en-US" sz="1200" b="1"/>
              <a:t>.   </a:t>
            </a:r>
            <a:r>
              <a:rPr lang="ru-RU" sz="1200" b="1">
                <a:solidFill>
                  <a:srgbClr val="990033"/>
                </a:solidFill>
              </a:rPr>
              <a:t>Ю</a:t>
            </a:r>
          </a:p>
        </p:txBody>
      </p:sp>
      <p:sp>
        <p:nvSpPr>
          <p:cNvPr id="26629" name="AutoShape 75"/>
          <p:cNvSpPr>
            <a:spLocks noChangeArrowheads="1"/>
          </p:cNvSpPr>
          <p:nvPr/>
        </p:nvSpPr>
        <p:spPr bwMode="auto">
          <a:xfrm>
            <a:off x="5795963" y="4149725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&lt;</a:t>
            </a:r>
            <a:endParaRPr lang="ru-RU" sz="1200" b="1"/>
          </a:p>
          <a:p>
            <a:r>
              <a:rPr lang="en-US" sz="1200" b="1"/>
              <a:t>,</a:t>
            </a:r>
            <a:r>
              <a:rPr lang="ru-RU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Б</a:t>
            </a:r>
          </a:p>
        </p:txBody>
      </p:sp>
      <p:sp>
        <p:nvSpPr>
          <p:cNvPr id="26630" name="AutoShape 76"/>
          <p:cNvSpPr>
            <a:spLocks noChangeArrowheads="1"/>
          </p:cNvSpPr>
          <p:nvPr/>
        </p:nvSpPr>
        <p:spPr bwMode="auto">
          <a:xfrm>
            <a:off x="5148263" y="4149725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M</a:t>
            </a:r>
          </a:p>
          <a:p>
            <a:r>
              <a:rPr lang="ru-RU" sz="1200" b="1"/>
              <a:t>     </a:t>
            </a:r>
            <a:r>
              <a:rPr lang="ru-RU" sz="1200" b="1">
                <a:solidFill>
                  <a:srgbClr val="990033"/>
                </a:solidFill>
              </a:rPr>
              <a:t>Ь</a:t>
            </a:r>
          </a:p>
        </p:txBody>
      </p:sp>
      <p:sp>
        <p:nvSpPr>
          <p:cNvPr id="26631" name="AutoShape 77"/>
          <p:cNvSpPr>
            <a:spLocks noChangeArrowheads="1"/>
          </p:cNvSpPr>
          <p:nvPr/>
        </p:nvSpPr>
        <p:spPr bwMode="auto">
          <a:xfrm>
            <a:off x="4500563" y="4149725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N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Т</a:t>
            </a:r>
          </a:p>
        </p:txBody>
      </p:sp>
      <p:sp>
        <p:nvSpPr>
          <p:cNvPr id="26632" name="AutoShape 78"/>
          <p:cNvSpPr>
            <a:spLocks noChangeArrowheads="1"/>
          </p:cNvSpPr>
          <p:nvPr/>
        </p:nvSpPr>
        <p:spPr bwMode="auto">
          <a:xfrm>
            <a:off x="2555875" y="4149725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C</a:t>
            </a:r>
          </a:p>
          <a:p>
            <a:r>
              <a:rPr lang="ru-RU" sz="1200" b="1"/>
              <a:t>  </a:t>
            </a:r>
            <a:r>
              <a:rPr lang="ru-RU" sz="1200" b="1">
                <a:solidFill>
                  <a:srgbClr val="990033"/>
                </a:solidFill>
              </a:rPr>
              <a:t> С</a:t>
            </a:r>
          </a:p>
        </p:txBody>
      </p:sp>
      <p:sp>
        <p:nvSpPr>
          <p:cNvPr id="26633" name="AutoShape 79"/>
          <p:cNvSpPr>
            <a:spLocks noChangeArrowheads="1"/>
          </p:cNvSpPr>
          <p:nvPr/>
        </p:nvSpPr>
        <p:spPr bwMode="auto">
          <a:xfrm>
            <a:off x="3203575" y="4149725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V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М</a:t>
            </a:r>
          </a:p>
        </p:txBody>
      </p:sp>
      <p:sp>
        <p:nvSpPr>
          <p:cNvPr id="26634" name="AutoShape 80"/>
          <p:cNvSpPr>
            <a:spLocks noChangeArrowheads="1"/>
          </p:cNvSpPr>
          <p:nvPr/>
        </p:nvSpPr>
        <p:spPr bwMode="auto">
          <a:xfrm>
            <a:off x="3851275" y="4149725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B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И</a:t>
            </a:r>
          </a:p>
        </p:txBody>
      </p:sp>
      <p:sp>
        <p:nvSpPr>
          <p:cNvPr id="26635" name="AutoShape 81"/>
          <p:cNvSpPr>
            <a:spLocks noChangeArrowheads="1"/>
          </p:cNvSpPr>
          <p:nvPr/>
        </p:nvSpPr>
        <p:spPr bwMode="auto">
          <a:xfrm>
            <a:off x="1908175" y="4149725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X</a:t>
            </a:r>
          </a:p>
          <a:p>
            <a:r>
              <a:rPr lang="ru-RU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Ч</a:t>
            </a:r>
          </a:p>
        </p:txBody>
      </p:sp>
      <p:sp>
        <p:nvSpPr>
          <p:cNvPr id="26636" name="AutoShape 82"/>
          <p:cNvSpPr>
            <a:spLocks noChangeArrowheads="1"/>
          </p:cNvSpPr>
          <p:nvPr/>
        </p:nvSpPr>
        <p:spPr bwMode="auto">
          <a:xfrm>
            <a:off x="1258888" y="4149725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Z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Я</a:t>
            </a:r>
          </a:p>
        </p:txBody>
      </p:sp>
      <p:sp>
        <p:nvSpPr>
          <p:cNvPr id="26637" name="AutoShape 83"/>
          <p:cNvSpPr>
            <a:spLocks noChangeArrowheads="1"/>
          </p:cNvSpPr>
          <p:nvPr/>
        </p:nvSpPr>
        <p:spPr bwMode="auto">
          <a:xfrm>
            <a:off x="7380288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“</a:t>
            </a:r>
          </a:p>
          <a:p>
            <a:r>
              <a:rPr lang="en-US" sz="1200" b="1"/>
              <a:t>‘   </a:t>
            </a:r>
            <a:r>
              <a:rPr lang="ru-RU" sz="1200" b="1">
                <a:solidFill>
                  <a:srgbClr val="990033"/>
                </a:solidFill>
              </a:rPr>
              <a:t>Э</a:t>
            </a:r>
          </a:p>
        </p:txBody>
      </p:sp>
      <p:sp>
        <p:nvSpPr>
          <p:cNvPr id="26638" name="AutoShape 84"/>
          <p:cNvSpPr>
            <a:spLocks noChangeArrowheads="1"/>
          </p:cNvSpPr>
          <p:nvPr/>
        </p:nvSpPr>
        <p:spPr bwMode="auto">
          <a:xfrm>
            <a:off x="4787900" y="35004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J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О</a:t>
            </a:r>
          </a:p>
        </p:txBody>
      </p:sp>
      <p:sp>
        <p:nvSpPr>
          <p:cNvPr id="26639" name="AutoShape 85"/>
          <p:cNvSpPr>
            <a:spLocks noChangeArrowheads="1"/>
          </p:cNvSpPr>
          <p:nvPr/>
        </p:nvSpPr>
        <p:spPr bwMode="auto">
          <a:xfrm>
            <a:off x="5435600" y="35004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K </a:t>
            </a:r>
          </a:p>
          <a:p>
            <a:r>
              <a:rPr lang="en-US" sz="1200" b="1"/>
              <a:t>     </a:t>
            </a:r>
            <a:r>
              <a:rPr lang="ru-RU" sz="1200" b="1">
                <a:solidFill>
                  <a:srgbClr val="990033"/>
                </a:solidFill>
              </a:rPr>
              <a:t>Л</a:t>
            </a:r>
          </a:p>
        </p:txBody>
      </p:sp>
      <p:sp>
        <p:nvSpPr>
          <p:cNvPr id="26640" name="AutoShape 86"/>
          <p:cNvSpPr>
            <a:spLocks noChangeArrowheads="1"/>
          </p:cNvSpPr>
          <p:nvPr/>
        </p:nvSpPr>
        <p:spPr bwMode="auto">
          <a:xfrm>
            <a:off x="6084888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L</a:t>
            </a:r>
          </a:p>
          <a:p>
            <a:r>
              <a:rPr lang="ru-RU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Д</a:t>
            </a:r>
          </a:p>
        </p:txBody>
      </p:sp>
      <p:sp>
        <p:nvSpPr>
          <p:cNvPr id="26641" name="AutoShape 87"/>
          <p:cNvSpPr>
            <a:spLocks noChangeArrowheads="1"/>
          </p:cNvSpPr>
          <p:nvPr/>
        </p:nvSpPr>
        <p:spPr bwMode="auto">
          <a:xfrm>
            <a:off x="6732588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:</a:t>
            </a:r>
          </a:p>
          <a:p>
            <a:r>
              <a:rPr lang="en-US" sz="1200" b="1"/>
              <a:t>;   </a:t>
            </a:r>
            <a:r>
              <a:rPr lang="ru-RU" sz="1200" b="1">
                <a:solidFill>
                  <a:srgbClr val="990033"/>
                </a:solidFill>
              </a:rPr>
              <a:t>Ж</a:t>
            </a:r>
          </a:p>
        </p:txBody>
      </p:sp>
      <p:sp>
        <p:nvSpPr>
          <p:cNvPr id="26642" name="AutoShape 88"/>
          <p:cNvSpPr>
            <a:spLocks noChangeArrowheads="1"/>
          </p:cNvSpPr>
          <p:nvPr/>
        </p:nvSpPr>
        <p:spPr bwMode="auto">
          <a:xfrm>
            <a:off x="4140200" y="35004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H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Р</a:t>
            </a:r>
          </a:p>
        </p:txBody>
      </p:sp>
      <p:sp>
        <p:nvSpPr>
          <p:cNvPr id="26643" name="AutoShape 89"/>
          <p:cNvSpPr>
            <a:spLocks noChangeArrowheads="1"/>
          </p:cNvSpPr>
          <p:nvPr/>
        </p:nvSpPr>
        <p:spPr bwMode="auto">
          <a:xfrm>
            <a:off x="3492500" y="35004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G</a:t>
            </a:r>
          </a:p>
          <a:p>
            <a:r>
              <a:rPr lang="en-US" sz="1200" b="1"/>
              <a:t>   </a:t>
            </a:r>
            <a:r>
              <a:rPr lang="en-US" sz="1200" b="1">
                <a:solidFill>
                  <a:srgbClr val="990033"/>
                </a:solidFill>
              </a:rPr>
              <a:t> </a:t>
            </a:r>
            <a:r>
              <a:rPr lang="ru-RU" sz="1200" b="1">
                <a:solidFill>
                  <a:srgbClr val="990033"/>
                </a:solidFill>
              </a:rPr>
              <a:t>П</a:t>
            </a:r>
          </a:p>
        </p:txBody>
      </p:sp>
      <p:sp>
        <p:nvSpPr>
          <p:cNvPr id="26644" name="AutoShape 90"/>
          <p:cNvSpPr>
            <a:spLocks noChangeArrowheads="1"/>
          </p:cNvSpPr>
          <p:nvPr/>
        </p:nvSpPr>
        <p:spPr bwMode="auto">
          <a:xfrm>
            <a:off x="2843213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F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А</a:t>
            </a:r>
          </a:p>
        </p:txBody>
      </p:sp>
      <p:sp>
        <p:nvSpPr>
          <p:cNvPr id="26645" name="AutoShape 91"/>
          <p:cNvSpPr>
            <a:spLocks noChangeArrowheads="1"/>
          </p:cNvSpPr>
          <p:nvPr/>
        </p:nvSpPr>
        <p:spPr bwMode="auto">
          <a:xfrm>
            <a:off x="2195513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D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В</a:t>
            </a:r>
          </a:p>
        </p:txBody>
      </p:sp>
      <p:sp>
        <p:nvSpPr>
          <p:cNvPr id="26646" name="AutoShape 92"/>
          <p:cNvSpPr>
            <a:spLocks noChangeArrowheads="1"/>
          </p:cNvSpPr>
          <p:nvPr/>
        </p:nvSpPr>
        <p:spPr bwMode="auto">
          <a:xfrm>
            <a:off x="1547813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S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Ы</a:t>
            </a:r>
          </a:p>
        </p:txBody>
      </p:sp>
      <p:sp>
        <p:nvSpPr>
          <p:cNvPr id="26647" name="AutoShape 93"/>
          <p:cNvSpPr>
            <a:spLocks noChangeArrowheads="1"/>
          </p:cNvSpPr>
          <p:nvPr/>
        </p:nvSpPr>
        <p:spPr bwMode="auto">
          <a:xfrm>
            <a:off x="900113" y="35004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A</a:t>
            </a:r>
          </a:p>
          <a:p>
            <a:r>
              <a:rPr lang="ru-RU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Ф</a:t>
            </a:r>
          </a:p>
        </p:txBody>
      </p:sp>
      <p:sp>
        <p:nvSpPr>
          <p:cNvPr id="26648" name="AutoShape 94"/>
          <p:cNvSpPr>
            <a:spLocks noChangeArrowheads="1"/>
          </p:cNvSpPr>
          <p:nvPr/>
        </p:nvSpPr>
        <p:spPr bwMode="auto">
          <a:xfrm>
            <a:off x="7740650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}</a:t>
            </a:r>
          </a:p>
          <a:p>
            <a:r>
              <a:rPr lang="en-US" sz="1200" b="1"/>
              <a:t>]</a:t>
            </a:r>
            <a:r>
              <a:rPr lang="ru-RU" sz="1200" b="1"/>
              <a:t>  </a:t>
            </a:r>
            <a:r>
              <a:rPr lang="ru-RU" sz="1200" b="1">
                <a:solidFill>
                  <a:srgbClr val="990033"/>
                </a:solidFill>
              </a:rPr>
              <a:t>Ъ</a:t>
            </a:r>
          </a:p>
        </p:txBody>
      </p:sp>
      <p:sp>
        <p:nvSpPr>
          <p:cNvPr id="26649" name="AutoShape 96"/>
          <p:cNvSpPr>
            <a:spLocks noChangeArrowheads="1"/>
          </p:cNvSpPr>
          <p:nvPr/>
        </p:nvSpPr>
        <p:spPr bwMode="auto">
          <a:xfrm>
            <a:off x="4500563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U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Г</a:t>
            </a:r>
          </a:p>
        </p:txBody>
      </p:sp>
      <p:sp>
        <p:nvSpPr>
          <p:cNvPr id="26650" name="AutoShape 97"/>
          <p:cNvSpPr>
            <a:spLocks noChangeArrowheads="1"/>
          </p:cNvSpPr>
          <p:nvPr/>
        </p:nvSpPr>
        <p:spPr bwMode="auto">
          <a:xfrm>
            <a:off x="5148263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I</a:t>
            </a:r>
            <a:endParaRPr lang="ru-RU" sz="1200" b="1"/>
          </a:p>
          <a:p>
            <a:r>
              <a:rPr lang="ru-RU" sz="1200" b="1"/>
              <a:t>  </a:t>
            </a:r>
            <a:r>
              <a:rPr lang="ru-RU" sz="1200" b="1">
                <a:solidFill>
                  <a:srgbClr val="990033"/>
                </a:solidFill>
              </a:rPr>
              <a:t> Ш</a:t>
            </a:r>
          </a:p>
        </p:txBody>
      </p:sp>
      <p:sp>
        <p:nvSpPr>
          <p:cNvPr id="26651" name="AutoShape 98"/>
          <p:cNvSpPr>
            <a:spLocks noChangeArrowheads="1"/>
          </p:cNvSpPr>
          <p:nvPr/>
        </p:nvSpPr>
        <p:spPr bwMode="auto">
          <a:xfrm>
            <a:off x="5795963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O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Щ</a:t>
            </a:r>
          </a:p>
        </p:txBody>
      </p:sp>
      <p:sp>
        <p:nvSpPr>
          <p:cNvPr id="26652" name="AutoShape 99"/>
          <p:cNvSpPr>
            <a:spLocks noChangeArrowheads="1"/>
          </p:cNvSpPr>
          <p:nvPr/>
        </p:nvSpPr>
        <p:spPr bwMode="auto">
          <a:xfrm>
            <a:off x="6443663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P</a:t>
            </a:r>
          </a:p>
          <a:p>
            <a:r>
              <a:rPr lang="en-US" sz="1200" b="1"/>
              <a:t>    </a:t>
            </a:r>
            <a:r>
              <a:rPr lang="ru-RU" sz="1200" b="1">
                <a:solidFill>
                  <a:srgbClr val="990033"/>
                </a:solidFill>
              </a:rPr>
              <a:t>З</a:t>
            </a:r>
          </a:p>
        </p:txBody>
      </p:sp>
      <p:sp>
        <p:nvSpPr>
          <p:cNvPr id="26653" name="AutoShape 100"/>
          <p:cNvSpPr>
            <a:spLocks noChangeArrowheads="1"/>
          </p:cNvSpPr>
          <p:nvPr/>
        </p:nvSpPr>
        <p:spPr bwMode="auto">
          <a:xfrm>
            <a:off x="7092950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{</a:t>
            </a:r>
          </a:p>
          <a:p>
            <a:r>
              <a:rPr lang="en-US" sz="1200" b="1"/>
              <a:t>[  </a:t>
            </a:r>
            <a:r>
              <a:rPr lang="ru-RU" sz="1200" b="1">
                <a:solidFill>
                  <a:srgbClr val="990033"/>
                </a:solidFill>
              </a:rPr>
              <a:t>Х</a:t>
            </a:r>
          </a:p>
        </p:txBody>
      </p:sp>
      <p:sp>
        <p:nvSpPr>
          <p:cNvPr id="26654" name="AutoShape 101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Q</a:t>
            </a:r>
          </a:p>
          <a:p>
            <a:r>
              <a:rPr lang="en-US" sz="1200" b="1"/>
              <a:t>  </a:t>
            </a:r>
            <a:r>
              <a:rPr lang="ru-RU" sz="1200" b="1">
                <a:solidFill>
                  <a:srgbClr val="990033"/>
                </a:solidFill>
              </a:rPr>
              <a:t>Й</a:t>
            </a:r>
          </a:p>
        </p:txBody>
      </p:sp>
      <p:sp>
        <p:nvSpPr>
          <p:cNvPr id="26655" name="AutoShape 102"/>
          <p:cNvSpPr>
            <a:spLocks noChangeArrowheads="1"/>
          </p:cNvSpPr>
          <p:nvPr/>
        </p:nvSpPr>
        <p:spPr bwMode="auto">
          <a:xfrm>
            <a:off x="1908175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E</a:t>
            </a:r>
          </a:p>
          <a:p>
            <a:r>
              <a:rPr lang="en-US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У</a:t>
            </a:r>
          </a:p>
        </p:txBody>
      </p:sp>
      <p:sp>
        <p:nvSpPr>
          <p:cNvPr id="26656" name="AutoShape 103"/>
          <p:cNvSpPr>
            <a:spLocks noChangeArrowheads="1"/>
          </p:cNvSpPr>
          <p:nvPr/>
        </p:nvSpPr>
        <p:spPr bwMode="auto">
          <a:xfrm>
            <a:off x="2555875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R</a:t>
            </a:r>
          </a:p>
          <a:p>
            <a:r>
              <a:rPr lang="en-US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Е</a:t>
            </a:r>
          </a:p>
        </p:txBody>
      </p:sp>
      <p:sp>
        <p:nvSpPr>
          <p:cNvPr id="26657" name="AutoShape 104"/>
          <p:cNvSpPr>
            <a:spLocks noChangeArrowheads="1"/>
          </p:cNvSpPr>
          <p:nvPr/>
        </p:nvSpPr>
        <p:spPr bwMode="auto">
          <a:xfrm>
            <a:off x="3203575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T</a:t>
            </a:r>
          </a:p>
          <a:p>
            <a:r>
              <a:rPr lang="en-US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Е</a:t>
            </a:r>
          </a:p>
        </p:txBody>
      </p:sp>
      <p:sp>
        <p:nvSpPr>
          <p:cNvPr id="26658" name="AutoShape 105"/>
          <p:cNvSpPr>
            <a:spLocks noChangeArrowheads="1"/>
          </p:cNvSpPr>
          <p:nvPr/>
        </p:nvSpPr>
        <p:spPr bwMode="auto">
          <a:xfrm>
            <a:off x="3851275" y="2852738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Y</a:t>
            </a:r>
          </a:p>
          <a:p>
            <a:r>
              <a:rPr lang="en-US" sz="1200" b="1"/>
              <a:t>   </a:t>
            </a:r>
            <a:r>
              <a:rPr lang="en-US" sz="1200" b="1">
                <a:solidFill>
                  <a:srgbClr val="990033"/>
                </a:solidFill>
              </a:rPr>
              <a:t> </a:t>
            </a:r>
            <a:r>
              <a:rPr lang="ru-RU" sz="1200" b="1">
                <a:solidFill>
                  <a:srgbClr val="990033"/>
                </a:solidFill>
              </a:rPr>
              <a:t>Н</a:t>
            </a:r>
          </a:p>
        </p:txBody>
      </p:sp>
      <p:sp>
        <p:nvSpPr>
          <p:cNvPr id="26659" name="AutoShape 106"/>
          <p:cNvSpPr>
            <a:spLocks noChangeArrowheads="1"/>
          </p:cNvSpPr>
          <p:nvPr/>
        </p:nvSpPr>
        <p:spPr bwMode="auto">
          <a:xfrm>
            <a:off x="1258888" y="2852738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/>
              <a:t>W</a:t>
            </a:r>
          </a:p>
          <a:p>
            <a:r>
              <a:rPr lang="en-US" sz="1200" b="1"/>
              <a:t>   </a:t>
            </a:r>
            <a:r>
              <a:rPr lang="ru-RU" sz="1200" b="1">
                <a:solidFill>
                  <a:srgbClr val="990033"/>
                </a:solidFill>
              </a:rPr>
              <a:t>Ц</a:t>
            </a:r>
          </a:p>
        </p:txBody>
      </p:sp>
      <p:sp>
        <p:nvSpPr>
          <p:cNvPr id="26660" name="AutoShape 107"/>
          <p:cNvSpPr>
            <a:spLocks noChangeArrowheads="1"/>
          </p:cNvSpPr>
          <p:nvPr/>
        </p:nvSpPr>
        <p:spPr bwMode="auto">
          <a:xfrm>
            <a:off x="2124075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# </a:t>
            </a:r>
            <a:r>
              <a:rPr lang="ru-RU" sz="1400" b="1">
                <a:solidFill>
                  <a:srgbClr val="990033"/>
                </a:solidFill>
              </a:rPr>
              <a:t>№</a:t>
            </a:r>
          </a:p>
          <a:p>
            <a:r>
              <a:rPr lang="ru-RU" sz="1400" b="1"/>
              <a:t>3</a:t>
            </a:r>
          </a:p>
        </p:txBody>
      </p:sp>
      <p:sp>
        <p:nvSpPr>
          <p:cNvPr id="26661" name="AutoShape 108"/>
          <p:cNvSpPr>
            <a:spLocks noChangeArrowheads="1"/>
          </p:cNvSpPr>
          <p:nvPr/>
        </p:nvSpPr>
        <p:spPr bwMode="auto">
          <a:xfrm>
            <a:off x="1476375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@ </a:t>
            </a:r>
            <a:r>
              <a:rPr lang="ru-RU" sz="1400" b="1">
                <a:solidFill>
                  <a:srgbClr val="990033"/>
                </a:solidFill>
              </a:rPr>
              <a:t>«</a:t>
            </a:r>
          </a:p>
          <a:p>
            <a:r>
              <a:rPr lang="ru-RU" sz="1400" b="1"/>
              <a:t>2</a:t>
            </a:r>
          </a:p>
        </p:txBody>
      </p:sp>
      <p:sp>
        <p:nvSpPr>
          <p:cNvPr id="26662" name="AutoShape 109"/>
          <p:cNvSpPr>
            <a:spLocks noChangeArrowheads="1"/>
          </p:cNvSpPr>
          <p:nvPr/>
        </p:nvSpPr>
        <p:spPr bwMode="auto">
          <a:xfrm>
            <a:off x="846138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!</a:t>
            </a:r>
          </a:p>
          <a:p>
            <a:r>
              <a:rPr lang="ru-RU" sz="1400" b="1"/>
              <a:t>1</a:t>
            </a:r>
          </a:p>
        </p:txBody>
      </p:sp>
      <p:sp>
        <p:nvSpPr>
          <p:cNvPr id="26663" name="AutoShape 110"/>
          <p:cNvSpPr>
            <a:spLocks noChangeArrowheads="1"/>
          </p:cNvSpPr>
          <p:nvPr/>
        </p:nvSpPr>
        <p:spPr bwMode="auto">
          <a:xfrm>
            <a:off x="204788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~</a:t>
            </a:r>
          </a:p>
          <a:p>
            <a:r>
              <a:rPr lang="en-US" sz="1400" b="1"/>
              <a:t>`</a:t>
            </a:r>
            <a:r>
              <a:rPr lang="ru-RU" sz="1400" b="1"/>
              <a:t>  </a:t>
            </a:r>
            <a:r>
              <a:rPr lang="ru-RU" sz="1400" b="1">
                <a:solidFill>
                  <a:srgbClr val="990033"/>
                </a:solidFill>
              </a:rPr>
              <a:t>Ё</a:t>
            </a:r>
          </a:p>
        </p:txBody>
      </p:sp>
      <p:sp>
        <p:nvSpPr>
          <p:cNvPr id="26664" name="AutoShape 111"/>
          <p:cNvSpPr>
            <a:spLocks noChangeArrowheads="1"/>
          </p:cNvSpPr>
          <p:nvPr/>
        </p:nvSpPr>
        <p:spPr bwMode="auto">
          <a:xfrm>
            <a:off x="5364163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(</a:t>
            </a:r>
          </a:p>
          <a:p>
            <a:r>
              <a:rPr lang="ru-RU" sz="1400" b="1"/>
              <a:t>9</a:t>
            </a:r>
          </a:p>
        </p:txBody>
      </p:sp>
      <p:sp>
        <p:nvSpPr>
          <p:cNvPr id="26665" name="AutoShape 112"/>
          <p:cNvSpPr>
            <a:spLocks noChangeArrowheads="1"/>
          </p:cNvSpPr>
          <p:nvPr/>
        </p:nvSpPr>
        <p:spPr bwMode="auto">
          <a:xfrm>
            <a:off x="4716463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*</a:t>
            </a:r>
            <a:endParaRPr lang="ru-RU" sz="1400" b="1"/>
          </a:p>
          <a:p>
            <a:r>
              <a:rPr lang="ru-RU" sz="1400" b="1"/>
              <a:t>8</a:t>
            </a:r>
          </a:p>
        </p:txBody>
      </p:sp>
      <p:sp>
        <p:nvSpPr>
          <p:cNvPr id="26666" name="AutoShape 113"/>
          <p:cNvSpPr>
            <a:spLocks noChangeArrowheads="1"/>
          </p:cNvSpPr>
          <p:nvPr/>
        </p:nvSpPr>
        <p:spPr bwMode="auto">
          <a:xfrm>
            <a:off x="4067175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&amp;  </a:t>
            </a:r>
            <a:r>
              <a:rPr lang="ru-RU" sz="1400" b="1">
                <a:solidFill>
                  <a:srgbClr val="990033"/>
                </a:solidFill>
              </a:rPr>
              <a:t>?</a:t>
            </a:r>
          </a:p>
          <a:p>
            <a:r>
              <a:rPr lang="ru-RU" sz="1400" b="1"/>
              <a:t>7</a:t>
            </a:r>
          </a:p>
        </p:txBody>
      </p:sp>
      <p:sp>
        <p:nvSpPr>
          <p:cNvPr id="26667" name="AutoShape 114"/>
          <p:cNvSpPr>
            <a:spLocks noChangeArrowheads="1"/>
          </p:cNvSpPr>
          <p:nvPr/>
        </p:nvSpPr>
        <p:spPr bwMode="auto">
          <a:xfrm>
            <a:off x="3419475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^</a:t>
            </a:r>
            <a:r>
              <a:rPr lang="ru-RU" sz="1400" b="1"/>
              <a:t>  </a:t>
            </a:r>
            <a:r>
              <a:rPr lang="ru-RU" sz="1400" b="1">
                <a:solidFill>
                  <a:srgbClr val="990033"/>
                </a:solidFill>
              </a:rPr>
              <a:t>:</a:t>
            </a:r>
          </a:p>
          <a:p>
            <a:r>
              <a:rPr lang="ru-RU" sz="1400" b="1"/>
              <a:t>6</a:t>
            </a:r>
          </a:p>
        </p:txBody>
      </p:sp>
      <p:sp>
        <p:nvSpPr>
          <p:cNvPr id="26668" name="AutoShape 115"/>
          <p:cNvSpPr>
            <a:spLocks noChangeArrowheads="1"/>
          </p:cNvSpPr>
          <p:nvPr/>
        </p:nvSpPr>
        <p:spPr bwMode="auto">
          <a:xfrm>
            <a:off x="2771775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%</a:t>
            </a:r>
          </a:p>
          <a:p>
            <a:r>
              <a:rPr lang="ru-RU" sz="1400" b="1"/>
              <a:t>5</a:t>
            </a:r>
          </a:p>
        </p:txBody>
      </p:sp>
      <p:sp>
        <p:nvSpPr>
          <p:cNvPr id="26669" name="AutoShape 116"/>
          <p:cNvSpPr>
            <a:spLocks noChangeArrowheads="1"/>
          </p:cNvSpPr>
          <p:nvPr/>
        </p:nvSpPr>
        <p:spPr bwMode="auto">
          <a:xfrm>
            <a:off x="7308850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+</a:t>
            </a:r>
          </a:p>
          <a:p>
            <a:r>
              <a:rPr lang="ru-RU" sz="1400" b="1"/>
              <a:t>=</a:t>
            </a:r>
          </a:p>
        </p:txBody>
      </p:sp>
      <p:sp>
        <p:nvSpPr>
          <p:cNvPr id="26670" name="AutoShape 117"/>
          <p:cNvSpPr>
            <a:spLocks noChangeArrowheads="1"/>
          </p:cNvSpPr>
          <p:nvPr/>
        </p:nvSpPr>
        <p:spPr bwMode="auto">
          <a:xfrm>
            <a:off x="6659563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_</a:t>
            </a:r>
          </a:p>
          <a:p>
            <a:r>
              <a:rPr lang="ru-RU" sz="1400" b="1"/>
              <a:t>-</a:t>
            </a:r>
          </a:p>
        </p:txBody>
      </p:sp>
      <p:sp>
        <p:nvSpPr>
          <p:cNvPr id="26671" name="AutoShape 118"/>
          <p:cNvSpPr>
            <a:spLocks noChangeArrowheads="1"/>
          </p:cNvSpPr>
          <p:nvPr/>
        </p:nvSpPr>
        <p:spPr bwMode="auto">
          <a:xfrm>
            <a:off x="6011863" y="2133600"/>
            <a:ext cx="576262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/>
              <a:t>)</a:t>
            </a:r>
          </a:p>
          <a:p>
            <a:r>
              <a:rPr lang="ru-RU" sz="1400" b="1"/>
              <a:t>0</a:t>
            </a:r>
          </a:p>
        </p:txBody>
      </p:sp>
      <p:sp>
        <p:nvSpPr>
          <p:cNvPr id="26672" name="AutoShape 119"/>
          <p:cNvSpPr>
            <a:spLocks noChangeArrowheads="1"/>
          </p:cNvSpPr>
          <p:nvPr/>
        </p:nvSpPr>
        <p:spPr bwMode="auto">
          <a:xfrm>
            <a:off x="7956550" y="2133600"/>
            <a:ext cx="5762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|</a:t>
            </a:r>
          </a:p>
          <a:p>
            <a:r>
              <a:rPr lang="en-US" sz="1400" b="1"/>
              <a:t>\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71438"/>
            <a:ext cx="92535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15"/>
          <p:cNvSpPr>
            <a:spLocks noChangeArrowheads="1"/>
          </p:cNvSpPr>
          <p:nvPr/>
        </p:nvSpPr>
        <p:spPr bwMode="auto">
          <a:xfrm>
            <a:off x="457200" y="3216275"/>
            <a:ext cx="614363" cy="423863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F1</a:t>
            </a:r>
            <a:endParaRPr lang="en-US"/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1182688" y="3216275"/>
            <a:ext cx="615950" cy="42545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F2</a:t>
            </a:r>
            <a:endParaRPr lang="en-US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876425" y="3219450"/>
            <a:ext cx="590550" cy="420688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ru-RU" b="1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2524125" y="3222625"/>
            <a:ext cx="623888" cy="41910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4</a:t>
            </a:r>
            <a:endParaRPr lang="en-US"/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3211513" y="3222625"/>
            <a:ext cx="625475" cy="420688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5</a:t>
            </a:r>
            <a:endParaRPr lang="en-US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3897313" y="3216275"/>
            <a:ext cx="630237" cy="42545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6</a:t>
            </a:r>
            <a:endParaRPr lang="en-US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4592638" y="3216275"/>
            <a:ext cx="628650" cy="41910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7</a:t>
            </a:r>
            <a:endParaRPr lang="en-US"/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5283200" y="3216275"/>
            <a:ext cx="673100" cy="422275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8</a:t>
            </a:r>
            <a:endParaRPr lang="en-US"/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6010275" y="3216275"/>
            <a:ext cx="685800" cy="427038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9</a:t>
            </a:r>
            <a:endParaRPr lang="en-US"/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>
            <a:off x="6743700" y="3216275"/>
            <a:ext cx="673100" cy="422275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1</a:t>
            </a:r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0</a:t>
            </a:r>
            <a:endParaRPr lang="en-US"/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>
            <a:off x="7459663" y="3216275"/>
            <a:ext cx="685800" cy="41910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F 11</a:t>
            </a:r>
            <a:endParaRPr lang="en-US"/>
          </a:p>
        </p:txBody>
      </p:sp>
      <p:sp>
        <p:nvSpPr>
          <p:cNvPr id="27661" name="AutoShape 14"/>
          <p:cNvSpPr>
            <a:spLocks noChangeArrowheads="1"/>
          </p:cNvSpPr>
          <p:nvPr/>
        </p:nvSpPr>
        <p:spPr bwMode="auto">
          <a:xfrm>
            <a:off x="8194675" y="3216275"/>
            <a:ext cx="650875" cy="415925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F12</a:t>
            </a:r>
            <a:endParaRPr lang="en-US"/>
          </a:p>
        </p:txBody>
      </p:sp>
      <p:sp>
        <p:nvSpPr>
          <p:cNvPr id="27662" name="AutoShape 16"/>
          <p:cNvSpPr>
            <a:spLocks noChangeArrowheads="1"/>
          </p:cNvSpPr>
          <p:nvPr/>
        </p:nvSpPr>
        <p:spPr bwMode="auto">
          <a:xfrm>
            <a:off x="3886200" y="3216275"/>
            <a:ext cx="630238" cy="425450"/>
          </a:xfrm>
          <a:prstGeom prst="bevel">
            <a:avLst>
              <a:gd name="adj" fmla="val 1250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 6</a:t>
            </a:r>
            <a:endParaRPr lang="en-US"/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0" y="321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64" name="WordArt 31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416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Функциональные клавиши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71438"/>
            <a:ext cx="92535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Группа 19"/>
          <p:cNvGrpSpPr>
            <a:grpSpLocks/>
          </p:cNvGrpSpPr>
          <p:nvPr/>
        </p:nvGrpSpPr>
        <p:grpSpPr bwMode="auto">
          <a:xfrm>
            <a:off x="928688" y="2616200"/>
            <a:ext cx="2447925" cy="3170238"/>
            <a:chOff x="2555875" y="2924175"/>
            <a:chExt cx="2447925" cy="3170238"/>
          </a:xfrm>
        </p:grpSpPr>
        <p:sp>
          <p:nvSpPr>
            <p:cNvPr id="28679" name="AutoShape 16"/>
            <p:cNvSpPr>
              <a:spLocks noChangeArrowheads="1"/>
            </p:cNvSpPr>
            <p:nvPr/>
          </p:nvSpPr>
          <p:spPr bwMode="auto">
            <a:xfrm>
              <a:off x="3419475" y="2924175"/>
              <a:ext cx="719138" cy="649288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>
                  <a:latin typeface="Calibri" pitchFamily="34" charset="0"/>
                </a:rPr>
                <a:t>Home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28680" name="AutoShape 17"/>
            <p:cNvSpPr>
              <a:spLocks noChangeArrowheads="1"/>
            </p:cNvSpPr>
            <p:nvPr/>
          </p:nvSpPr>
          <p:spPr bwMode="auto">
            <a:xfrm>
              <a:off x="4284663" y="2924175"/>
              <a:ext cx="719137" cy="649288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>
                  <a:latin typeface="Calibri" pitchFamily="34" charset="0"/>
                </a:rPr>
                <a:t>Page</a:t>
              </a:r>
            </a:p>
            <a:p>
              <a:r>
                <a:rPr lang="en-US" sz="1400" b="1">
                  <a:latin typeface="Calibri" pitchFamily="34" charset="0"/>
                </a:rPr>
                <a:t>Up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28681" name="AutoShape 18"/>
            <p:cNvSpPr>
              <a:spLocks noChangeArrowheads="1"/>
            </p:cNvSpPr>
            <p:nvPr/>
          </p:nvSpPr>
          <p:spPr bwMode="auto">
            <a:xfrm>
              <a:off x="4284663" y="3789363"/>
              <a:ext cx="719137" cy="649287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>
                  <a:latin typeface="Calibri" pitchFamily="34" charset="0"/>
                </a:rPr>
                <a:t>Page</a:t>
              </a:r>
            </a:p>
            <a:p>
              <a:r>
                <a:rPr lang="en-US" sz="1400" b="1">
                  <a:latin typeface="Calibri" pitchFamily="34" charset="0"/>
                </a:rPr>
                <a:t>Down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28682" name="AutoShape 19"/>
            <p:cNvSpPr>
              <a:spLocks noChangeArrowheads="1"/>
            </p:cNvSpPr>
            <p:nvPr/>
          </p:nvSpPr>
          <p:spPr bwMode="auto">
            <a:xfrm>
              <a:off x="3419475" y="3789363"/>
              <a:ext cx="719138" cy="649287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>
                  <a:latin typeface="Calibri" pitchFamily="34" charset="0"/>
                </a:rPr>
                <a:t>End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28683" name="AutoShape 21"/>
            <p:cNvSpPr>
              <a:spLocks noChangeArrowheads="1"/>
            </p:cNvSpPr>
            <p:nvPr/>
          </p:nvSpPr>
          <p:spPr bwMode="auto">
            <a:xfrm>
              <a:off x="3419475" y="4652963"/>
              <a:ext cx="719138" cy="649287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4" name="AutoShape 22"/>
            <p:cNvSpPr>
              <a:spLocks noChangeArrowheads="1"/>
            </p:cNvSpPr>
            <p:nvPr/>
          </p:nvSpPr>
          <p:spPr bwMode="auto">
            <a:xfrm>
              <a:off x="4284663" y="5445125"/>
              <a:ext cx="719137" cy="649288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5" name="AutoShape 23"/>
            <p:cNvSpPr>
              <a:spLocks noChangeArrowheads="1"/>
            </p:cNvSpPr>
            <p:nvPr/>
          </p:nvSpPr>
          <p:spPr bwMode="auto">
            <a:xfrm>
              <a:off x="3419475" y="5445125"/>
              <a:ext cx="719138" cy="649288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6" name="AutoShape 24"/>
            <p:cNvSpPr>
              <a:spLocks noChangeArrowheads="1"/>
            </p:cNvSpPr>
            <p:nvPr/>
          </p:nvSpPr>
          <p:spPr bwMode="auto">
            <a:xfrm>
              <a:off x="2555875" y="5445125"/>
              <a:ext cx="719138" cy="649288"/>
            </a:xfrm>
            <a:prstGeom prst="bevel">
              <a:avLst>
                <a:gd name="adj" fmla="val 12500"/>
              </a:avLst>
            </a:prstGeom>
            <a:solidFill>
              <a:srgbClr val="A6A2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7" name="Line 29"/>
            <p:cNvSpPr>
              <a:spLocks noChangeShapeType="1"/>
            </p:cNvSpPr>
            <p:nvPr/>
          </p:nvSpPr>
          <p:spPr bwMode="auto">
            <a:xfrm>
              <a:off x="4500563" y="5734050"/>
              <a:ext cx="358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5" name="WordArt 25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3453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Клавиши</a:t>
            </a:r>
          </a:p>
          <a:p>
            <a:pPr algn="ctr"/>
            <a:r>
              <a:rPr lang="ru-RU" sz="3600" b="1" i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управления курсора</a:t>
            </a:r>
          </a:p>
        </p:txBody>
      </p:sp>
      <p:sp>
        <p:nvSpPr>
          <p:cNvPr id="28676" name="Line 26"/>
          <p:cNvSpPr>
            <a:spLocks noChangeShapeType="1"/>
          </p:cNvSpPr>
          <p:nvPr/>
        </p:nvSpPr>
        <p:spPr bwMode="auto">
          <a:xfrm flipV="1">
            <a:off x="2143125" y="45720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27"/>
          <p:cNvSpPr>
            <a:spLocks noChangeShapeType="1"/>
          </p:cNvSpPr>
          <p:nvPr/>
        </p:nvSpPr>
        <p:spPr bwMode="auto">
          <a:xfrm flipH="1">
            <a:off x="1143000" y="550068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28"/>
          <p:cNvSpPr>
            <a:spLocks noChangeShapeType="1"/>
          </p:cNvSpPr>
          <p:nvPr/>
        </p:nvSpPr>
        <p:spPr bwMode="auto">
          <a:xfrm>
            <a:off x="2214563" y="535781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71438"/>
            <a:ext cx="92535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7416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FFAE88"/>
                  </a:solidFill>
                  <a:round/>
                  <a:headEnd/>
                  <a:tailEnd/>
                </a:ln>
                <a:solidFill>
                  <a:srgbClr val="9A4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Управляющие клавиши</a:t>
            </a:r>
          </a:p>
        </p:txBody>
      </p: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285750" y="1357313"/>
            <a:ext cx="1871663" cy="5221287"/>
            <a:chOff x="500034" y="1500174"/>
            <a:chExt cx="1871663" cy="5221318"/>
          </a:xfrm>
        </p:grpSpPr>
        <p:pic>
          <p:nvPicPr>
            <p:cNvPr id="29700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1500174"/>
              <a:ext cx="1871663" cy="166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1" name="Группа 7"/>
            <p:cNvGrpSpPr>
              <a:grpSpLocks/>
            </p:cNvGrpSpPr>
            <p:nvPr/>
          </p:nvGrpSpPr>
          <p:grpSpPr bwMode="auto">
            <a:xfrm>
              <a:off x="785786" y="3065466"/>
              <a:ext cx="1439863" cy="3656026"/>
              <a:chOff x="785786" y="3065466"/>
              <a:chExt cx="1439863" cy="3656026"/>
            </a:xfrm>
          </p:grpSpPr>
          <p:sp>
            <p:nvSpPr>
              <p:cNvPr id="29702" name="AutoShape 7"/>
              <p:cNvSpPr>
                <a:spLocks noChangeArrowheads="1"/>
              </p:cNvSpPr>
              <p:nvPr/>
            </p:nvSpPr>
            <p:spPr bwMode="auto">
              <a:xfrm>
                <a:off x="785786" y="3065466"/>
                <a:ext cx="1439863" cy="863600"/>
              </a:xfrm>
              <a:prstGeom prst="bevel">
                <a:avLst>
                  <a:gd name="adj" fmla="val 12500"/>
                </a:avLst>
              </a:prstGeom>
              <a:solidFill>
                <a:srgbClr val="FFAE8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/>
                  <a:t>Esc</a:t>
                </a:r>
                <a:endParaRPr lang="ru-RU" b="1"/>
              </a:p>
            </p:txBody>
          </p:sp>
          <p:sp>
            <p:nvSpPr>
              <p:cNvPr id="29703" name="AutoShape 9"/>
              <p:cNvSpPr>
                <a:spLocks noChangeArrowheads="1"/>
              </p:cNvSpPr>
              <p:nvPr/>
            </p:nvSpPr>
            <p:spPr bwMode="auto">
              <a:xfrm>
                <a:off x="785786" y="4929198"/>
                <a:ext cx="1439862" cy="863600"/>
              </a:xfrm>
              <a:prstGeom prst="bevel">
                <a:avLst>
                  <a:gd name="adj" fmla="val 12500"/>
                </a:avLst>
              </a:prstGeom>
              <a:solidFill>
                <a:srgbClr val="FFAE8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/>
                  <a:t>Ctrl</a:t>
                </a:r>
                <a:endParaRPr lang="ru-RU" b="1"/>
              </a:p>
            </p:txBody>
          </p:sp>
          <p:sp>
            <p:nvSpPr>
              <p:cNvPr id="29704" name="AutoShape 10"/>
              <p:cNvSpPr>
                <a:spLocks noChangeArrowheads="1"/>
              </p:cNvSpPr>
              <p:nvPr/>
            </p:nvSpPr>
            <p:spPr bwMode="auto">
              <a:xfrm>
                <a:off x="785786" y="5857892"/>
                <a:ext cx="1439862" cy="863600"/>
              </a:xfrm>
              <a:prstGeom prst="bevel">
                <a:avLst>
                  <a:gd name="adj" fmla="val 12500"/>
                </a:avLst>
              </a:prstGeom>
              <a:solidFill>
                <a:srgbClr val="FFAE8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/>
                  <a:t>Alt</a:t>
                </a:r>
                <a:endParaRPr lang="ru-RU" b="1"/>
              </a:p>
            </p:txBody>
          </p:sp>
          <p:sp>
            <p:nvSpPr>
              <p:cNvPr id="29705" name="AutoShape 12"/>
              <p:cNvSpPr>
                <a:spLocks noChangeArrowheads="1"/>
              </p:cNvSpPr>
              <p:nvPr/>
            </p:nvSpPr>
            <p:spPr bwMode="auto">
              <a:xfrm>
                <a:off x="785786" y="4000504"/>
                <a:ext cx="1439862" cy="863600"/>
              </a:xfrm>
              <a:prstGeom prst="bevel">
                <a:avLst>
                  <a:gd name="adj" fmla="val 12500"/>
                </a:avLst>
              </a:prstGeom>
              <a:solidFill>
                <a:srgbClr val="FFAE8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/>
                  <a:t>Shift</a:t>
                </a:r>
                <a:endParaRPr lang="ru-RU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71438"/>
            <a:ext cx="92535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416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70CC7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Цифровые клавиши</a:t>
            </a:r>
          </a:p>
        </p:txBody>
      </p:sp>
      <p:grpSp>
        <p:nvGrpSpPr>
          <p:cNvPr id="30723" name="Группа 26"/>
          <p:cNvGrpSpPr>
            <a:grpSpLocks/>
          </p:cNvGrpSpPr>
          <p:nvPr/>
        </p:nvGrpSpPr>
        <p:grpSpPr bwMode="auto">
          <a:xfrm>
            <a:off x="714375" y="2071688"/>
            <a:ext cx="3744913" cy="4113212"/>
            <a:chOff x="2411413" y="1908182"/>
            <a:chExt cx="3744912" cy="4113206"/>
          </a:xfrm>
        </p:grpSpPr>
        <p:sp>
          <p:nvSpPr>
            <p:cNvPr id="30728" name="AutoShape 6"/>
            <p:cNvSpPr>
              <a:spLocks noChangeArrowheads="1"/>
            </p:cNvSpPr>
            <p:nvPr/>
          </p:nvSpPr>
          <p:spPr bwMode="auto">
            <a:xfrm>
              <a:off x="2411413" y="1908182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b="1">
                  <a:latin typeface="Calibri" pitchFamily="34" charset="0"/>
                </a:rPr>
                <a:t>Num</a:t>
              </a:r>
            </a:p>
            <a:p>
              <a:r>
                <a:rPr lang="en-US" sz="1200" b="1">
                  <a:latin typeface="Calibri" pitchFamily="34" charset="0"/>
                </a:rPr>
                <a:t>Lock</a:t>
              </a:r>
              <a:endParaRPr lang="ru-RU" sz="1200" b="1">
                <a:latin typeface="Calibri" pitchFamily="34" charset="0"/>
              </a:endParaRPr>
            </a:p>
          </p:txBody>
        </p:sp>
        <p:sp>
          <p:nvSpPr>
            <p:cNvPr id="30729" name="AutoShape 7"/>
            <p:cNvSpPr>
              <a:spLocks noChangeArrowheads="1"/>
            </p:cNvSpPr>
            <p:nvPr/>
          </p:nvSpPr>
          <p:spPr bwMode="auto">
            <a:xfrm>
              <a:off x="3419475" y="1908182"/>
              <a:ext cx="792163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>
                  <a:latin typeface="Calibri" pitchFamily="34" charset="0"/>
                </a:rPr>
                <a:t>/</a:t>
              </a:r>
            </a:p>
          </p:txBody>
        </p:sp>
        <p:sp>
          <p:nvSpPr>
            <p:cNvPr id="30730" name="AutoShape 8"/>
            <p:cNvSpPr>
              <a:spLocks noChangeArrowheads="1"/>
            </p:cNvSpPr>
            <p:nvPr/>
          </p:nvSpPr>
          <p:spPr bwMode="auto">
            <a:xfrm>
              <a:off x="4427538" y="1908182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>
                  <a:latin typeface="Calibri" pitchFamily="34" charset="0"/>
                </a:rPr>
                <a:t>*</a:t>
              </a:r>
            </a:p>
          </p:txBody>
        </p:sp>
        <p:sp>
          <p:nvSpPr>
            <p:cNvPr id="30731" name="AutoShape 9"/>
            <p:cNvSpPr>
              <a:spLocks noChangeArrowheads="1"/>
            </p:cNvSpPr>
            <p:nvPr/>
          </p:nvSpPr>
          <p:spPr bwMode="auto">
            <a:xfrm>
              <a:off x="3419475" y="3636970"/>
              <a:ext cx="792163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5</a:t>
              </a:r>
            </a:p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0732" name="AutoShape 10"/>
            <p:cNvSpPr>
              <a:spLocks noChangeArrowheads="1"/>
            </p:cNvSpPr>
            <p:nvPr/>
          </p:nvSpPr>
          <p:spPr bwMode="auto">
            <a:xfrm>
              <a:off x="3419475" y="2771782"/>
              <a:ext cx="792163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8</a:t>
              </a:r>
            </a:p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3" name="AutoShape 11"/>
            <p:cNvSpPr>
              <a:spLocks noChangeArrowheads="1"/>
            </p:cNvSpPr>
            <p:nvPr/>
          </p:nvSpPr>
          <p:spPr bwMode="auto">
            <a:xfrm>
              <a:off x="4427538" y="3636970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6</a:t>
              </a:r>
            </a:p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0734" name="AutoShape 12"/>
            <p:cNvSpPr>
              <a:spLocks noChangeArrowheads="1"/>
            </p:cNvSpPr>
            <p:nvPr/>
          </p:nvSpPr>
          <p:spPr bwMode="auto">
            <a:xfrm>
              <a:off x="4427538" y="2771782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9</a:t>
              </a:r>
            </a:p>
            <a:p>
              <a:r>
                <a:rPr lang="en-US" sz="1400" b="1">
                  <a:latin typeface="Calibri" pitchFamily="34" charset="0"/>
                </a:rPr>
                <a:t>PgUp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30735" name="AutoShape 13"/>
            <p:cNvSpPr>
              <a:spLocks noChangeArrowheads="1"/>
            </p:cNvSpPr>
            <p:nvPr/>
          </p:nvSpPr>
          <p:spPr bwMode="auto">
            <a:xfrm>
              <a:off x="2411413" y="3636970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4</a:t>
              </a:r>
            </a:p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0736" name="AutoShape 14"/>
            <p:cNvSpPr>
              <a:spLocks noChangeArrowheads="1"/>
            </p:cNvSpPr>
            <p:nvPr/>
          </p:nvSpPr>
          <p:spPr bwMode="auto">
            <a:xfrm>
              <a:off x="2411413" y="2771782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>
                  <a:latin typeface="Calibri" pitchFamily="34" charset="0"/>
                </a:rPr>
                <a:t>7</a:t>
              </a:r>
            </a:p>
            <a:p>
              <a:r>
                <a:rPr lang="en-US" sz="1400" b="1">
                  <a:latin typeface="Calibri" pitchFamily="34" charset="0"/>
                </a:rPr>
                <a:t>Home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30737" name="AutoShape 15"/>
            <p:cNvSpPr>
              <a:spLocks noChangeArrowheads="1"/>
            </p:cNvSpPr>
            <p:nvPr/>
          </p:nvSpPr>
          <p:spPr bwMode="auto">
            <a:xfrm>
              <a:off x="3419475" y="4500570"/>
              <a:ext cx="792163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0738" name="AutoShape 16"/>
            <p:cNvSpPr>
              <a:spLocks noChangeArrowheads="1"/>
            </p:cNvSpPr>
            <p:nvPr/>
          </p:nvSpPr>
          <p:spPr bwMode="auto">
            <a:xfrm>
              <a:off x="2411413" y="4500570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1</a:t>
              </a:r>
            </a:p>
            <a:p>
              <a:r>
                <a:rPr lang="en-US" sz="1400" b="1">
                  <a:latin typeface="Calibri" pitchFamily="34" charset="0"/>
                </a:rPr>
                <a:t>End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30739" name="AutoShape 17"/>
            <p:cNvSpPr>
              <a:spLocks noChangeArrowheads="1"/>
            </p:cNvSpPr>
            <p:nvPr/>
          </p:nvSpPr>
          <p:spPr bwMode="auto">
            <a:xfrm>
              <a:off x="4427538" y="4500570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3</a:t>
              </a:r>
            </a:p>
            <a:p>
              <a:r>
                <a:rPr lang="en-US" sz="1400" b="1">
                  <a:latin typeface="Calibri" pitchFamily="34" charset="0"/>
                </a:rPr>
                <a:t>PgDn</a:t>
              </a:r>
              <a:endParaRPr lang="ru-RU" sz="1400" b="1">
                <a:latin typeface="Calibri" pitchFamily="34" charset="0"/>
              </a:endParaRPr>
            </a:p>
          </p:txBody>
        </p:sp>
        <p:sp>
          <p:nvSpPr>
            <p:cNvPr id="30740" name="AutoShape 18"/>
            <p:cNvSpPr>
              <a:spLocks noChangeArrowheads="1"/>
            </p:cNvSpPr>
            <p:nvPr/>
          </p:nvSpPr>
          <p:spPr bwMode="auto">
            <a:xfrm>
              <a:off x="2484438" y="5364170"/>
              <a:ext cx="1800225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libri" pitchFamily="34" charset="0"/>
                </a:rPr>
                <a:t>0</a:t>
              </a:r>
            </a:p>
            <a:p>
              <a:r>
                <a:rPr lang="en-US" sz="1600" b="1">
                  <a:latin typeface="Calibri" pitchFamily="34" charset="0"/>
                </a:rPr>
                <a:t>Ins</a:t>
              </a:r>
              <a:endParaRPr lang="ru-RU" sz="1600" b="1">
                <a:latin typeface="Calibri" pitchFamily="34" charset="0"/>
              </a:endParaRPr>
            </a:p>
          </p:txBody>
        </p:sp>
        <p:sp>
          <p:nvSpPr>
            <p:cNvPr id="30741" name="AutoShape 19"/>
            <p:cNvSpPr>
              <a:spLocks noChangeArrowheads="1"/>
            </p:cNvSpPr>
            <p:nvPr/>
          </p:nvSpPr>
          <p:spPr bwMode="auto">
            <a:xfrm>
              <a:off x="4427538" y="5364170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Calibri" pitchFamily="34" charset="0"/>
                </a:rPr>
                <a:t>.</a:t>
              </a:r>
            </a:p>
            <a:p>
              <a:r>
                <a:rPr lang="en-US" sz="1600" b="1">
                  <a:latin typeface="Calibri" pitchFamily="34" charset="0"/>
                </a:rPr>
                <a:t>Del</a:t>
              </a:r>
              <a:endParaRPr lang="ru-RU" sz="1600" b="1">
                <a:latin typeface="Calibri" pitchFamily="34" charset="0"/>
              </a:endParaRPr>
            </a:p>
          </p:txBody>
        </p:sp>
        <p:sp>
          <p:nvSpPr>
            <p:cNvPr id="30742" name="AutoShape 20"/>
            <p:cNvSpPr>
              <a:spLocks noChangeArrowheads="1"/>
            </p:cNvSpPr>
            <p:nvPr/>
          </p:nvSpPr>
          <p:spPr bwMode="auto">
            <a:xfrm>
              <a:off x="5364163" y="1908182"/>
              <a:ext cx="792162" cy="657218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>
                  <a:latin typeface="Calibri" pitchFamily="34" charset="0"/>
                </a:rPr>
                <a:t>_</a:t>
              </a:r>
            </a:p>
          </p:txBody>
        </p:sp>
        <p:sp>
          <p:nvSpPr>
            <p:cNvPr id="30743" name="AutoShape 21"/>
            <p:cNvSpPr>
              <a:spLocks noChangeArrowheads="1"/>
            </p:cNvSpPr>
            <p:nvPr/>
          </p:nvSpPr>
          <p:spPr bwMode="auto">
            <a:xfrm>
              <a:off x="5364163" y="2847878"/>
              <a:ext cx="792162" cy="1444722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latin typeface="Calibri" pitchFamily="34" charset="0"/>
                </a:rPr>
                <a:t>+</a:t>
              </a:r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30744" name="AutoShape 22"/>
            <p:cNvSpPr>
              <a:spLocks noChangeArrowheads="1"/>
            </p:cNvSpPr>
            <p:nvPr/>
          </p:nvSpPr>
          <p:spPr bwMode="auto">
            <a:xfrm>
              <a:off x="5364163" y="4576666"/>
              <a:ext cx="792162" cy="1444722"/>
            </a:xfrm>
            <a:prstGeom prst="bevel">
              <a:avLst>
                <a:gd name="adj" fmla="val 12500"/>
              </a:avLst>
            </a:prstGeom>
            <a:solidFill>
              <a:srgbClr val="499200"/>
            </a:solidFill>
            <a:ln w="9525">
              <a:solidFill>
                <a:srgbClr val="499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latin typeface="Calibri" pitchFamily="34" charset="0"/>
                </a:rPr>
                <a:t>Enter</a:t>
              </a:r>
              <a:endParaRPr lang="ru-RU" sz="1600" b="1">
                <a:latin typeface="Calibri" pitchFamily="34" charset="0"/>
              </a:endParaRPr>
            </a:p>
          </p:txBody>
        </p:sp>
      </p:grpSp>
      <p:sp>
        <p:nvSpPr>
          <p:cNvPr id="30724" name="Line 23"/>
          <p:cNvSpPr>
            <a:spLocks noChangeShapeType="1"/>
          </p:cNvSpPr>
          <p:nvPr/>
        </p:nvSpPr>
        <p:spPr bwMode="auto">
          <a:xfrm flipV="1">
            <a:off x="3851275" y="30686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24"/>
          <p:cNvSpPr>
            <a:spLocks noChangeShapeType="1"/>
          </p:cNvSpPr>
          <p:nvPr/>
        </p:nvSpPr>
        <p:spPr bwMode="auto">
          <a:xfrm flipH="1">
            <a:off x="2700338" y="40052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25"/>
          <p:cNvSpPr>
            <a:spLocks noChangeShapeType="1"/>
          </p:cNvSpPr>
          <p:nvPr/>
        </p:nvSpPr>
        <p:spPr bwMode="auto">
          <a:xfrm>
            <a:off x="4716463" y="40052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26"/>
          <p:cNvSpPr>
            <a:spLocks noChangeShapeType="1"/>
          </p:cNvSpPr>
          <p:nvPr/>
        </p:nvSpPr>
        <p:spPr bwMode="auto">
          <a:xfrm>
            <a:off x="3779838" y="47974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kern="10" dirty="0" smtClean="0">
                <a:ln w="9525">
                  <a:solidFill>
                    <a:srgbClr val="70CC7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  <a:ea typeface="+mn-ea"/>
                <a:cs typeface="+mn-cs"/>
              </a:rPr>
              <a:t>Назовите основные группы клавиш: </a:t>
            </a:r>
            <a:endParaRPr lang="ru-RU" sz="3600" b="1" i="1" kern="10" dirty="0">
              <a:ln w="9525">
                <a:solidFill>
                  <a:srgbClr val="70CC7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  <a:ea typeface="+mn-ea"/>
              <a:cs typeface="+mn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7786742" cy="2643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70CC7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Попробуй прочитать  группу слов, зашифрованных с использованием названий клавиш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000372"/>
            <a:ext cx="3244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например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3975100"/>
            <a:ext cx="4230687" cy="1444625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4572000" y="4857750"/>
            <a:ext cx="714375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TextBox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75" y="3975100"/>
            <a:ext cx="3608388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500063"/>
            <a:ext cx="7715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Alt</a:t>
            </a:r>
            <a:r>
              <a:rPr lang="ru-RU" sz="7200">
                <a:solidFill>
                  <a:srgbClr val="FF0000"/>
                </a:solidFill>
                <a:latin typeface="Calibri" pitchFamily="34" charset="0"/>
              </a:rPr>
              <a:t>  -</a:t>
            </a:r>
            <a:endParaRPr lang="en-US" sz="7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Del</a:t>
            </a:r>
            <a:r>
              <a:rPr lang="ru-RU" sz="7200">
                <a:solidFill>
                  <a:srgbClr val="FF0000"/>
                </a:solidFill>
                <a:latin typeface="Calibri" pitchFamily="34" charset="0"/>
              </a:rPr>
              <a:t> -</a:t>
            </a:r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End</a:t>
            </a:r>
            <a:r>
              <a:rPr lang="ru-RU" sz="7200">
                <a:solidFill>
                  <a:srgbClr val="FF0000"/>
                </a:solidFill>
                <a:latin typeface="Calibri" pitchFamily="34" charset="0"/>
              </a:rPr>
              <a:t> -</a:t>
            </a:r>
            <a:endParaRPr lang="en-US" sz="7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Tab - </a:t>
            </a:r>
          </a:p>
          <a:p>
            <a:r>
              <a:rPr lang="en-US" sz="7200">
                <a:solidFill>
                  <a:srgbClr val="FF0000"/>
                </a:solidFill>
                <a:latin typeface="Calibri" pitchFamily="34" charset="0"/>
              </a:rPr>
              <a:t>@ -</a:t>
            </a:r>
            <a:endParaRPr lang="ru-RU" sz="7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500063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тарь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0" y="500063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ай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8938" y="1585913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ение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157162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икатность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2714625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оскопия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71813" y="3786188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летка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1813" y="380047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лица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28875" y="492918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икет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28875" y="4943475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C000"/>
                </a:solidFill>
                <a:latin typeface="Calibri" pitchFamily="34" charset="0"/>
              </a:rPr>
              <a:t>алон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t="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 t="12659"/>
          <a:stretch>
            <a:fillRect/>
          </a:stretch>
        </p:blipFill>
        <p:spPr bwMode="auto">
          <a:xfrm>
            <a:off x="428625" y="357188"/>
            <a:ext cx="8286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429000"/>
            <a:ext cx="800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675" y="2030413"/>
            <a:ext cx="6223000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708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71625" y="2533650"/>
            <a:ext cx="66722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Устройство вывода информации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Устройство ввода информации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Вводит информацию с помощью клавиш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блоков Персонального компьютера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650" y="1714500"/>
            <a:ext cx="721042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Клавиатура – это:</a:t>
            </a:r>
            <a:endParaRPr lang="ru-RU" sz="6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25" y="2786063"/>
            <a:ext cx="6176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Исправительные клавиши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Клавиши управления курсором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Дополнительная буквенная клавиатура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Буквенно-цифровые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57313" y="1557338"/>
            <a:ext cx="625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клавиатуре выделяют</a:t>
            </a:r>
          </a:p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следующие группы клавиш: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00188" y="2928938"/>
            <a:ext cx="6042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Клавиша Отмены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Клавиша ввода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 курсора на следующий абзац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 курсора на следующую строку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28813" y="2071688"/>
            <a:ext cx="3629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Клавиша </a:t>
            </a:r>
            <a:r>
              <a:rPr lang="ru-RU" sz="36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Enter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50" y="3143250"/>
            <a:ext cx="2058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Lock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Home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Delete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71625" y="1714500"/>
            <a:ext cx="649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Какие клавиши перемещают</a:t>
            </a:r>
          </a:p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курсор: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00250" y="3357563"/>
            <a:ext cx="50736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Вводятся только русские буквы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Вводятся специальные знаки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Вводятся заглавные буквы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удержании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Shift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вводятся </a:t>
            </a:r>
          </a:p>
          <a:p>
            <a:pPr indent="450850" eaLnBrk="0" hangingPunct="0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строчные буквы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1857375"/>
            <a:ext cx="61753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Когда индикатор </a:t>
            </a:r>
            <a:r>
              <a:rPr lang="ru-RU" sz="36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Caps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Lock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indent="450850" algn="just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горит: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14563" y="3143250"/>
            <a:ext cx="21955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←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Insert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Delete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Back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Space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1857375"/>
            <a:ext cx="62150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Неверно набранный символ в слове можно удалить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50109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Клавиатура.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Основные группы клавиш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Расположение клавиш на клавиатуре.</a:t>
            </a:r>
            <a:endParaRPr lang="ru-RU" sz="3600" b="1" i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500306"/>
            <a:ext cx="850109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Клавиатура.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Основные группы клавиш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Расположение клавиш на клавиатуре.</a:t>
            </a:r>
            <a:endParaRPr lang="ru-RU" sz="3600" b="1" i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500063"/>
            <a:ext cx="7786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Муниципальное Казённое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дополнительного образования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Доволенский Дом детского творчества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5" y="5929313"/>
            <a:ext cx="7072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Довольное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7733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2395538"/>
            <a:ext cx="6169025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 t="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214313"/>
            <a:ext cx="54991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8279"/>
          <a:stretch>
            <a:fillRect/>
          </a:stretch>
        </p:blipFill>
        <p:spPr bwMode="auto">
          <a:xfrm>
            <a:off x="2143125" y="428625"/>
            <a:ext cx="528637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085263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" y="928688"/>
            <a:ext cx="9077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7313" y="0"/>
            <a:ext cx="92313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2762" b="13406"/>
          <a:stretch>
            <a:fillRect/>
          </a:stretch>
        </p:blipFill>
        <p:spPr bwMode="auto">
          <a:xfrm>
            <a:off x="-71438" y="0"/>
            <a:ext cx="9144001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 t="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-19050"/>
            <a:ext cx="5078412" cy="41529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113" y="2767013"/>
            <a:ext cx="5011737" cy="394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266</Words>
  <Application>Microsoft Office PowerPoint</Application>
  <PresentationFormat>On-screen Show (4:3)</PresentationFormat>
  <Paragraphs>205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sergey.suharev</cp:lastModifiedBy>
  <cp:revision>67</cp:revision>
  <dcterms:created xsi:type="dcterms:W3CDTF">2012-01-22T08:14:45Z</dcterms:created>
  <dcterms:modified xsi:type="dcterms:W3CDTF">2012-03-26T14:46:15Z</dcterms:modified>
</cp:coreProperties>
</file>