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9" r:id="rId2"/>
    <p:sldId id="291" r:id="rId3"/>
    <p:sldId id="292" r:id="rId4"/>
    <p:sldId id="295" r:id="rId5"/>
    <p:sldId id="293" r:id="rId6"/>
    <p:sldId id="286" r:id="rId7"/>
    <p:sldId id="294" r:id="rId8"/>
    <p:sldId id="271" r:id="rId9"/>
    <p:sldId id="272" r:id="rId10"/>
    <p:sldId id="259" r:id="rId11"/>
    <p:sldId id="260" r:id="rId12"/>
    <p:sldId id="266" r:id="rId13"/>
    <p:sldId id="262" r:id="rId14"/>
    <p:sldId id="267" r:id="rId15"/>
    <p:sldId id="264" r:id="rId16"/>
    <p:sldId id="265" r:id="rId17"/>
    <p:sldId id="270" r:id="rId18"/>
    <p:sldId id="285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1BB0-F550-41BF-8C8C-F204D80221E8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184A-C22D-4A48-82AC-65A68898B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7E9D-5EEE-45A5-A3E5-825ED7BDC121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A420-CE39-41CE-868B-7248B209D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B9DE-BE4E-46D5-B697-B5182E56117E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72BA-E73B-4075-BF72-95C61FAF4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FC81-C411-4C28-8FD4-095FE3609B97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2794-D3AC-423E-B839-649CC70D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F5D5-1D76-4B72-8BE5-2EDE389EDDDE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138A-C88F-440A-AB0D-AF9867ED1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FA90-44EA-4901-B6B1-C534B215AE6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94FF-8C13-4307-BCFE-F97BA2C09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AE59-B874-46C1-9000-A0ED0AE66AC6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3F15-1DEF-4C49-B2D9-A57B07A6D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2036-3017-443B-9FE3-226A52309EF7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FB06-F707-4706-BDA9-F935E01A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544E-BDBB-4793-A8BE-D9435A78B218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38D6-D364-495B-81CB-810C41C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364E-9AB9-405C-8188-A68017938BF4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1B27-E019-45EA-BD4D-B582556D6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C968-A21A-4C73-89BC-B2414A4C732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7411-9AB7-474F-88FE-814152D50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B59BE-9DFF-4530-AC61-A3C1BDF22459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68B71-B4E6-4621-975C-5BAD8A37D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0" r:id="rId2"/>
    <p:sldLayoutId id="2147483889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90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Ботанический турнир.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04665"/>
            <a:ext cx="6777318" cy="792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2531" name="Picture 2" descr="C:\Users\Администратор\Desktop\БОЧКА1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848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7200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3555" name="Picture 2" descr="C:\Users\Администратор\Desktop\БОЧКА1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78486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6480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4579" name="Picture 2" descr="C:\Users\Администратор\Desktop\БОЧКА1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74898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9"/>
            <a:ext cx="6777318" cy="6480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5603" name="Picture 2" descr="C:\Users\Администратор\Desktop\БОЧКА1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73437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332657"/>
            <a:ext cx="6777318" cy="79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6627" name="Picture 2" descr="C:\Users\Администратор\Desktop\БОЧКА1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99306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7200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7651" name="Picture 2" descr="C:\Users\Администратор\Desktop\БОЧКА1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77041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7200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8675" name="Picture 2" descr="C:\Users\Администратор\Desktop\БОЧКА1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704137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548681"/>
            <a:ext cx="6777318" cy="6480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9699" name="Picture 2" descr="C:\Users\Администратор\Desktop\БОЧКА1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7704138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Простые и сложные листья</a:t>
            </a:r>
            <a:endParaRPr lang="ru-RU" dirty="0"/>
          </a:p>
        </p:txBody>
      </p:sp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875"/>
            <a:ext cx="7854950" cy="5256213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30723" name="Picture 2" descr="C:\Users\Администратор\Desktop\простые и сложные листья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78486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стеблей</a:t>
            </a:r>
            <a:endParaRPr lang="ru-RU" dirty="0"/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68413"/>
            <a:ext cx="7854950" cy="5400675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31747" name="Picture 2" descr="C:\Users\Администратор\Desktop\пальм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18716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Администратор\Desktop\лиан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341438"/>
            <a:ext cx="25130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:\Users\Администратор\Desktop\корневище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341438"/>
            <a:ext cx="28082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Users\Администратор\Desktop\укор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33825"/>
            <a:ext cx="3529012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C:\Users\Администратор\Desktop\ползучий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3933825"/>
            <a:ext cx="36718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431088" cy="79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Портрет  учёного.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113"/>
            <a:ext cx="8286750" cy="4392612"/>
          </a:xfrm>
        </p:spPr>
        <p:txBody>
          <a:bodyPr/>
          <a:lstStyle/>
          <a:p>
            <a:pPr marR="0" eaLnBrk="1" hangingPunct="1"/>
            <a:r>
              <a:rPr lang="ru-RU" sz="3600" smtClean="0"/>
              <a:t>Климент Аркадьевич </a:t>
            </a:r>
          </a:p>
          <a:p>
            <a:pPr marR="0" eaLnBrk="1" hangingPunct="1"/>
            <a:r>
              <a:rPr lang="ru-RU" sz="3600" smtClean="0"/>
              <a:t>Тимирязев.</a:t>
            </a:r>
          </a:p>
        </p:txBody>
      </p:sp>
      <p:pic>
        <p:nvPicPr>
          <p:cNvPr id="14339" name="Picture 2" descr="C:\Users\Администратор\Desktop\К.А.Тимиряз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9608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6480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Вопросы:</a:t>
            </a:r>
            <a:endParaRPr lang="ru-RU" sz="3200" dirty="0">
              <a:effectLst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5538"/>
            <a:ext cx="7854950" cy="4967287"/>
          </a:xfrm>
        </p:spPr>
        <p:txBody>
          <a:bodyPr/>
          <a:lstStyle/>
          <a:p>
            <a:pPr marR="0" eaLnBrk="1" hangingPunct="1"/>
            <a:r>
              <a:rPr lang="ru-RU" sz="3600" smtClean="0"/>
              <a:t>1.Какое образование получил К.А.Тимирязев в детстве?</a:t>
            </a:r>
          </a:p>
          <a:p>
            <a:pPr marR="0" eaLnBrk="1" hangingPunct="1"/>
            <a:r>
              <a:rPr lang="ru-RU" sz="3600" smtClean="0"/>
              <a:t>2.Где обучался К.А.Тимирязев</a:t>
            </a:r>
          </a:p>
          <a:p>
            <a:pPr marR="0" eaLnBrk="1" hangingPunct="1"/>
            <a:r>
              <a:rPr lang="ru-RU" sz="3600" smtClean="0"/>
              <a:t>чтобы стать профессором?</a:t>
            </a:r>
          </a:p>
          <a:p>
            <a:pPr marR="0" eaLnBrk="1" hangingPunct="1"/>
            <a:r>
              <a:rPr lang="ru-RU" sz="3600" smtClean="0"/>
              <a:t>3.Какие опыты по физиологии</a:t>
            </a:r>
          </a:p>
          <a:p>
            <a:pPr marR="0" eaLnBrk="1" hangingPunct="1"/>
            <a:r>
              <a:rPr lang="ru-RU" sz="3600" smtClean="0"/>
              <a:t>растений принесли  мировую</a:t>
            </a:r>
          </a:p>
          <a:p>
            <a:pPr marR="0" eaLnBrk="1" hangingPunct="1"/>
            <a:r>
              <a:rPr lang="ru-RU" sz="3600" smtClean="0"/>
              <a:t>известность?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6480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Ответы:</a:t>
            </a:r>
            <a:endParaRPr lang="ru-RU" sz="3200" dirty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08050"/>
            <a:ext cx="8215313" cy="56896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ru-RU" sz="2400" i="1" smtClean="0"/>
              <a:t>1</a:t>
            </a:r>
            <a:r>
              <a:rPr lang="ru-RU" sz="2000" i="1" smtClean="0"/>
              <a:t>) К.А.Тимирязев от природы богато одаренный человек получил домашнее образование, вместе с братом .Василием прошел гимназический курс и подготовился к поступлению в университет; занимался музыкой со своей мамой Адела</a:t>
            </a:r>
            <a:r>
              <a:rPr lang="ru-RU" sz="2000" i="1" smtClean="0">
                <a:latin typeface="Arial" charset="0"/>
              </a:rPr>
              <a:t>и</a:t>
            </a:r>
            <a:r>
              <a:rPr lang="ru-RU" sz="2000" i="1" smtClean="0"/>
              <a:t>дой</a:t>
            </a:r>
            <a:r>
              <a:rPr lang="ru-RU" sz="2000" i="1" smtClean="0">
                <a:latin typeface="Arial" charset="0"/>
              </a:rPr>
              <a:t> </a:t>
            </a:r>
            <a:r>
              <a:rPr lang="ru-RU" sz="2000" i="1" smtClean="0"/>
              <a:t>Клементьевной, а также с ней и языками;</a:t>
            </a:r>
            <a:endParaRPr lang="ru-RU" sz="2000" smtClean="0"/>
          </a:p>
          <a:p>
            <a:pPr marR="0" algn="l" eaLnBrk="1" hangingPunct="1">
              <a:lnSpc>
                <a:spcPct val="80000"/>
              </a:lnSpc>
            </a:pPr>
            <a:r>
              <a:rPr lang="ru-RU" sz="2000" i="1" smtClean="0"/>
              <a:t>2) В 1865 году окончил вольнослушателем Петербургский университет. В формировании его мировоззрения большую роль сыграли философские взгляды Герцена, труды Менделеева, Мечникова и особенно Сеченова и Ч.Дарвина. В 1861 году командирован Петербургским университетом для подготовки к профессорской деятельности на 2 года за границу (Германия, Франция), где работал в лабораториях крупных физиков, химиков, физиологов, ботаников. Наибольшее значение имела работа с Ж.Буссенго, которого он считал своим учителем. В 1871 году защитил магистерскую диссертацию «Спектральный анализ хлорофилла». В 1875 году после защиты докторской диссертации «Об усвоении светарастением» стал ординарным профессором;</a:t>
            </a:r>
            <a:endParaRPr lang="ru-RU" sz="2000" smtClean="0"/>
          </a:p>
          <a:p>
            <a:pPr marR="0" algn="l" eaLnBrk="1" hangingPunct="1">
              <a:lnSpc>
                <a:spcPct val="80000"/>
              </a:lnSpc>
            </a:pPr>
            <a:r>
              <a:rPr lang="ru-RU" sz="2000" i="1" smtClean="0"/>
              <a:t>3) Основные исследования Тимирязева по физиологии растения посвящены изучению процесса фотосинтеза; сконструировал прибор для исследования воздушного питания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913"/>
            <a:ext cx="7851775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25" y="1052513"/>
            <a:ext cx="8137525" cy="5329237"/>
          </a:xfrm>
        </p:spPr>
        <p:txBody>
          <a:bodyPr/>
          <a:lstStyle/>
          <a:p>
            <a:pPr marR="0" eaLnBrk="1" hangingPunct="1"/>
            <a:r>
              <a:rPr lang="ru-RU" sz="3600" smtClean="0"/>
              <a:t>4.О роли какого вещества в </a:t>
            </a:r>
          </a:p>
          <a:p>
            <a:pPr marR="0" eaLnBrk="1" hangingPunct="1"/>
            <a:r>
              <a:rPr lang="ru-RU" sz="3600" smtClean="0"/>
              <a:t>фотосинтезе  впервые высказался</a:t>
            </a:r>
          </a:p>
          <a:p>
            <a:pPr marR="0" eaLnBrk="1" hangingPunct="1"/>
            <a:r>
              <a:rPr lang="ru-RU" sz="3600" smtClean="0"/>
              <a:t>К.А.Тимирязев?</a:t>
            </a:r>
          </a:p>
          <a:p>
            <a:pPr marR="0" eaLnBrk="1" hangingPunct="1"/>
            <a:r>
              <a:rPr lang="ru-RU" sz="3600" smtClean="0"/>
              <a:t>5.Почему  К.А.Тимирязева</a:t>
            </a:r>
          </a:p>
          <a:p>
            <a:pPr marR="0" eaLnBrk="1" hangingPunct="1"/>
            <a:r>
              <a:rPr lang="ru-RU" sz="3600" smtClean="0"/>
              <a:t>считают эволюционистом и </a:t>
            </a:r>
          </a:p>
          <a:p>
            <a:pPr marR="0" eaLnBrk="1" hangingPunct="1"/>
            <a:r>
              <a:rPr lang="ru-RU" sz="3600" smtClean="0"/>
              <a:t>дарвинистом?</a:t>
            </a:r>
          </a:p>
          <a:p>
            <a:pPr marR="0" eaLnBrk="1" hangingPunct="1"/>
            <a:r>
              <a:rPr lang="ru-RU" sz="3600" smtClean="0"/>
              <a:t>6. Какой вклад внес К.А.Тимирязев в науку?</a:t>
            </a:r>
          </a:p>
          <a:p>
            <a:pPr marR="0" eaLnBrk="1" hangingPunct="1"/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60350"/>
            <a:ext cx="8569325" cy="6192838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ru-RU" sz="2000" i="1" smtClean="0"/>
              <a:t>4) Тимирязев впервые высказал мнение, что хлорофилл физически, но и химически участвует в процессе фотосинтеза.Он освятил значение фотосинтеза, осуществляемого зелеными растениями, как первоисточника органического вещества и запасаемой энергии, необходимой для жизнедеятельности всех организмов;</a:t>
            </a:r>
            <a:endParaRPr lang="ru-RU" sz="2000" smtClean="0"/>
          </a:p>
          <a:p>
            <a:pPr marR="0" algn="l" eaLnBrk="1" hangingPunct="1">
              <a:lnSpc>
                <a:spcPct val="90000"/>
              </a:lnSpc>
            </a:pPr>
            <a:r>
              <a:rPr lang="ru-RU" sz="2000" i="1" smtClean="0"/>
              <a:t>5) Эволюционное учение Ч.Дарвина он рассматривал как крупнейшее достижение науки 19 века.Тимирязев считал, что для правильного понимания законов биологии, разнообразных проявлений жизни и возможности управления ими необходим исторический метод, то есть последовательный, эволюционный подход к изучению организмов;</a:t>
            </a:r>
            <a:endParaRPr lang="ru-RU" sz="2000" smtClean="0"/>
          </a:p>
          <a:p>
            <a:pPr marR="0" algn="l" eaLnBrk="1" hangingPunct="1">
              <a:lnSpc>
                <a:spcPct val="90000"/>
              </a:lnSpc>
            </a:pPr>
            <a:r>
              <a:rPr lang="ru-RU" sz="2000" i="1" smtClean="0"/>
              <a:t>6) Книга Тимирязева «Жизнь растений» (1838г.) выдержала десятки изданий на русском и иностранном языках.Сочетания глубокого анализа современных проблем естествознания с доступным и увлекательным их изложением характерно для многих трудов Тимирязева.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2000" i="1" smtClean="0"/>
              <a:t>Был членом Лондонского Королевского общества (1911г.); почетным доктором университета в Гла</a:t>
            </a:r>
            <a:r>
              <a:rPr lang="ru-RU" sz="2000" i="1" smtClean="0">
                <a:latin typeface="Arial" charset="0"/>
              </a:rPr>
              <a:t>з</a:t>
            </a:r>
            <a:r>
              <a:rPr lang="ru-RU" sz="2000" i="1" smtClean="0"/>
              <a:t>го (1901г.); Кембридже (1909г.); Женеве (1909г.); членом-корреспондентом Эдинбургского ботанического общества (1911г.).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2000" i="1" smtClean="0"/>
              <a:t>Имя Тимирязева присвоено Московской С/х Академии, Институту физиологии растений России. В Москве есть памятник К.А.Тимирязеву).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1771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3238"/>
            <a:ext cx="7854950" cy="3208337"/>
          </a:xfrm>
        </p:spPr>
        <p:txBody>
          <a:bodyPr/>
          <a:lstStyle/>
          <a:p>
            <a:pPr marR="0" algn="ctr" eaLnBrk="1" hangingPunct="1"/>
            <a:r>
              <a:rPr lang="ru-RU" sz="6000" b="1" smtClean="0"/>
              <a:t>«Заморочки из</a:t>
            </a:r>
          </a:p>
          <a:p>
            <a:pPr marR="0" algn="ctr" eaLnBrk="1" hangingPunct="1"/>
            <a:r>
              <a:rPr lang="ru-RU" sz="6000" b="1" smtClean="0"/>
              <a:t>  бочки»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792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0483" name="Picture 2" descr="C:\Users\Администратор\Desktop\БОЧКА1 (1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62125"/>
            <a:ext cx="79216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792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Бочка №2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1507" name="Picture 2" descr="C:\Users\Администратор\Desktop\БОЧКА1 (1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5612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324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Hp</cp:lastModifiedBy>
  <cp:revision>32</cp:revision>
  <dcterms:created xsi:type="dcterms:W3CDTF">2011-10-29T10:35:17Z</dcterms:created>
  <dcterms:modified xsi:type="dcterms:W3CDTF">2012-01-27T05:03:38Z</dcterms:modified>
</cp:coreProperties>
</file>