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9" r:id="rId3"/>
    <p:sldId id="277" r:id="rId4"/>
    <p:sldId id="275" r:id="rId5"/>
    <p:sldId id="261" r:id="rId6"/>
    <p:sldId id="262" r:id="rId7"/>
    <p:sldId id="264" r:id="rId8"/>
    <p:sldId id="265" r:id="rId9"/>
    <p:sldId id="266" r:id="rId10"/>
    <p:sldId id="267" r:id="rId11"/>
    <p:sldId id="269" r:id="rId12"/>
    <p:sldId id="270" r:id="rId13"/>
    <p:sldId id="271" r:id="rId14"/>
    <p:sldId id="272"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ME"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108" y="-5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1496F8-A8F8-4CE7-8C85-F758A9001FC2}" type="datetimeFigureOut">
              <a:rPr lang="ru-RU" smtClean="0"/>
              <a:pPr/>
              <a:t>26.03.2012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A0B7ED-E585-4438-8F16-291ED5413FA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Egypt" TargetMode="External"/><Relationship Id="rId13" Type="http://schemas.openxmlformats.org/officeDocument/2006/relationships/hyperlink" Target="http://en.wikipedia.org/wiki/Babil_Province" TargetMode="External"/><Relationship Id="rId18" Type="http://schemas.openxmlformats.org/officeDocument/2006/relationships/hyperlink" Target="http://en.wikipedia.org/wiki/Lydia" TargetMode="External"/><Relationship Id="rId26" Type="http://schemas.openxmlformats.org/officeDocument/2006/relationships/hyperlink" Target="http://en.wikipedia.org/wiki/Statue_of_Zeus_at_Olympia" TargetMode="External"/><Relationship Id="rId39" Type="http://schemas.openxmlformats.org/officeDocument/2006/relationships/hyperlink" Target="http://en.wikipedia.org/wiki/Antigonus_I_Monophthalmus" TargetMode="External"/><Relationship Id="rId3" Type="http://schemas.openxmlformats.org/officeDocument/2006/relationships/hyperlink" Target="http://en.wikipedia.org/wiki/Great_Pyramid_of_Giza" TargetMode="External"/><Relationship Id="rId21" Type="http://schemas.openxmlformats.org/officeDocument/2006/relationships/hyperlink" Target="http://en.wikipedia.org/wiki/Artemis" TargetMode="External"/><Relationship Id="rId34" Type="http://schemas.openxmlformats.org/officeDocument/2006/relationships/hyperlink" Target="http://en.wikipedia.org/wiki/Satrap" TargetMode="External"/><Relationship Id="rId42" Type="http://schemas.openxmlformats.org/officeDocument/2006/relationships/hyperlink" Target="http://en.wikipedia.org/wiki/Lighthouse_of_Alexandria" TargetMode="External"/><Relationship Id="rId7" Type="http://schemas.openxmlformats.org/officeDocument/2006/relationships/hyperlink" Target="http://en.wikipedia.org/wiki/Giza_Necropolis" TargetMode="External"/><Relationship Id="rId12" Type="http://schemas.openxmlformats.org/officeDocument/2006/relationships/hyperlink" Target="http://en.wikipedia.org/wiki/Al_Hillah" TargetMode="External"/><Relationship Id="rId17" Type="http://schemas.openxmlformats.org/officeDocument/2006/relationships/hyperlink" Target="http://en.wikipedia.org/wiki/Temple_of_Artemis_at_Ephesus" TargetMode="External"/><Relationship Id="rId25" Type="http://schemas.openxmlformats.org/officeDocument/2006/relationships/hyperlink" Target="http://en.wikipedia.org/wiki/Turkey" TargetMode="External"/><Relationship Id="rId33" Type="http://schemas.openxmlformats.org/officeDocument/2006/relationships/hyperlink" Target="http://en.wikipedia.org/wiki/Mausolus" TargetMode="External"/><Relationship Id="rId38" Type="http://schemas.openxmlformats.org/officeDocument/2006/relationships/hyperlink" Target="http://en.wikipedia.org/wiki/Greeks" TargetMode="External"/><Relationship Id="rId46" Type="http://schemas.openxmlformats.org/officeDocument/2006/relationships/hyperlink" Target="http://en.wikipedia.org/wiki/Alexandria" TargetMode="External"/><Relationship Id="rId2" Type="http://schemas.openxmlformats.org/officeDocument/2006/relationships/slide" Target="../slides/slide14.xml"/><Relationship Id="rId16" Type="http://schemas.openxmlformats.org/officeDocument/2006/relationships/hyperlink" Target="http://en.wikipedia.org/wiki/Nineveh" TargetMode="External"/><Relationship Id="rId20" Type="http://schemas.openxmlformats.org/officeDocument/2006/relationships/hyperlink" Target="http://en.wikipedia.org/wiki/Ancient_Greece" TargetMode="External"/><Relationship Id="rId29" Type="http://schemas.openxmlformats.org/officeDocument/2006/relationships/hyperlink" Target="http://en.wikipedia.org/wiki/Greece" TargetMode="External"/><Relationship Id="rId41" Type="http://schemas.openxmlformats.org/officeDocument/2006/relationships/hyperlink" Target="http://en.wikipedia.org/wiki/Rhodes_(city)" TargetMode="External"/><Relationship Id="rId1" Type="http://schemas.openxmlformats.org/officeDocument/2006/relationships/notesMaster" Target="../notesMasters/notesMaster1.xml"/><Relationship Id="rId6" Type="http://schemas.openxmlformats.org/officeDocument/2006/relationships/hyperlink" Target="http://en.wikipedia.org/wiki/Khufu" TargetMode="External"/><Relationship Id="rId11" Type="http://schemas.openxmlformats.org/officeDocument/2006/relationships/hyperlink" Target="http://en.wikipedia.org/wiki/Earthquakes" TargetMode="External"/><Relationship Id="rId24" Type="http://schemas.openxmlformats.org/officeDocument/2006/relationships/hyperlink" Target="http://en.wikipedia.org/wiki/Izmir_Province" TargetMode="External"/><Relationship Id="rId32" Type="http://schemas.openxmlformats.org/officeDocument/2006/relationships/hyperlink" Target="http://en.wikipedia.org/wiki/Seleucid_Empire" TargetMode="External"/><Relationship Id="rId37" Type="http://schemas.openxmlformats.org/officeDocument/2006/relationships/hyperlink" Target="http://en.wikipedia.org/wiki/Colossus_of_Rhodes" TargetMode="External"/><Relationship Id="rId40" Type="http://schemas.openxmlformats.org/officeDocument/2006/relationships/hyperlink" Target="http://en.wikipedia.org/wiki/226_BC_Rhodes_earthquake" TargetMode="External"/><Relationship Id="rId45" Type="http://schemas.openxmlformats.org/officeDocument/2006/relationships/hyperlink" Target="http://en.wikipedia.org/wiki/1303_Crete_earthquake" TargetMode="External"/><Relationship Id="rId5" Type="http://schemas.openxmlformats.org/officeDocument/2006/relationships/hyperlink" Target="http://en.wikipedia.org/wiki/Fourth_dynasty_of_Egypt" TargetMode="External"/><Relationship Id="rId15" Type="http://schemas.openxmlformats.org/officeDocument/2006/relationships/hyperlink" Target="http://en.wikipedia.org/wiki/Kouyunjik" TargetMode="External"/><Relationship Id="rId23" Type="http://schemas.openxmlformats.org/officeDocument/2006/relationships/hyperlink" Target="http://en.wikipedia.org/wiki/Sel%C3%A7uk" TargetMode="External"/><Relationship Id="rId28" Type="http://schemas.openxmlformats.org/officeDocument/2006/relationships/hyperlink" Target="http://en.wikipedia.org/wiki/Olympia,_Greece" TargetMode="External"/><Relationship Id="rId36" Type="http://schemas.openxmlformats.org/officeDocument/2006/relationships/hyperlink" Target="http://en.wikipedia.org/wiki/Bodrum" TargetMode="External"/><Relationship Id="rId10" Type="http://schemas.openxmlformats.org/officeDocument/2006/relationships/hyperlink" Target="http://en.wikipedia.org/wiki/Babylonia" TargetMode="External"/><Relationship Id="rId19" Type="http://schemas.openxmlformats.org/officeDocument/2006/relationships/hyperlink" Target="http://en.wikipedia.org/wiki/Achaemenid_Empire" TargetMode="External"/><Relationship Id="rId31" Type="http://schemas.openxmlformats.org/officeDocument/2006/relationships/hyperlink" Target="http://en.wikipedia.org/wiki/Carians" TargetMode="External"/><Relationship Id="rId44" Type="http://schemas.openxmlformats.org/officeDocument/2006/relationships/hyperlink" Target="http://en.wikipedia.org/wiki/Ancient_Greeks" TargetMode="External"/><Relationship Id="rId4" Type="http://schemas.openxmlformats.org/officeDocument/2006/relationships/hyperlink" Target="http://en.wikipedia.org/wiki/Ancient_Egypt" TargetMode="External"/><Relationship Id="rId9" Type="http://schemas.openxmlformats.org/officeDocument/2006/relationships/hyperlink" Target="http://en.wikipedia.org/wiki/Hanging_Gardens_of_Babylon" TargetMode="External"/><Relationship Id="rId14" Type="http://schemas.openxmlformats.org/officeDocument/2006/relationships/hyperlink" Target="http://en.wikipedia.org/wiki/Iraq" TargetMode="External"/><Relationship Id="rId22" Type="http://schemas.openxmlformats.org/officeDocument/2006/relationships/hyperlink" Target="http://en.wikipedia.org/wiki/Arson" TargetMode="External"/><Relationship Id="rId27" Type="http://schemas.openxmlformats.org/officeDocument/2006/relationships/hyperlink" Target="http://en.wikipedia.org/wiki/Fire" TargetMode="External"/><Relationship Id="rId30" Type="http://schemas.openxmlformats.org/officeDocument/2006/relationships/hyperlink" Target="http://en.wikipedia.org/wiki/Mausoleum_of_Halicarnassus" TargetMode="External"/><Relationship Id="rId35" Type="http://schemas.openxmlformats.org/officeDocument/2006/relationships/hyperlink" Target="http://en.wikipedia.org/wiki/Artemisia_II_of_Caria" TargetMode="External"/><Relationship Id="rId43" Type="http://schemas.openxmlformats.org/officeDocument/2006/relationships/hyperlink" Target="http://en.wikipedia.org/wiki/Ptolemaic_Egyp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2A0B7ED-E585-4438-8F16-291ED5413FAE}"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2A0B7ED-E585-4438-8F16-291ED5413FAE}" type="slidenum">
              <a:rPr lang="ru-RU" smtClean="0"/>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0000" lnSpcReduction="20000"/>
          </a:bodyPr>
          <a:lstStyle/>
          <a:p>
            <a:pPr algn="ctr">
              <a:spcAft>
                <a:spcPts val="0"/>
              </a:spcAft>
            </a:pPr>
            <a:r>
              <a:rPr lang="ru-RU" sz="1200" b="1" dirty="0" err="1" smtClean="0">
                <a:latin typeface="Times New Roman"/>
                <a:ea typeface="Times New Roman"/>
              </a:rPr>
              <a:t>Wonder</a:t>
            </a:r>
            <a:endParaRPr lang="ru-RU" sz="1200" dirty="0" smtClean="0">
              <a:latin typeface="Times New Roman"/>
              <a:ea typeface="Times New Roman"/>
            </a:endParaRPr>
          </a:p>
          <a:p>
            <a:pPr algn="ctr">
              <a:spcAft>
                <a:spcPts val="0"/>
              </a:spcAft>
            </a:pPr>
            <a:r>
              <a:rPr lang="ru-RU" sz="1200" b="1" dirty="0" err="1" smtClean="0">
                <a:latin typeface="Times New Roman"/>
                <a:ea typeface="Times New Roman"/>
              </a:rPr>
              <a:t>Date</a:t>
            </a:r>
            <a:r>
              <a:rPr lang="ru-RU" sz="1200" b="1" dirty="0" smtClean="0">
                <a:latin typeface="Times New Roman"/>
                <a:ea typeface="Times New Roman"/>
              </a:rPr>
              <a:t> </a:t>
            </a:r>
            <a:r>
              <a:rPr lang="ru-RU" sz="1200" b="1" dirty="0" err="1" smtClean="0">
                <a:latin typeface="Times New Roman"/>
                <a:ea typeface="Times New Roman"/>
              </a:rPr>
              <a:t>of</a:t>
            </a:r>
            <a:r>
              <a:rPr lang="ru-RU" sz="1200" b="1" dirty="0" smtClean="0">
                <a:latin typeface="Times New Roman"/>
                <a:ea typeface="Times New Roman"/>
              </a:rPr>
              <a:t> </a:t>
            </a:r>
            <a:r>
              <a:rPr lang="ru-RU" sz="1200" b="1" dirty="0" err="1" smtClean="0">
                <a:latin typeface="Times New Roman"/>
                <a:ea typeface="Times New Roman"/>
              </a:rPr>
              <a:t>construction</a:t>
            </a:r>
            <a:endParaRPr lang="ru-RU" sz="1200" dirty="0" smtClean="0">
              <a:latin typeface="Times New Roman"/>
              <a:ea typeface="Times New Roman"/>
            </a:endParaRPr>
          </a:p>
          <a:p>
            <a:pPr algn="ctr">
              <a:spcAft>
                <a:spcPts val="0"/>
              </a:spcAft>
            </a:pPr>
            <a:r>
              <a:rPr lang="ru-RU" sz="1200" b="1" dirty="0" err="1" smtClean="0">
                <a:latin typeface="Times New Roman"/>
                <a:ea typeface="Times New Roman"/>
              </a:rPr>
              <a:t>Builder</a:t>
            </a:r>
            <a:endParaRPr lang="ru-RU" sz="1200" dirty="0" smtClean="0">
              <a:latin typeface="Times New Roman"/>
              <a:ea typeface="Times New Roman"/>
            </a:endParaRPr>
          </a:p>
          <a:p>
            <a:pPr algn="ctr">
              <a:spcAft>
                <a:spcPts val="0"/>
              </a:spcAft>
            </a:pPr>
            <a:r>
              <a:rPr lang="en-US" sz="1200" b="1" dirty="0" smtClean="0">
                <a:latin typeface="Times New Roman"/>
                <a:ea typeface="Times New Roman"/>
              </a:rPr>
              <a:t>Purpose</a:t>
            </a:r>
            <a:endParaRPr lang="ru-RU" sz="1200" dirty="0" smtClean="0">
              <a:latin typeface="Times New Roman"/>
              <a:ea typeface="Times New Roman"/>
            </a:endParaRPr>
          </a:p>
          <a:p>
            <a:pPr algn="ctr">
              <a:spcAft>
                <a:spcPts val="0"/>
              </a:spcAft>
            </a:pPr>
            <a:r>
              <a:rPr lang="en-US" sz="1200" b="1" dirty="0" smtClean="0">
                <a:latin typeface="Times New Roman"/>
                <a:ea typeface="Times New Roman"/>
              </a:rPr>
              <a:t>Date and cause of destruction</a:t>
            </a:r>
            <a:endParaRPr lang="ru-RU" sz="1200" dirty="0" smtClean="0">
              <a:latin typeface="Times New Roman"/>
              <a:ea typeface="Times New Roman"/>
            </a:endParaRPr>
          </a:p>
          <a:p>
            <a:pPr algn="ctr">
              <a:spcAft>
                <a:spcPts val="0"/>
              </a:spcAft>
            </a:pPr>
            <a:r>
              <a:rPr lang="ru-RU" sz="1200" b="1" dirty="0" err="1" smtClean="0">
                <a:latin typeface="Times New Roman"/>
                <a:ea typeface="Times New Roman"/>
              </a:rPr>
              <a:t>Modern</a:t>
            </a:r>
            <a:r>
              <a:rPr lang="ru-RU" sz="1200" b="1" dirty="0" smtClean="0">
                <a:latin typeface="Times New Roman"/>
                <a:ea typeface="Times New Roman"/>
              </a:rPr>
              <a:t> </a:t>
            </a:r>
            <a:r>
              <a:rPr lang="ru-RU" sz="1200" b="1" dirty="0" err="1" smtClean="0">
                <a:latin typeface="Times New Roman"/>
                <a:ea typeface="Times New Roman"/>
              </a:rPr>
              <a:t>location</a:t>
            </a:r>
            <a:endParaRPr lang="ru-RU" sz="1200" dirty="0" smtClean="0">
              <a:latin typeface="Times New Roman"/>
              <a:ea typeface="Times New Roman"/>
            </a:endParaRPr>
          </a:p>
          <a:p>
            <a:pPr>
              <a:spcAft>
                <a:spcPts val="0"/>
              </a:spcAft>
            </a:pPr>
            <a:r>
              <a:rPr lang="ru-RU" sz="1200" u="none" strike="noStrike" dirty="0" err="1" smtClean="0">
                <a:solidFill>
                  <a:srgbClr val="0000FF"/>
                </a:solidFill>
                <a:latin typeface="Times New Roman"/>
                <a:ea typeface="Times New Roman"/>
                <a:hlinkClick r:id="rId3" tooltip="Great Pyramid of Giza"/>
              </a:rPr>
              <a:t>Great</a:t>
            </a:r>
            <a:r>
              <a:rPr lang="ru-RU" sz="1200" u="none" strike="noStrike" dirty="0" smtClean="0">
                <a:solidFill>
                  <a:srgbClr val="0000FF"/>
                </a:solidFill>
                <a:latin typeface="Times New Roman"/>
                <a:ea typeface="Times New Roman"/>
                <a:hlinkClick r:id="rId3" tooltip="Great Pyramid of Giza"/>
              </a:rPr>
              <a:t> </a:t>
            </a:r>
            <a:r>
              <a:rPr lang="ru-RU" sz="1200" u="none" strike="noStrike" dirty="0" err="1" smtClean="0">
                <a:solidFill>
                  <a:srgbClr val="0000FF"/>
                </a:solidFill>
                <a:latin typeface="Times New Roman"/>
                <a:ea typeface="Times New Roman"/>
                <a:hlinkClick r:id="rId3" tooltip="Great Pyramid of Giza"/>
              </a:rPr>
              <a:t>Pyramid</a:t>
            </a:r>
            <a:r>
              <a:rPr lang="ru-RU" sz="1200" u="none" strike="noStrike" dirty="0" smtClean="0">
                <a:solidFill>
                  <a:srgbClr val="0000FF"/>
                </a:solidFill>
                <a:latin typeface="Times New Roman"/>
                <a:ea typeface="Times New Roman"/>
                <a:hlinkClick r:id="rId3" tooltip="Great Pyramid of Giza"/>
              </a:rPr>
              <a:t> </a:t>
            </a:r>
            <a:r>
              <a:rPr lang="ru-RU" sz="1200" u="none" strike="noStrike" dirty="0" err="1" smtClean="0">
                <a:solidFill>
                  <a:srgbClr val="0000FF"/>
                </a:solidFill>
                <a:latin typeface="Times New Roman"/>
                <a:ea typeface="Times New Roman"/>
                <a:hlinkClick r:id="rId3" tooltip="Great Pyramid of Giza"/>
              </a:rPr>
              <a:t>of</a:t>
            </a:r>
            <a:r>
              <a:rPr lang="ru-RU" sz="1200" u="none" strike="noStrike" dirty="0" smtClean="0">
                <a:solidFill>
                  <a:srgbClr val="0000FF"/>
                </a:solidFill>
                <a:latin typeface="Times New Roman"/>
                <a:ea typeface="Times New Roman"/>
                <a:hlinkClick r:id="rId3" tooltip="Great Pyramid of Giza"/>
              </a:rPr>
              <a:t> </a:t>
            </a:r>
            <a:r>
              <a:rPr lang="ru-RU" sz="1200" u="none" strike="noStrike" dirty="0" err="1" smtClean="0">
                <a:solidFill>
                  <a:srgbClr val="0000FF"/>
                </a:solidFill>
                <a:latin typeface="Times New Roman"/>
                <a:ea typeface="Times New Roman"/>
                <a:hlinkClick r:id="rId3" tooltip="Great Pyramid of Giza"/>
              </a:rPr>
              <a:t>Giza</a:t>
            </a:r>
            <a:endParaRPr lang="ru-RU" sz="1200" dirty="0" smtClean="0">
              <a:latin typeface="Times New Roman"/>
              <a:ea typeface="Times New Roman"/>
            </a:endParaRPr>
          </a:p>
          <a:p>
            <a:pPr>
              <a:spcAft>
                <a:spcPts val="0"/>
              </a:spcAft>
            </a:pPr>
            <a:r>
              <a:rPr lang="ru-RU" sz="1200" dirty="0" smtClean="0">
                <a:latin typeface="Times New Roman"/>
                <a:ea typeface="Times New Roman"/>
              </a:rPr>
              <a:t>2584–2561 BC</a:t>
            </a:r>
          </a:p>
          <a:p>
            <a:pPr>
              <a:spcAft>
                <a:spcPts val="0"/>
              </a:spcAft>
            </a:pPr>
            <a:r>
              <a:rPr lang="ru-RU" sz="1200" u="none" strike="noStrike" dirty="0" err="1" smtClean="0">
                <a:solidFill>
                  <a:srgbClr val="0000FF"/>
                </a:solidFill>
                <a:latin typeface="Times New Roman"/>
                <a:ea typeface="Times New Roman"/>
                <a:hlinkClick r:id="rId4" tooltip="Ancient Egypt"/>
              </a:rPr>
              <a:t>Egyptians</a:t>
            </a:r>
            <a:endParaRPr lang="ru-RU" sz="1200" dirty="0" smtClean="0">
              <a:latin typeface="Times New Roman"/>
              <a:ea typeface="Times New Roman"/>
            </a:endParaRPr>
          </a:p>
          <a:p>
            <a:pPr>
              <a:spcAft>
                <a:spcPts val="0"/>
              </a:spcAft>
            </a:pPr>
            <a:r>
              <a:rPr lang="ru-RU" sz="1200" dirty="0" smtClean="0">
                <a:latin typeface="Times New Roman"/>
                <a:ea typeface="Times New Roman"/>
              </a:rPr>
              <a:t> </a:t>
            </a:r>
          </a:p>
          <a:p>
            <a:pPr>
              <a:spcAft>
                <a:spcPts val="0"/>
              </a:spcAft>
            </a:pPr>
            <a:r>
              <a:rPr lang="ru-RU" sz="1200" dirty="0" err="1" smtClean="0">
                <a:latin typeface="Times New Roman"/>
                <a:ea typeface="Times New Roman"/>
              </a:rPr>
              <a:t>as</a:t>
            </a:r>
            <a:r>
              <a:rPr lang="ru-RU" sz="1200" dirty="0" smtClean="0">
                <a:latin typeface="Times New Roman"/>
                <a:ea typeface="Times New Roman"/>
              </a:rPr>
              <a:t> </a:t>
            </a:r>
            <a:r>
              <a:rPr lang="ru-RU" sz="1200" dirty="0" err="1" smtClean="0">
                <a:latin typeface="Times New Roman"/>
                <a:ea typeface="Times New Roman"/>
              </a:rPr>
              <a:t>a</a:t>
            </a:r>
            <a:r>
              <a:rPr lang="ru-RU" sz="1200" dirty="0" smtClean="0">
                <a:latin typeface="Times New Roman"/>
                <a:ea typeface="Times New Roman"/>
              </a:rPr>
              <a:t> </a:t>
            </a:r>
            <a:r>
              <a:rPr lang="ru-RU" sz="1200" dirty="0" err="1" smtClean="0">
                <a:latin typeface="Times New Roman"/>
                <a:ea typeface="Times New Roman"/>
              </a:rPr>
              <a:t>tomb</a:t>
            </a:r>
            <a:r>
              <a:rPr lang="ru-RU" sz="1200" dirty="0" smtClean="0">
                <a:latin typeface="Times New Roman"/>
                <a:ea typeface="Times New Roman"/>
              </a:rPr>
              <a:t> </a:t>
            </a:r>
            <a:r>
              <a:rPr lang="ru-RU" sz="1200" dirty="0" err="1" smtClean="0">
                <a:latin typeface="Times New Roman"/>
                <a:ea typeface="Times New Roman"/>
              </a:rPr>
              <a:t>for</a:t>
            </a:r>
            <a:r>
              <a:rPr lang="ru-RU" sz="1200" dirty="0" smtClean="0">
                <a:latin typeface="Times New Roman"/>
                <a:ea typeface="Times New Roman"/>
              </a:rPr>
              <a:t> </a:t>
            </a:r>
            <a:r>
              <a:rPr lang="ru-RU" sz="1200" u="none" strike="noStrike" dirty="0" smtClean="0">
                <a:solidFill>
                  <a:srgbClr val="0000FF"/>
                </a:solidFill>
                <a:latin typeface="Times New Roman"/>
                <a:ea typeface="Times New Roman"/>
                <a:hlinkClick r:id="rId5" tooltip="Fourth dynasty of Egypt"/>
              </a:rPr>
              <a:t>4th </a:t>
            </a:r>
            <a:r>
              <a:rPr lang="ru-RU" sz="1200" u="none" strike="noStrike" dirty="0" err="1" smtClean="0">
                <a:solidFill>
                  <a:srgbClr val="0000FF"/>
                </a:solidFill>
                <a:latin typeface="Times New Roman"/>
                <a:ea typeface="Times New Roman"/>
                <a:hlinkClick r:id="rId5" tooltip="Fourth dynasty of Egypt"/>
              </a:rPr>
              <a:t>dynasty</a:t>
            </a:r>
            <a:r>
              <a:rPr lang="ru-RU" sz="1200" dirty="0" smtClean="0">
                <a:latin typeface="Times New Roman"/>
                <a:ea typeface="Times New Roman"/>
              </a:rPr>
              <a:t> </a:t>
            </a:r>
            <a:r>
              <a:rPr lang="ru-RU" sz="1200" u="none" strike="noStrike" dirty="0" err="1" smtClean="0">
                <a:solidFill>
                  <a:srgbClr val="0000FF"/>
                </a:solidFill>
                <a:latin typeface="Times New Roman"/>
                <a:ea typeface="Times New Roman"/>
                <a:hlinkClick r:id="rId4" tooltip="Ancient Egypt"/>
              </a:rPr>
              <a:t>Egyptian</a:t>
            </a:r>
            <a:r>
              <a:rPr lang="ru-RU" sz="1200" dirty="0" smtClean="0">
                <a:latin typeface="Times New Roman"/>
                <a:ea typeface="Times New Roman"/>
              </a:rPr>
              <a:t> </a:t>
            </a:r>
            <a:r>
              <a:rPr lang="ru-RU" sz="1200" dirty="0" err="1" smtClean="0">
                <a:latin typeface="Times New Roman"/>
                <a:ea typeface="Times New Roman"/>
              </a:rPr>
              <a:t>Pharaoh</a:t>
            </a:r>
            <a:r>
              <a:rPr lang="ru-RU" sz="1200" dirty="0" smtClean="0">
                <a:latin typeface="Times New Roman"/>
                <a:ea typeface="Times New Roman"/>
              </a:rPr>
              <a:t> </a:t>
            </a:r>
            <a:r>
              <a:rPr lang="ru-RU" sz="1200" u="none" strike="noStrike" dirty="0" err="1" smtClean="0">
                <a:solidFill>
                  <a:srgbClr val="0000FF"/>
                </a:solidFill>
                <a:latin typeface="Times New Roman"/>
                <a:ea typeface="Times New Roman"/>
                <a:hlinkClick r:id="rId6" tooltip="Khufu"/>
              </a:rPr>
              <a:t>Khufu</a:t>
            </a:r>
            <a:endParaRPr lang="ru-RU" sz="1200" dirty="0" smtClean="0">
              <a:latin typeface="Times New Roman"/>
              <a:ea typeface="Times New Roman"/>
            </a:endParaRPr>
          </a:p>
          <a:p>
            <a:pPr>
              <a:spcAft>
                <a:spcPts val="0"/>
              </a:spcAft>
            </a:pPr>
            <a:r>
              <a:rPr lang="ru-RU" sz="1200" dirty="0" err="1" smtClean="0">
                <a:latin typeface="Times New Roman"/>
                <a:ea typeface="Times New Roman"/>
              </a:rPr>
              <a:t>Still</a:t>
            </a:r>
            <a:r>
              <a:rPr lang="ru-RU" sz="1200" dirty="0" smtClean="0">
                <a:latin typeface="Times New Roman"/>
                <a:ea typeface="Times New Roman"/>
              </a:rPr>
              <a:t> </a:t>
            </a:r>
            <a:r>
              <a:rPr lang="ru-RU" sz="1200" dirty="0" err="1" smtClean="0">
                <a:latin typeface="Times New Roman"/>
                <a:ea typeface="Times New Roman"/>
              </a:rPr>
              <a:t>in</a:t>
            </a:r>
            <a:r>
              <a:rPr lang="ru-RU" sz="1200" dirty="0" smtClean="0">
                <a:latin typeface="Times New Roman"/>
                <a:ea typeface="Times New Roman"/>
              </a:rPr>
              <a:t> </a:t>
            </a:r>
            <a:r>
              <a:rPr lang="ru-RU" sz="1200" dirty="0" err="1" smtClean="0">
                <a:latin typeface="Times New Roman"/>
                <a:ea typeface="Times New Roman"/>
              </a:rPr>
              <a:t>existence</a:t>
            </a:r>
            <a:endParaRPr lang="ru-RU" sz="1200" dirty="0" smtClean="0">
              <a:latin typeface="Times New Roman"/>
              <a:ea typeface="Times New Roman"/>
            </a:endParaRPr>
          </a:p>
          <a:p>
            <a:pPr>
              <a:spcAft>
                <a:spcPts val="0"/>
              </a:spcAft>
            </a:pPr>
            <a:r>
              <a:rPr lang="ru-RU" sz="1200" u="none" strike="noStrike" dirty="0" err="1" smtClean="0">
                <a:solidFill>
                  <a:srgbClr val="0000FF"/>
                </a:solidFill>
                <a:latin typeface="Times New Roman"/>
                <a:ea typeface="Times New Roman"/>
                <a:hlinkClick r:id="rId7" tooltip="Giza Necropolis"/>
              </a:rPr>
              <a:t>Giza</a:t>
            </a:r>
            <a:r>
              <a:rPr lang="ru-RU" sz="1200" u="none" strike="noStrike" dirty="0" smtClean="0">
                <a:solidFill>
                  <a:srgbClr val="0000FF"/>
                </a:solidFill>
                <a:latin typeface="Times New Roman"/>
                <a:ea typeface="Times New Roman"/>
                <a:hlinkClick r:id="rId7" tooltip="Giza Necropolis"/>
              </a:rPr>
              <a:t> </a:t>
            </a:r>
            <a:r>
              <a:rPr lang="ru-RU" sz="1200" u="none" strike="noStrike" dirty="0" err="1" smtClean="0">
                <a:solidFill>
                  <a:srgbClr val="0000FF"/>
                </a:solidFill>
                <a:latin typeface="Times New Roman"/>
                <a:ea typeface="Times New Roman"/>
                <a:hlinkClick r:id="rId7" tooltip="Giza Necropolis"/>
              </a:rPr>
              <a:t>Necropolis</a:t>
            </a:r>
            <a:r>
              <a:rPr lang="ru-RU" sz="1200" dirty="0" smtClean="0">
                <a:latin typeface="Times New Roman"/>
                <a:ea typeface="Times New Roman"/>
              </a:rPr>
              <a:t>, </a:t>
            </a:r>
            <a:r>
              <a:rPr lang="ru-RU" sz="1200" u="none" strike="noStrike" dirty="0" err="1" smtClean="0">
                <a:solidFill>
                  <a:srgbClr val="0000FF"/>
                </a:solidFill>
                <a:latin typeface="Times New Roman"/>
                <a:ea typeface="Times New Roman"/>
                <a:hlinkClick r:id="rId8" tooltip="Egypt"/>
              </a:rPr>
              <a:t>Egypt</a:t>
            </a:r>
            <a:endParaRPr lang="ru-RU" sz="1200" dirty="0" smtClean="0">
              <a:latin typeface="Times New Roman"/>
              <a:ea typeface="Times New Roman"/>
            </a:endParaRPr>
          </a:p>
          <a:p>
            <a:pPr>
              <a:spcAft>
                <a:spcPts val="0"/>
              </a:spcAft>
            </a:pPr>
            <a:r>
              <a:rPr lang="ru-RU" sz="1200" u="none" strike="noStrike" dirty="0" err="1" smtClean="0">
                <a:solidFill>
                  <a:srgbClr val="0000FF"/>
                </a:solidFill>
                <a:latin typeface="Times New Roman"/>
                <a:ea typeface="Times New Roman"/>
                <a:hlinkClick r:id="rId9" tooltip="Hanging Gardens of Babylon"/>
              </a:rPr>
              <a:t>Hanging</a:t>
            </a:r>
            <a:r>
              <a:rPr lang="ru-RU" sz="1200" u="none" strike="noStrike" dirty="0" smtClean="0">
                <a:solidFill>
                  <a:srgbClr val="0000FF"/>
                </a:solidFill>
                <a:latin typeface="Times New Roman"/>
                <a:ea typeface="Times New Roman"/>
                <a:hlinkClick r:id="rId9" tooltip="Hanging Gardens of Babylon"/>
              </a:rPr>
              <a:t> </a:t>
            </a:r>
            <a:r>
              <a:rPr lang="ru-RU" sz="1200" u="none" strike="noStrike" dirty="0" err="1" smtClean="0">
                <a:solidFill>
                  <a:srgbClr val="0000FF"/>
                </a:solidFill>
                <a:latin typeface="Times New Roman"/>
                <a:ea typeface="Times New Roman"/>
                <a:hlinkClick r:id="rId9" tooltip="Hanging Gardens of Babylon"/>
              </a:rPr>
              <a:t>Gardens</a:t>
            </a:r>
            <a:r>
              <a:rPr lang="ru-RU" sz="1200" u="none" strike="noStrike" dirty="0" smtClean="0">
                <a:solidFill>
                  <a:srgbClr val="0000FF"/>
                </a:solidFill>
                <a:latin typeface="Times New Roman"/>
                <a:ea typeface="Times New Roman"/>
                <a:hlinkClick r:id="rId9" tooltip="Hanging Gardens of Babylon"/>
              </a:rPr>
              <a:t> </a:t>
            </a:r>
            <a:r>
              <a:rPr lang="ru-RU" sz="1200" u="none" strike="noStrike" dirty="0" err="1" smtClean="0">
                <a:solidFill>
                  <a:srgbClr val="0000FF"/>
                </a:solidFill>
                <a:latin typeface="Times New Roman"/>
                <a:ea typeface="Times New Roman"/>
                <a:hlinkClick r:id="rId9" tooltip="Hanging Gardens of Babylon"/>
              </a:rPr>
              <a:t>of</a:t>
            </a:r>
            <a:r>
              <a:rPr lang="ru-RU" sz="1200" u="none" strike="noStrike" dirty="0" smtClean="0">
                <a:solidFill>
                  <a:srgbClr val="0000FF"/>
                </a:solidFill>
                <a:latin typeface="Times New Roman"/>
                <a:ea typeface="Times New Roman"/>
                <a:hlinkClick r:id="rId9" tooltip="Hanging Gardens of Babylon"/>
              </a:rPr>
              <a:t> </a:t>
            </a:r>
            <a:r>
              <a:rPr lang="ru-RU" sz="1200" u="none" strike="noStrike" dirty="0" err="1" smtClean="0">
                <a:solidFill>
                  <a:srgbClr val="0000FF"/>
                </a:solidFill>
                <a:latin typeface="Times New Roman"/>
                <a:ea typeface="Times New Roman"/>
                <a:hlinkClick r:id="rId9" tooltip="Hanging Gardens of Babylon"/>
              </a:rPr>
              <a:t>Babylon</a:t>
            </a:r>
            <a:endParaRPr lang="ru-RU" sz="1200" dirty="0" smtClean="0">
              <a:latin typeface="Times New Roman"/>
              <a:ea typeface="Times New Roman"/>
            </a:endParaRPr>
          </a:p>
          <a:p>
            <a:pPr>
              <a:spcAft>
                <a:spcPts val="0"/>
              </a:spcAft>
            </a:pPr>
            <a:r>
              <a:rPr lang="ru-RU" sz="1200" dirty="0" err="1" smtClean="0">
                <a:latin typeface="Times New Roman"/>
                <a:ea typeface="Times New Roman"/>
              </a:rPr>
              <a:t>Around</a:t>
            </a:r>
            <a:r>
              <a:rPr lang="ru-RU" sz="1200" dirty="0" smtClean="0">
                <a:latin typeface="Times New Roman"/>
                <a:ea typeface="Times New Roman"/>
              </a:rPr>
              <a:t> 600 BC (</a:t>
            </a:r>
            <a:r>
              <a:rPr lang="ru-RU" sz="1200" dirty="0" err="1" smtClean="0">
                <a:latin typeface="Times New Roman"/>
                <a:ea typeface="Times New Roman"/>
              </a:rPr>
              <a:t>possibly</a:t>
            </a:r>
            <a:r>
              <a:rPr lang="ru-RU" sz="1200" dirty="0" smtClean="0">
                <a:latin typeface="Times New Roman"/>
                <a:ea typeface="Times New Roman"/>
              </a:rPr>
              <a:t> </a:t>
            </a:r>
            <a:r>
              <a:rPr lang="ru-RU" sz="1200" dirty="0" err="1" smtClean="0">
                <a:latin typeface="Times New Roman"/>
                <a:ea typeface="Times New Roman"/>
              </a:rPr>
              <a:t>legendary</a:t>
            </a:r>
            <a:r>
              <a:rPr lang="ru-RU" sz="1200" dirty="0" smtClean="0">
                <a:latin typeface="Times New Roman"/>
                <a:ea typeface="Times New Roman"/>
              </a:rPr>
              <a:t>)</a:t>
            </a:r>
          </a:p>
          <a:p>
            <a:pPr>
              <a:spcAft>
                <a:spcPts val="0"/>
              </a:spcAft>
            </a:pPr>
            <a:r>
              <a:rPr lang="ru-RU" sz="1200" u="none" strike="noStrike" dirty="0" err="1" smtClean="0">
                <a:solidFill>
                  <a:srgbClr val="0000FF"/>
                </a:solidFill>
                <a:latin typeface="Times New Roman"/>
                <a:ea typeface="Times New Roman"/>
                <a:hlinkClick r:id="rId10" tooltip="Babylonia"/>
              </a:rPr>
              <a:t>Babylonians</a:t>
            </a:r>
            <a:endParaRPr lang="ru-RU" sz="1200" dirty="0" smtClean="0">
              <a:latin typeface="Times New Roman"/>
              <a:ea typeface="Times New Roman"/>
            </a:endParaRPr>
          </a:p>
          <a:p>
            <a:pPr>
              <a:spcAft>
                <a:spcPts val="0"/>
              </a:spcAft>
            </a:pPr>
            <a:r>
              <a:rPr lang="en-US" sz="1200" dirty="0" smtClean="0">
                <a:latin typeface="Times New Roman"/>
                <a:ea typeface="Times New Roman"/>
              </a:rPr>
              <a:t> </a:t>
            </a:r>
            <a:endParaRPr lang="ru-RU" sz="1200" dirty="0" smtClean="0">
              <a:latin typeface="Times New Roman"/>
              <a:ea typeface="Times New Roman"/>
            </a:endParaRPr>
          </a:p>
          <a:p>
            <a:pPr>
              <a:spcAft>
                <a:spcPts val="0"/>
              </a:spcAft>
            </a:pPr>
            <a:r>
              <a:rPr lang="en-US" sz="1200" dirty="0" smtClean="0">
                <a:latin typeface="Times New Roman"/>
                <a:ea typeface="Times New Roman"/>
              </a:rPr>
              <a:t>to cheer up Nebuchadnezzar's homesick wife</a:t>
            </a:r>
            <a:endParaRPr lang="ru-RU" sz="1200" dirty="0" smtClean="0">
              <a:latin typeface="Times New Roman"/>
              <a:ea typeface="Times New Roman"/>
            </a:endParaRPr>
          </a:p>
          <a:p>
            <a:pPr>
              <a:spcAft>
                <a:spcPts val="0"/>
              </a:spcAft>
            </a:pPr>
            <a:r>
              <a:rPr lang="ru-RU" sz="1200" dirty="0" err="1" smtClean="0">
                <a:latin typeface="Times New Roman"/>
                <a:ea typeface="Times New Roman"/>
              </a:rPr>
              <a:t>After</a:t>
            </a:r>
            <a:r>
              <a:rPr lang="ru-RU" sz="1200" dirty="0" smtClean="0">
                <a:latin typeface="Times New Roman"/>
                <a:ea typeface="Times New Roman"/>
              </a:rPr>
              <a:t> 1st </a:t>
            </a:r>
            <a:r>
              <a:rPr lang="ru-RU" sz="1200" dirty="0" err="1" smtClean="0">
                <a:latin typeface="Times New Roman"/>
                <a:ea typeface="Times New Roman"/>
              </a:rPr>
              <a:t>century</a:t>
            </a:r>
            <a:r>
              <a:rPr lang="ru-RU" sz="1200" dirty="0" smtClean="0">
                <a:latin typeface="Times New Roman"/>
                <a:ea typeface="Times New Roman"/>
              </a:rPr>
              <a:t> BC</a:t>
            </a:r>
            <a:r>
              <a:rPr lang="en-US" sz="1200" dirty="0" smtClean="0">
                <a:latin typeface="Times New Roman"/>
                <a:ea typeface="Times New Roman"/>
              </a:rPr>
              <a:t>/</a:t>
            </a:r>
            <a:endParaRPr lang="ru-RU" sz="1200" dirty="0" smtClean="0">
              <a:latin typeface="Times New Roman"/>
              <a:ea typeface="Times New Roman"/>
            </a:endParaRPr>
          </a:p>
          <a:p>
            <a:pPr>
              <a:spcAft>
                <a:spcPts val="0"/>
              </a:spcAft>
            </a:pPr>
            <a:r>
              <a:rPr lang="ru-RU" sz="1200" u="none" strike="noStrike" dirty="0" err="1" smtClean="0">
                <a:solidFill>
                  <a:srgbClr val="0000FF"/>
                </a:solidFill>
                <a:latin typeface="Times New Roman"/>
                <a:ea typeface="Times New Roman"/>
                <a:hlinkClick r:id="rId11" tooltip="Earthquakes"/>
              </a:rPr>
              <a:t>Earthquakes</a:t>
            </a:r>
            <a:endParaRPr lang="ru-RU" sz="1200" dirty="0" smtClean="0">
              <a:latin typeface="Times New Roman"/>
              <a:ea typeface="Times New Roman"/>
            </a:endParaRPr>
          </a:p>
          <a:p>
            <a:pPr>
              <a:spcAft>
                <a:spcPts val="0"/>
              </a:spcAft>
            </a:pPr>
            <a:r>
              <a:rPr lang="en-US" sz="1200" u="none" strike="noStrike" dirty="0" smtClean="0">
                <a:solidFill>
                  <a:srgbClr val="0000FF"/>
                </a:solidFill>
                <a:latin typeface="Times New Roman"/>
                <a:ea typeface="Times New Roman"/>
                <a:hlinkClick r:id="rId12" tooltip="Al Hillah"/>
              </a:rPr>
              <a:t>Al Hillah</a:t>
            </a:r>
            <a:r>
              <a:rPr lang="en-US" sz="1200" dirty="0" smtClean="0">
                <a:latin typeface="Times New Roman"/>
                <a:ea typeface="Times New Roman"/>
              </a:rPr>
              <a:t>, </a:t>
            </a:r>
            <a:r>
              <a:rPr lang="en-US" sz="1200" u="none" strike="noStrike" dirty="0" err="1" smtClean="0">
                <a:solidFill>
                  <a:srgbClr val="0000FF"/>
                </a:solidFill>
                <a:latin typeface="Times New Roman"/>
                <a:ea typeface="Times New Roman"/>
                <a:hlinkClick r:id="rId13" tooltip="Babil Province"/>
              </a:rPr>
              <a:t>Babil</a:t>
            </a:r>
            <a:r>
              <a:rPr lang="en-US" sz="1200" u="none" strike="noStrike" dirty="0" smtClean="0">
                <a:solidFill>
                  <a:srgbClr val="0000FF"/>
                </a:solidFill>
                <a:latin typeface="Times New Roman"/>
                <a:ea typeface="Times New Roman"/>
                <a:hlinkClick r:id="rId13" tooltip="Babil Province"/>
              </a:rPr>
              <a:t> Province</a:t>
            </a:r>
            <a:r>
              <a:rPr lang="en-US" sz="1200" dirty="0" smtClean="0">
                <a:latin typeface="Times New Roman"/>
                <a:ea typeface="Times New Roman"/>
              </a:rPr>
              <a:t>, </a:t>
            </a:r>
            <a:r>
              <a:rPr lang="en-US" sz="1200" u="none" strike="noStrike" dirty="0" smtClean="0">
                <a:solidFill>
                  <a:srgbClr val="0000FF"/>
                </a:solidFill>
                <a:latin typeface="Times New Roman"/>
                <a:ea typeface="Times New Roman"/>
                <a:hlinkClick r:id="rId14" tooltip="Iraq"/>
              </a:rPr>
              <a:t>Iraq</a:t>
            </a:r>
            <a:r>
              <a:rPr lang="en-US" sz="1200" dirty="0" smtClean="0">
                <a:latin typeface="Times New Roman"/>
                <a:ea typeface="Times New Roman"/>
              </a:rPr>
              <a:t>, or </a:t>
            </a:r>
            <a:r>
              <a:rPr lang="en-US" sz="1200" u="none" strike="noStrike" dirty="0" err="1" smtClean="0">
                <a:solidFill>
                  <a:srgbClr val="0000FF"/>
                </a:solidFill>
                <a:latin typeface="Times New Roman"/>
                <a:ea typeface="Times New Roman"/>
                <a:hlinkClick r:id="rId15" tooltip="Kouyunjik"/>
              </a:rPr>
              <a:t>Kouyunjik</a:t>
            </a:r>
            <a:r>
              <a:rPr lang="en-US" sz="1200" dirty="0" smtClean="0">
                <a:latin typeface="Times New Roman"/>
                <a:ea typeface="Times New Roman"/>
              </a:rPr>
              <a:t>, </a:t>
            </a:r>
            <a:r>
              <a:rPr lang="en-US" sz="1200" u="none" strike="noStrike" dirty="0" smtClean="0">
                <a:solidFill>
                  <a:srgbClr val="0000FF"/>
                </a:solidFill>
                <a:latin typeface="Times New Roman"/>
                <a:ea typeface="Times New Roman"/>
                <a:hlinkClick r:id="rId16" tooltip="Nineveh"/>
              </a:rPr>
              <a:t>Nineveh</a:t>
            </a:r>
            <a:r>
              <a:rPr lang="en-US" sz="1200" dirty="0" smtClean="0">
                <a:latin typeface="Times New Roman"/>
                <a:ea typeface="Times New Roman"/>
              </a:rPr>
              <a:t> Province, </a:t>
            </a:r>
            <a:r>
              <a:rPr lang="en-US" sz="1200" u="none" strike="noStrike" dirty="0" smtClean="0">
                <a:solidFill>
                  <a:srgbClr val="0000FF"/>
                </a:solidFill>
                <a:latin typeface="Times New Roman"/>
                <a:ea typeface="Times New Roman"/>
                <a:hlinkClick r:id="rId14" tooltip="Iraq"/>
              </a:rPr>
              <a:t>Iraq</a:t>
            </a:r>
            <a:endParaRPr lang="ru-RU" sz="1200" dirty="0" smtClean="0">
              <a:latin typeface="Times New Roman"/>
              <a:ea typeface="Times New Roman"/>
            </a:endParaRPr>
          </a:p>
          <a:p>
            <a:pPr>
              <a:spcAft>
                <a:spcPts val="0"/>
              </a:spcAft>
            </a:pPr>
            <a:r>
              <a:rPr lang="en-US" sz="1200" u="none" strike="noStrike" dirty="0" smtClean="0">
                <a:solidFill>
                  <a:srgbClr val="0000FF"/>
                </a:solidFill>
                <a:latin typeface="Times New Roman"/>
                <a:ea typeface="Times New Roman"/>
                <a:hlinkClick r:id="rId17" tooltip="Temple of Artemis at Ephesus"/>
              </a:rPr>
              <a:t>Temple of Artemis at Ephesus</a:t>
            </a:r>
            <a:endParaRPr lang="ru-RU" sz="1200" dirty="0" smtClean="0">
              <a:latin typeface="Times New Roman"/>
              <a:ea typeface="Times New Roman"/>
            </a:endParaRPr>
          </a:p>
          <a:p>
            <a:pPr>
              <a:spcAft>
                <a:spcPts val="0"/>
              </a:spcAft>
            </a:pPr>
            <a:r>
              <a:rPr lang="ru-RU" sz="1200" dirty="0" err="1" smtClean="0">
                <a:latin typeface="Times New Roman"/>
                <a:ea typeface="Times New Roman"/>
              </a:rPr>
              <a:t>c</a:t>
            </a:r>
            <a:r>
              <a:rPr lang="ru-RU" sz="1200" dirty="0" smtClean="0">
                <a:latin typeface="Times New Roman"/>
                <a:ea typeface="Times New Roman"/>
              </a:rPr>
              <a:t>. 550 BC</a:t>
            </a:r>
          </a:p>
          <a:p>
            <a:pPr>
              <a:spcAft>
                <a:spcPts val="0"/>
              </a:spcAft>
            </a:pPr>
            <a:r>
              <a:rPr lang="ru-RU" sz="1200" u="none" strike="noStrike" dirty="0" err="1" smtClean="0">
                <a:solidFill>
                  <a:srgbClr val="0000FF"/>
                </a:solidFill>
                <a:latin typeface="Times New Roman"/>
                <a:ea typeface="Times New Roman"/>
                <a:hlinkClick r:id="rId18" tooltip="Lydia"/>
              </a:rPr>
              <a:t>Lydians</a:t>
            </a:r>
            <a:r>
              <a:rPr lang="ru-RU" sz="1200" dirty="0" smtClean="0">
                <a:latin typeface="Times New Roman"/>
                <a:ea typeface="Times New Roman"/>
              </a:rPr>
              <a:t>, </a:t>
            </a:r>
            <a:r>
              <a:rPr lang="ru-RU" sz="1200" u="none" strike="noStrike" dirty="0" err="1" smtClean="0">
                <a:solidFill>
                  <a:srgbClr val="0000FF"/>
                </a:solidFill>
                <a:latin typeface="Times New Roman"/>
                <a:ea typeface="Times New Roman"/>
                <a:hlinkClick r:id="rId19" tooltip="Achaemenid Empire"/>
              </a:rPr>
              <a:t>Persians</a:t>
            </a:r>
            <a:r>
              <a:rPr lang="ru-RU" sz="1200" dirty="0" smtClean="0">
                <a:latin typeface="Times New Roman"/>
                <a:ea typeface="Times New Roman"/>
              </a:rPr>
              <a:t>, </a:t>
            </a:r>
            <a:r>
              <a:rPr lang="ru-RU" sz="1200" u="none" strike="noStrike" dirty="0" err="1" smtClean="0">
                <a:solidFill>
                  <a:srgbClr val="0000FF"/>
                </a:solidFill>
                <a:latin typeface="Times New Roman"/>
                <a:ea typeface="Times New Roman"/>
                <a:hlinkClick r:id="rId20" tooltip="Ancient Greece"/>
              </a:rPr>
              <a:t>Greeks</a:t>
            </a:r>
            <a:endParaRPr lang="ru-RU" sz="1200" dirty="0" smtClean="0">
              <a:latin typeface="Times New Roman"/>
              <a:ea typeface="Times New Roman"/>
            </a:endParaRPr>
          </a:p>
          <a:p>
            <a:pPr>
              <a:spcAft>
                <a:spcPts val="0"/>
              </a:spcAft>
            </a:pPr>
            <a:r>
              <a:rPr lang="ru-RU" sz="1200" dirty="0" smtClean="0">
                <a:latin typeface="Times New Roman"/>
                <a:ea typeface="Times New Roman"/>
              </a:rPr>
              <a:t> </a:t>
            </a:r>
          </a:p>
          <a:p>
            <a:pPr>
              <a:spcAft>
                <a:spcPts val="0"/>
              </a:spcAft>
            </a:pPr>
            <a:r>
              <a:rPr lang="ru-RU" sz="1200" dirty="0" err="1" smtClean="0">
                <a:latin typeface="Times New Roman"/>
                <a:ea typeface="Times New Roman"/>
              </a:rPr>
              <a:t>dedicated</a:t>
            </a:r>
            <a:r>
              <a:rPr lang="ru-RU" sz="1200" dirty="0" smtClean="0">
                <a:latin typeface="Times New Roman"/>
                <a:ea typeface="Times New Roman"/>
              </a:rPr>
              <a:t> </a:t>
            </a:r>
            <a:r>
              <a:rPr lang="ru-RU" sz="1200" dirty="0" err="1" smtClean="0">
                <a:latin typeface="Times New Roman"/>
                <a:ea typeface="Times New Roman"/>
              </a:rPr>
              <a:t>to</a:t>
            </a:r>
            <a:r>
              <a:rPr lang="ru-RU" sz="1200" dirty="0" smtClean="0">
                <a:latin typeface="Times New Roman"/>
                <a:ea typeface="Times New Roman"/>
              </a:rPr>
              <a:t> </a:t>
            </a:r>
            <a:r>
              <a:rPr lang="ru-RU" sz="1200" dirty="0" err="1" smtClean="0">
                <a:latin typeface="Times New Roman"/>
                <a:ea typeface="Times New Roman"/>
              </a:rPr>
              <a:t>a</a:t>
            </a:r>
            <a:r>
              <a:rPr lang="ru-RU" sz="1200" dirty="0" smtClean="0">
                <a:latin typeface="Times New Roman"/>
                <a:ea typeface="Times New Roman"/>
              </a:rPr>
              <a:t> </a:t>
            </a:r>
            <a:r>
              <a:rPr lang="ru-RU" sz="1200" dirty="0" err="1" smtClean="0">
                <a:latin typeface="Times New Roman"/>
                <a:ea typeface="Times New Roman"/>
              </a:rPr>
              <a:t>goddess</a:t>
            </a:r>
            <a:r>
              <a:rPr lang="ru-RU" sz="1200" dirty="0" smtClean="0">
                <a:latin typeface="Times New Roman"/>
                <a:ea typeface="Times New Roman"/>
              </a:rPr>
              <a:t> </a:t>
            </a:r>
            <a:r>
              <a:rPr lang="ru-RU" sz="1200" u="none" strike="noStrike" dirty="0" err="1" smtClean="0">
                <a:solidFill>
                  <a:srgbClr val="0000FF"/>
                </a:solidFill>
                <a:latin typeface="Times New Roman"/>
                <a:ea typeface="Times New Roman"/>
                <a:hlinkClick r:id="rId21" tooltip="Artemis"/>
              </a:rPr>
              <a:t>Artemis</a:t>
            </a:r>
            <a:endParaRPr lang="ru-RU" sz="1200" dirty="0" smtClean="0">
              <a:latin typeface="Times New Roman"/>
              <a:ea typeface="Times New Roman"/>
            </a:endParaRPr>
          </a:p>
          <a:p>
            <a:pPr>
              <a:spcAft>
                <a:spcPts val="0"/>
              </a:spcAft>
            </a:pPr>
            <a:r>
              <a:rPr lang="en-US" sz="1200" dirty="0" smtClean="0">
                <a:latin typeface="Times New Roman"/>
                <a:ea typeface="Times New Roman"/>
              </a:rPr>
              <a:t>356 BC (</a:t>
            </a:r>
            <a:r>
              <a:rPr lang="en-US" sz="1200" u="none" strike="noStrike" dirty="0" smtClean="0">
                <a:solidFill>
                  <a:srgbClr val="0000FF"/>
                </a:solidFill>
                <a:latin typeface="Times New Roman"/>
                <a:ea typeface="Times New Roman"/>
                <a:hlinkClick r:id="rId22" tooltip="Arson"/>
              </a:rPr>
              <a:t>Arson</a:t>
            </a:r>
            <a:r>
              <a:rPr lang="ru-RU" sz="1200" dirty="0" smtClean="0">
                <a:latin typeface="Times New Roman"/>
                <a:ea typeface="Times New Roman"/>
              </a:rPr>
              <a:t> </a:t>
            </a:r>
            <a:r>
              <a:rPr lang="en-US" sz="1200" dirty="0" smtClean="0">
                <a:latin typeface="Times New Roman"/>
                <a:ea typeface="Times New Roman"/>
              </a:rPr>
              <a:t>by </a:t>
            </a:r>
            <a:r>
              <a:rPr lang="en-US" sz="1200" dirty="0" err="1" smtClean="0">
                <a:latin typeface="Times New Roman"/>
                <a:ea typeface="Times New Roman"/>
              </a:rPr>
              <a:t>Herostratus</a:t>
            </a:r>
            <a:r>
              <a:rPr lang="en-US" sz="1200" dirty="0" smtClean="0">
                <a:latin typeface="Times New Roman"/>
                <a:ea typeface="Times New Roman"/>
              </a:rPr>
              <a:t>)</a:t>
            </a:r>
            <a:br>
              <a:rPr lang="en-US" sz="1200" dirty="0" smtClean="0">
                <a:latin typeface="Times New Roman"/>
                <a:ea typeface="Times New Roman"/>
              </a:rPr>
            </a:br>
            <a:r>
              <a:rPr lang="en-US" sz="1200" dirty="0" smtClean="0">
                <a:latin typeface="Times New Roman"/>
                <a:ea typeface="Times New Roman"/>
              </a:rPr>
              <a:t>AD 262 (by the Goths)</a:t>
            </a:r>
            <a:endParaRPr lang="ru-RU" sz="1200" dirty="0" smtClean="0">
              <a:latin typeface="Times New Roman"/>
              <a:ea typeface="Times New Roman"/>
            </a:endParaRPr>
          </a:p>
          <a:p>
            <a:pPr>
              <a:spcAft>
                <a:spcPts val="0"/>
              </a:spcAft>
            </a:pPr>
            <a:r>
              <a:rPr lang="en-US" sz="1200" dirty="0" smtClean="0">
                <a:latin typeface="Times New Roman"/>
                <a:ea typeface="Times New Roman"/>
              </a:rPr>
              <a:t>near </a:t>
            </a:r>
            <a:r>
              <a:rPr lang="en-US" sz="1200" u="none" strike="noStrike" dirty="0" err="1" smtClean="0">
                <a:solidFill>
                  <a:srgbClr val="0000FF"/>
                </a:solidFill>
                <a:latin typeface="Times New Roman"/>
                <a:ea typeface="Times New Roman"/>
                <a:hlinkClick r:id="rId23" tooltip="Selçuk"/>
              </a:rPr>
              <a:t>Selçuk</a:t>
            </a:r>
            <a:r>
              <a:rPr lang="en-US" sz="1200" dirty="0" smtClean="0">
                <a:latin typeface="Times New Roman"/>
                <a:ea typeface="Times New Roman"/>
              </a:rPr>
              <a:t>, </a:t>
            </a:r>
            <a:r>
              <a:rPr lang="en-US" sz="1200" u="none" strike="noStrike" dirty="0" smtClean="0">
                <a:solidFill>
                  <a:srgbClr val="0000FF"/>
                </a:solidFill>
                <a:latin typeface="Times New Roman"/>
                <a:ea typeface="Times New Roman"/>
                <a:hlinkClick r:id="rId24" tooltip="Izmir Province"/>
              </a:rPr>
              <a:t>Izmir Province</a:t>
            </a:r>
            <a:r>
              <a:rPr lang="en-US" sz="1200" dirty="0" smtClean="0">
                <a:latin typeface="Times New Roman"/>
                <a:ea typeface="Times New Roman"/>
              </a:rPr>
              <a:t>, </a:t>
            </a:r>
            <a:r>
              <a:rPr lang="en-US" sz="1200" u="none" strike="noStrike" dirty="0" smtClean="0">
                <a:solidFill>
                  <a:srgbClr val="0000FF"/>
                </a:solidFill>
                <a:latin typeface="Times New Roman"/>
                <a:ea typeface="Times New Roman"/>
                <a:hlinkClick r:id="rId25" tooltip="Turkey"/>
              </a:rPr>
              <a:t>Turkey</a:t>
            </a:r>
            <a:endParaRPr lang="ru-RU" sz="1200" dirty="0" smtClean="0">
              <a:latin typeface="Times New Roman"/>
              <a:ea typeface="Times New Roman"/>
            </a:endParaRPr>
          </a:p>
          <a:p>
            <a:pPr>
              <a:spcAft>
                <a:spcPts val="0"/>
              </a:spcAft>
            </a:pPr>
            <a:r>
              <a:rPr lang="en-US" sz="1200" u="none" strike="noStrike" dirty="0" smtClean="0">
                <a:solidFill>
                  <a:srgbClr val="0000FF"/>
                </a:solidFill>
                <a:latin typeface="Times New Roman"/>
                <a:ea typeface="Times New Roman"/>
                <a:hlinkClick r:id="rId26" tooltip="Statue of Zeus at Olympia"/>
              </a:rPr>
              <a:t>Statue of Zeus at Olympia</a:t>
            </a:r>
            <a:endParaRPr lang="ru-RU" sz="1200" dirty="0" smtClean="0">
              <a:latin typeface="Times New Roman"/>
              <a:ea typeface="Times New Roman"/>
            </a:endParaRPr>
          </a:p>
          <a:p>
            <a:pPr>
              <a:spcAft>
                <a:spcPts val="0"/>
              </a:spcAft>
            </a:pPr>
            <a:r>
              <a:rPr lang="ru-RU" sz="1200" dirty="0" smtClean="0">
                <a:latin typeface="Times New Roman"/>
                <a:ea typeface="Times New Roman"/>
              </a:rPr>
              <a:t>466–456 BC (</a:t>
            </a:r>
            <a:r>
              <a:rPr lang="ru-RU" sz="1200" dirty="0" err="1" smtClean="0">
                <a:latin typeface="Times New Roman"/>
                <a:ea typeface="Times New Roman"/>
              </a:rPr>
              <a:t>Temple</a:t>
            </a:r>
            <a:r>
              <a:rPr lang="ru-RU" sz="1200" dirty="0" smtClean="0">
                <a:latin typeface="Times New Roman"/>
                <a:ea typeface="Times New Roman"/>
              </a:rPr>
              <a:t>) 435 BC (</a:t>
            </a:r>
            <a:r>
              <a:rPr lang="ru-RU" sz="1200" dirty="0" err="1" smtClean="0">
                <a:latin typeface="Times New Roman"/>
                <a:ea typeface="Times New Roman"/>
              </a:rPr>
              <a:t>Statue</a:t>
            </a:r>
            <a:r>
              <a:rPr lang="ru-RU" sz="1200" dirty="0" smtClean="0">
                <a:latin typeface="Times New Roman"/>
                <a:ea typeface="Times New Roman"/>
              </a:rPr>
              <a:t>)</a:t>
            </a:r>
          </a:p>
          <a:p>
            <a:pPr>
              <a:spcAft>
                <a:spcPts val="0"/>
              </a:spcAft>
            </a:pPr>
            <a:r>
              <a:rPr lang="ru-RU" sz="1200" u="none" strike="noStrike" dirty="0" err="1" smtClean="0">
                <a:solidFill>
                  <a:srgbClr val="0000FF"/>
                </a:solidFill>
                <a:latin typeface="Times New Roman"/>
                <a:ea typeface="Times New Roman"/>
                <a:hlinkClick r:id="rId20" tooltip="Ancient Greece"/>
              </a:rPr>
              <a:t>Greeks</a:t>
            </a:r>
            <a:endParaRPr lang="ru-RU" sz="1200" dirty="0" smtClean="0">
              <a:latin typeface="Times New Roman"/>
              <a:ea typeface="Times New Roman"/>
            </a:endParaRPr>
          </a:p>
          <a:p>
            <a:pPr>
              <a:spcAft>
                <a:spcPts val="0"/>
              </a:spcAft>
            </a:pPr>
            <a:r>
              <a:rPr lang="ru-RU" sz="1200" dirty="0" err="1" smtClean="0">
                <a:latin typeface="Times New Roman"/>
                <a:ea typeface="Times New Roman"/>
              </a:rPr>
              <a:t>to</a:t>
            </a:r>
            <a:r>
              <a:rPr lang="ru-RU" sz="1200" dirty="0" smtClean="0">
                <a:latin typeface="Times New Roman"/>
                <a:ea typeface="Times New Roman"/>
              </a:rPr>
              <a:t> </a:t>
            </a:r>
            <a:r>
              <a:rPr lang="ru-RU" sz="1200" dirty="0" err="1" smtClean="0">
                <a:latin typeface="Times New Roman"/>
                <a:ea typeface="Times New Roman"/>
              </a:rPr>
              <a:t>worship</a:t>
            </a:r>
            <a:r>
              <a:rPr lang="ru-RU" sz="1200" dirty="0" smtClean="0">
                <a:latin typeface="Times New Roman"/>
                <a:ea typeface="Times New Roman"/>
              </a:rPr>
              <a:t> </a:t>
            </a:r>
            <a:r>
              <a:rPr lang="ru-RU" sz="1200" dirty="0" err="1" smtClean="0">
                <a:latin typeface="Times New Roman"/>
                <a:ea typeface="Times New Roman"/>
              </a:rPr>
              <a:t>the</a:t>
            </a:r>
            <a:r>
              <a:rPr lang="ru-RU" sz="1200" dirty="0" smtClean="0">
                <a:latin typeface="Times New Roman"/>
                <a:ea typeface="Times New Roman"/>
              </a:rPr>
              <a:t> “</a:t>
            </a:r>
            <a:r>
              <a:rPr lang="ru-RU" sz="1200" dirty="0" err="1" smtClean="0">
                <a:latin typeface="Times New Roman"/>
                <a:ea typeface="Times New Roman"/>
              </a:rPr>
              <a:t>Father</a:t>
            </a:r>
            <a:r>
              <a:rPr lang="ru-RU" sz="1200" dirty="0" smtClean="0">
                <a:latin typeface="Times New Roman"/>
                <a:ea typeface="Times New Roman"/>
              </a:rPr>
              <a:t> </a:t>
            </a:r>
            <a:r>
              <a:rPr lang="ru-RU" sz="1200" dirty="0" err="1" smtClean="0">
                <a:latin typeface="Times New Roman"/>
                <a:ea typeface="Times New Roman"/>
              </a:rPr>
              <a:t>of</a:t>
            </a:r>
            <a:r>
              <a:rPr lang="ru-RU" sz="1200" dirty="0" smtClean="0">
                <a:latin typeface="Times New Roman"/>
                <a:ea typeface="Times New Roman"/>
              </a:rPr>
              <a:t> </a:t>
            </a:r>
            <a:r>
              <a:rPr lang="ru-RU" sz="1200" dirty="0" err="1" smtClean="0">
                <a:latin typeface="Times New Roman"/>
                <a:ea typeface="Times New Roman"/>
              </a:rPr>
              <a:t>Gods</a:t>
            </a:r>
            <a:r>
              <a:rPr lang="ru-RU" sz="1200" dirty="0" smtClean="0">
                <a:latin typeface="Times New Roman"/>
                <a:ea typeface="Times New Roman"/>
              </a:rPr>
              <a:t>”</a:t>
            </a:r>
          </a:p>
          <a:p>
            <a:pPr>
              <a:spcAft>
                <a:spcPts val="0"/>
              </a:spcAft>
            </a:pPr>
            <a:r>
              <a:rPr lang="en-US" sz="1200" dirty="0" smtClean="0">
                <a:latin typeface="Times New Roman"/>
                <a:ea typeface="Times New Roman"/>
              </a:rPr>
              <a:t>5th–6th centuries AD / </a:t>
            </a:r>
            <a:r>
              <a:rPr lang="en-US" sz="1200" u="none" strike="noStrike" dirty="0" smtClean="0">
                <a:solidFill>
                  <a:srgbClr val="0000FF"/>
                </a:solidFill>
                <a:latin typeface="Times New Roman"/>
                <a:ea typeface="Times New Roman"/>
                <a:hlinkClick r:id="rId27" tooltip="Fire"/>
              </a:rPr>
              <a:t>Fire</a:t>
            </a:r>
            <a:endParaRPr lang="ru-RU" sz="1200" dirty="0" smtClean="0">
              <a:latin typeface="Times New Roman"/>
              <a:ea typeface="Times New Roman"/>
            </a:endParaRPr>
          </a:p>
          <a:p>
            <a:pPr>
              <a:spcAft>
                <a:spcPts val="0"/>
              </a:spcAft>
            </a:pPr>
            <a:r>
              <a:rPr lang="ru-RU" sz="1200" u="none" strike="noStrike" dirty="0" err="1" smtClean="0">
                <a:solidFill>
                  <a:srgbClr val="0000FF"/>
                </a:solidFill>
                <a:latin typeface="Times New Roman"/>
                <a:ea typeface="Times New Roman"/>
                <a:hlinkClick r:id="rId28" tooltip="Olympia, Greece"/>
              </a:rPr>
              <a:t>Olympia</a:t>
            </a:r>
            <a:r>
              <a:rPr lang="ru-RU" sz="1200" dirty="0" smtClean="0">
                <a:latin typeface="Times New Roman"/>
                <a:ea typeface="Times New Roman"/>
              </a:rPr>
              <a:t>, </a:t>
            </a:r>
            <a:r>
              <a:rPr lang="ru-RU" sz="1200" u="none" strike="noStrike" dirty="0" err="1" smtClean="0">
                <a:solidFill>
                  <a:srgbClr val="0000FF"/>
                </a:solidFill>
                <a:latin typeface="Times New Roman"/>
                <a:ea typeface="Times New Roman"/>
                <a:hlinkClick r:id="rId29" tooltip="Greece"/>
              </a:rPr>
              <a:t>Greece</a:t>
            </a:r>
            <a:endParaRPr lang="ru-RU" sz="1200" dirty="0" smtClean="0">
              <a:latin typeface="Times New Roman"/>
              <a:ea typeface="Times New Roman"/>
            </a:endParaRPr>
          </a:p>
          <a:p>
            <a:pPr>
              <a:spcAft>
                <a:spcPts val="0"/>
              </a:spcAft>
            </a:pPr>
            <a:r>
              <a:rPr lang="ru-RU" sz="1200" u="none" strike="noStrike" dirty="0" err="1" smtClean="0">
                <a:solidFill>
                  <a:srgbClr val="0000FF"/>
                </a:solidFill>
                <a:latin typeface="Times New Roman"/>
                <a:ea typeface="Times New Roman"/>
                <a:hlinkClick r:id="rId30" tooltip="Mausoleum of Halicarnassus"/>
              </a:rPr>
              <a:t>Mausoleum</a:t>
            </a:r>
            <a:r>
              <a:rPr lang="ru-RU" sz="1200" u="none" strike="noStrike" dirty="0" smtClean="0">
                <a:solidFill>
                  <a:srgbClr val="0000FF"/>
                </a:solidFill>
                <a:latin typeface="Times New Roman"/>
                <a:ea typeface="Times New Roman"/>
                <a:hlinkClick r:id="rId30" tooltip="Mausoleum of Halicarnassus"/>
              </a:rPr>
              <a:t> </a:t>
            </a:r>
            <a:r>
              <a:rPr lang="ru-RU" sz="1200" u="none" strike="noStrike" dirty="0" err="1" smtClean="0">
                <a:solidFill>
                  <a:srgbClr val="0000FF"/>
                </a:solidFill>
                <a:latin typeface="Times New Roman"/>
                <a:ea typeface="Times New Roman"/>
                <a:hlinkClick r:id="rId30" tooltip="Mausoleum of Halicarnassus"/>
              </a:rPr>
              <a:t>of</a:t>
            </a:r>
            <a:r>
              <a:rPr lang="ru-RU" sz="1200" u="none" strike="noStrike" dirty="0" smtClean="0">
                <a:solidFill>
                  <a:srgbClr val="0000FF"/>
                </a:solidFill>
                <a:latin typeface="Times New Roman"/>
                <a:ea typeface="Times New Roman"/>
                <a:hlinkClick r:id="rId30" tooltip="Mausoleum of Halicarnassus"/>
              </a:rPr>
              <a:t> </a:t>
            </a:r>
            <a:r>
              <a:rPr lang="ru-RU" sz="1200" u="none" strike="noStrike" dirty="0" err="1" smtClean="0">
                <a:solidFill>
                  <a:srgbClr val="0000FF"/>
                </a:solidFill>
                <a:latin typeface="Times New Roman"/>
                <a:ea typeface="Times New Roman"/>
                <a:hlinkClick r:id="rId30" tooltip="Mausoleum of Halicarnassus"/>
              </a:rPr>
              <a:t>Halicarnassus</a:t>
            </a:r>
            <a:endParaRPr lang="ru-RU" sz="1200" dirty="0" smtClean="0">
              <a:latin typeface="Times New Roman"/>
              <a:ea typeface="Times New Roman"/>
            </a:endParaRPr>
          </a:p>
          <a:p>
            <a:pPr>
              <a:spcAft>
                <a:spcPts val="0"/>
              </a:spcAft>
            </a:pPr>
            <a:r>
              <a:rPr lang="ru-RU" sz="1200" dirty="0" smtClean="0">
                <a:latin typeface="Times New Roman"/>
                <a:ea typeface="Times New Roman"/>
              </a:rPr>
              <a:t>351 BC</a:t>
            </a:r>
          </a:p>
          <a:p>
            <a:pPr>
              <a:spcAft>
                <a:spcPts val="0"/>
              </a:spcAft>
            </a:pPr>
            <a:r>
              <a:rPr lang="ru-RU" sz="1200" u="none" strike="noStrike" dirty="0" err="1" smtClean="0">
                <a:solidFill>
                  <a:srgbClr val="0000FF"/>
                </a:solidFill>
                <a:latin typeface="Times New Roman"/>
                <a:ea typeface="Times New Roman"/>
                <a:hlinkClick r:id="rId31" tooltip="Carians"/>
              </a:rPr>
              <a:t>Carians</a:t>
            </a:r>
            <a:r>
              <a:rPr lang="ru-RU" sz="1200" dirty="0" smtClean="0">
                <a:latin typeface="Times New Roman"/>
                <a:ea typeface="Times New Roman"/>
              </a:rPr>
              <a:t>, </a:t>
            </a:r>
            <a:r>
              <a:rPr lang="ru-RU" sz="1200" u="none" strike="noStrike" dirty="0" err="1" smtClean="0">
                <a:solidFill>
                  <a:srgbClr val="0000FF"/>
                </a:solidFill>
                <a:latin typeface="Times New Roman"/>
                <a:ea typeface="Times New Roman"/>
                <a:hlinkClick r:id="rId32" tooltip="Seleucid Empire"/>
              </a:rPr>
              <a:t>Persians</a:t>
            </a:r>
            <a:r>
              <a:rPr lang="ru-RU" sz="1200" dirty="0" smtClean="0">
                <a:latin typeface="Times New Roman"/>
                <a:ea typeface="Times New Roman"/>
              </a:rPr>
              <a:t>, </a:t>
            </a:r>
            <a:r>
              <a:rPr lang="ru-RU" sz="1200" u="none" strike="noStrike" dirty="0" err="1" smtClean="0">
                <a:solidFill>
                  <a:srgbClr val="0000FF"/>
                </a:solidFill>
                <a:latin typeface="Times New Roman"/>
                <a:ea typeface="Times New Roman"/>
                <a:hlinkClick r:id="rId20" tooltip="Ancient Greece"/>
              </a:rPr>
              <a:t>Greeks</a:t>
            </a:r>
            <a:endParaRPr lang="ru-RU" sz="1200" dirty="0" smtClean="0">
              <a:latin typeface="Times New Roman"/>
              <a:ea typeface="Times New Roman"/>
            </a:endParaRPr>
          </a:p>
          <a:p>
            <a:pPr>
              <a:spcAft>
                <a:spcPts val="0"/>
              </a:spcAft>
            </a:pPr>
            <a:r>
              <a:rPr lang="en-US" sz="1200" dirty="0" smtClean="0">
                <a:latin typeface="Times New Roman"/>
                <a:ea typeface="Times New Roman"/>
              </a:rPr>
              <a:t>a</a:t>
            </a:r>
            <a:r>
              <a:rPr lang="ru-RU" sz="1200" dirty="0" err="1" smtClean="0">
                <a:latin typeface="Times New Roman"/>
                <a:ea typeface="Times New Roman"/>
              </a:rPr>
              <a:t>s</a:t>
            </a:r>
            <a:r>
              <a:rPr lang="ru-RU" sz="1200" dirty="0" smtClean="0">
                <a:latin typeface="Times New Roman"/>
                <a:ea typeface="Times New Roman"/>
              </a:rPr>
              <a:t> </a:t>
            </a:r>
            <a:r>
              <a:rPr lang="ru-RU" sz="1200" dirty="0" err="1" smtClean="0">
                <a:latin typeface="Times New Roman"/>
                <a:ea typeface="Times New Roman"/>
              </a:rPr>
              <a:t>a</a:t>
            </a:r>
            <a:r>
              <a:rPr lang="ru-RU" sz="1200" dirty="0" smtClean="0">
                <a:latin typeface="Times New Roman"/>
                <a:ea typeface="Times New Roman"/>
              </a:rPr>
              <a:t> </a:t>
            </a:r>
            <a:r>
              <a:rPr lang="ru-RU" sz="1200" dirty="0" err="1" smtClean="0">
                <a:latin typeface="Times New Roman"/>
                <a:ea typeface="Times New Roman"/>
              </a:rPr>
              <a:t>tombfor</a:t>
            </a:r>
            <a:r>
              <a:rPr lang="ru-RU" sz="1200" dirty="0" smtClean="0">
                <a:latin typeface="Times New Roman"/>
                <a:ea typeface="Times New Roman"/>
              </a:rPr>
              <a:t> </a:t>
            </a:r>
            <a:r>
              <a:rPr lang="ru-RU" sz="1200" b="1" u="none" strike="noStrike" dirty="0" err="1" smtClean="0">
                <a:solidFill>
                  <a:srgbClr val="0000FF"/>
                </a:solidFill>
                <a:latin typeface="Times New Roman"/>
                <a:ea typeface="Times New Roman"/>
                <a:hlinkClick r:id="rId33" tooltip="Mausolus"/>
              </a:rPr>
              <a:t>Mausolus</a:t>
            </a:r>
            <a:r>
              <a:rPr lang="ru-RU" sz="1200" dirty="0" smtClean="0">
                <a:latin typeface="Times New Roman"/>
                <a:ea typeface="Times New Roman"/>
              </a:rPr>
              <a:t>, </a:t>
            </a:r>
            <a:r>
              <a:rPr lang="ru-RU" sz="1200" dirty="0" err="1" smtClean="0">
                <a:latin typeface="Times New Roman"/>
                <a:ea typeface="Times New Roman"/>
              </a:rPr>
              <a:t>a</a:t>
            </a:r>
            <a:r>
              <a:rPr lang="ru-RU" sz="1200" dirty="0" smtClean="0">
                <a:latin typeface="Times New Roman"/>
                <a:ea typeface="Times New Roman"/>
              </a:rPr>
              <a:t> </a:t>
            </a:r>
            <a:r>
              <a:rPr lang="ru-RU" sz="1200" u="none" strike="noStrike" dirty="0" err="1" smtClean="0">
                <a:solidFill>
                  <a:srgbClr val="0000FF"/>
                </a:solidFill>
                <a:latin typeface="Times New Roman"/>
                <a:ea typeface="Times New Roman"/>
                <a:hlinkClick r:id="rId34" tooltip="Satrap"/>
              </a:rPr>
              <a:t>satrap</a:t>
            </a:r>
            <a:r>
              <a:rPr lang="ru-RU" sz="1200" dirty="0" smtClean="0">
                <a:latin typeface="Times New Roman"/>
                <a:ea typeface="Times New Roman"/>
              </a:rPr>
              <a:t> </a:t>
            </a:r>
            <a:r>
              <a:rPr lang="ru-RU" sz="1200" dirty="0" err="1" smtClean="0">
                <a:latin typeface="Times New Roman"/>
                <a:ea typeface="Times New Roman"/>
              </a:rPr>
              <a:t>in</a:t>
            </a:r>
            <a:r>
              <a:rPr lang="ru-RU" sz="1200" dirty="0" smtClean="0">
                <a:latin typeface="Times New Roman"/>
                <a:ea typeface="Times New Roman"/>
              </a:rPr>
              <a:t> </a:t>
            </a:r>
            <a:r>
              <a:rPr lang="ru-RU" sz="1200" dirty="0" err="1" smtClean="0">
                <a:latin typeface="Times New Roman"/>
                <a:ea typeface="Times New Roman"/>
              </a:rPr>
              <a:t>the</a:t>
            </a:r>
            <a:r>
              <a:rPr lang="ru-RU" sz="1200" dirty="0" smtClean="0">
                <a:latin typeface="Times New Roman"/>
                <a:ea typeface="Times New Roman"/>
              </a:rPr>
              <a:t> </a:t>
            </a:r>
            <a:r>
              <a:rPr lang="ru-RU" sz="1200" u="none" strike="noStrike" dirty="0" err="1" smtClean="0">
                <a:solidFill>
                  <a:srgbClr val="0000FF"/>
                </a:solidFill>
                <a:latin typeface="Times New Roman"/>
                <a:ea typeface="Times New Roman"/>
                <a:hlinkClick r:id="rId19" tooltip="Achaemenid Empire"/>
              </a:rPr>
              <a:t>Persian</a:t>
            </a:r>
            <a:r>
              <a:rPr lang="ru-RU" sz="1200" u="none" strike="noStrike" dirty="0" smtClean="0">
                <a:solidFill>
                  <a:srgbClr val="0000FF"/>
                </a:solidFill>
                <a:latin typeface="Times New Roman"/>
                <a:ea typeface="Times New Roman"/>
                <a:hlinkClick r:id="rId19" tooltip="Achaemenid Empire"/>
              </a:rPr>
              <a:t> </a:t>
            </a:r>
            <a:r>
              <a:rPr lang="ru-RU" sz="1200" u="none" strike="noStrike" dirty="0" err="1" smtClean="0">
                <a:solidFill>
                  <a:srgbClr val="0000FF"/>
                </a:solidFill>
                <a:latin typeface="Times New Roman"/>
                <a:ea typeface="Times New Roman"/>
                <a:hlinkClick r:id="rId19" tooltip="Achaemenid Empire"/>
              </a:rPr>
              <a:t>Empire</a:t>
            </a:r>
            <a:r>
              <a:rPr lang="ru-RU" sz="1200" dirty="0" smtClean="0">
                <a:latin typeface="Times New Roman"/>
                <a:ea typeface="Times New Roman"/>
              </a:rPr>
              <a:t>, </a:t>
            </a:r>
            <a:r>
              <a:rPr lang="ru-RU" sz="1200" dirty="0" err="1" smtClean="0">
                <a:latin typeface="Times New Roman"/>
                <a:ea typeface="Times New Roman"/>
              </a:rPr>
              <a:t>and</a:t>
            </a:r>
            <a:r>
              <a:rPr lang="ru-RU" sz="1200" dirty="0" smtClean="0">
                <a:latin typeface="Times New Roman"/>
                <a:ea typeface="Times New Roman"/>
              </a:rPr>
              <a:t> </a:t>
            </a:r>
            <a:r>
              <a:rPr lang="ru-RU" sz="1200" u="none" strike="noStrike" dirty="0" err="1" smtClean="0">
                <a:solidFill>
                  <a:srgbClr val="0000FF"/>
                </a:solidFill>
                <a:latin typeface="Times New Roman"/>
                <a:ea typeface="Times New Roman"/>
                <a:hlinkClick r:id="rId35" tooltip="Artemisia II of Caria"/>
              </a:rPr>
              <a:t>Artemisia</a:t>
            </a:r>
            <a:r>
              <a:rPr lang="ru-RU" sz="1200" u="none" strike="noStrike" dirty="0" smtClean="0">
                <a:solidFill>
                  <a:srgbClr val="0000FF"/>
                </a:solidFill>
                <a:latin typeface="Times New Roman"/>
                <a:ea typeface="Times New Roman"/>
                <a:hlinkClick r:id="rId35" tooltip="Artemisia II of Caria"/>
              </a:rPr>
              <a:t> II </a:t>
            </a:r>
            <a:r>
              <a:rPr lang="ru-RU" sz="1200" u="none" strike="noStrike" dirty="0" err="1" smtClean="0">
                <a:solidFill>
                  <a:srgbClr val="0000FF"/>
                </a:solidFill>
                <a:latin typeface="Times New Roman"/>
                <a:ea typeface="Times New Roman"/>
                <a:hlinkClick r:id="rId35" tooltip="Artemisia II of Caria"/>
              </a:rPr>
              <a:t>of</a:t>
            </a:r>
            <a:r>
              <a:rPr lang="ru-RU" sz="1200" u="none" strike="noStrike" dirty="0" smtClean="0">
                <a:solidFill>
                  <a:srgbClr val="0000FF"/>
                </a:solidFill>
                <a:latin typeface="Times New Roman"/>
                <a:ea typeface="Times New Roman"/>
                <a:hlinkClick r:id="rId35" tooltip="Artemisia II of Caria"/>
              </a:rPr>
              <a:t> </a:t>
            </a:r>
            <a:r>
              <a:rPr lang="ru-RU" sz="1200" u="none" strike="noStrike" dirty="0" err="1" smtClean="0">
                <a:solidFill>
                  <a:srgbClr val="0000FF"/>
                </a:solidFill>
                <a:latin typeface="Times New Roman"/>
                <a:ea typeface="Times New Roman"/>
                <a:hlinkClick r:id="rId35" tooltip="Artemisia II of Caria"/>
              </a:rPr>
              <a:t>Caria</a:t>
            </a:r>
            <a:r>
              <a:rPr lang="ru-RU" sz="1200" dirty="0" smtClean="0">
                <a:latin typeface="Times New Roman"/>
                <a:ea typeface="Times New Roman"/>
              </a:rPr>
              <a:t>, </a:t>
            </a:r>
            <a:r>
              <a:rPr lang="ru-RU" sz="1200" dirty="0" err="1" smtClean="0">
                <a:latin typeface="Times New Roman"/>
                <a:ea typeface="Times New Roman"/>
              </a:rPr>
              <a:t>his</a:t>
            </a:r>
            <a:r>
              <a:rPr lang="ru-RU" sz="1200" dirty="0" smtClean="0">
                <a:latin typeface="Times New Roman"/>
                <a:ea typeface="Times New Roman"/>
              </a:rPr>
              <a:t> </a:t>
            </a:r>
            <a:r>
              <a:rPr lang="ru-RU" sz="1200" dirty="0" err="1" smtClean="0">
                <a:latin typeface="Times New Roman"/>
                <a:ea typeface="Times New Roman"/>
              </a:rPr>
              <a:t>wife</a:t>
            </a:r>
            <a:r>
              <a:rPr lang="ru-RU" sz="1200" dirty="0" smtClean="0">
                <a:latin typeface="Times New Roman"/>
                <a:ea typeface="Times New Roman"/>
              </a:rPr>
              <a:t> </a:t>
            </a:r>
            <a:r>
              <a:rPr lang="ru-RU" sz="1200" dirty="0" err="1" smtClean="0">
                <a:latin typeface="Times New Roman"/>
                <a:ea typeface="Times New Roman"/>
              </a:rPr>
              <a:t>and</a:t>
            </a:r>
            <a:r>
              <a:rPr lang="ru-RU" sz="1200" dirty="0" smtClean="0">
                <a:latin typeface="Times New Roman"/>
                <a:ea typeface="Times New Roman"/>
              </a:rPr>
              <a:t> </a:t>
            </a:r>
            <a:r>
              <a:rPr lang="ru-RU" sz="1200" dirty="0" err="1" smtClean="0">
                <a:latin typeface="Times New Roman"/>
                <a:ea typeface="Times New Roman"/>
              </a:rPr>
              <a:t>sister</a:t>
            </a:r>
            <a:r>
              <a:rPr lang="ru-RU" sz="1200" dirty="0" smtClean="0">
                <a:latin typeface="Times New Roman"/>
                <a:ea typeface="Times New Roman"/>
              </a:rPr>
              <a:t>.</a:t>
            </a:r>
          </a:p>
          <a:p>
            <a:pPr>
              <a:spcAft>
                <a:spcPts val="0"/>
              </a:spcAft>
            </a:pPr>
            <a:r>
              <a:rPr lang="ru-RU" sz="1200" dirty="0" err="1" smtClean="0">
                <a:latin typeface="Times New Roman"/>
                <a:ea typeface="Times New Roman"/>
              </a:rPr>
              <a:t>by</a:t>
            </a:r>
            <a:r>
              <a:rPr lang="ru-RU" sz="1200" dirty="0" smtClean="0">
                <a:latin typeface="Times New Roman"/>
                <a:ea typeface="Times New Roman"/>
              </a:rPr>
              <a:t> AD 1494</a:t>
            </a:r>
          </a:p>
          <a:p>
            <a:pPr>
              <a:spcAft>
                <a:spcPts val="0"/>
              </a:spcAft>
            </a:pPr>
            <a:r>
              <a:rPr lang="en-US" sz="1200" dirty="0" smtClean="0">
                <a:latin typeface="Times New Roman"/>
                <a:ea typeface="Times New Roman"/>
              </a:rPr>
              <a:t>by flood</a:t>
            </a:r>
            <a:endParaRPr lang="ru-RU" sz="1200" dirty="0" smtClean="0">
              <a:latin typeface="Times New Roman"/>
              <a:ea typeface="Times New Roman"/>
            </a:endParaRPr>
          </a:p>
          <a:p>
            <a:pPr>
              <a:spcAft>
                <a:spcPts val="0"/>
              </a:spcAft>
            </a:pPr>
            <a:r>
              <a:rPr lang="ru-RU" sz="1200" u="none" strike="noStrike" dirty="0" err="1" smtClean="0">
                <a:solidFill>
                  <a:srgbClr val="0000FF"/>
                </a:solidFill>
                <a:latin typeface="Times New Roman"/>
                <a:ea typeface="Times New Roman"/>
                <a:hlinkClick r:id="rId36" tooltip="Bodrum"/>
              </a:rPr>
              <a:t>Bodrum</a:t>
            </a:r>
            <a:r>
              <a:rPr lang="ru-RU" sz="1200" dirty="0" smtClean="0">
                <a:latin typeface="Times New Roman"/>
                <a:ea typeface="Times New Roman"/>
              </a:rPr>
              <a:t>, </a:t>
            </a:r>
            <a:r>
              <a:rPr lang="ru-RU" sz="1200" u="none" strike="noStrike" dirty="0" err="1" smtClean="0">
                <a:solidFill>
                  <a:srgbClr val="0000FF"/>
                </a:solidFill>
                <a:latin typeface="Times New Roman"/>
                <a:ea typeface="Times New Roman"/>
                <a:hlinkClick r:id="rId25" tooltip="Turkey"/>
              </a:rPr>
              <a:t>Turkey</a:t>
            </a:r>
            <a:endParaRPr lang="ru-RU" sz="1200" dirty="0" smtClean="0">
              <a:latin typeface="Times New Roman"/>
              <a:ea typeface="Times New Roman"/>
            </a:endParaRPr>
          </a:p>
          <a:p>
            <a:pPr>
              <a:spcAft>
                <a:spcPts val="0"/>
              </a:spcAft>
            </a:pPr>
            <a:r>
              <a:rPr lang="ru-RU" sz="1200" u="none" strike="noStrike" dirty="0" err="1" smtClean="0">
                <a:solidFill>
                  <a:srgbClr val="0000FF"/>
                </a:solidFill>
                <a:latin typeface="Times New Roman"/>
                <a:ea typeface="Times New Roman"/>
                <a:hlinkClick r:id="rId37" tooltip="Colossus of Rhodes"/>
              </a:rPr>
              <a:t>Colossus</a:t>
            </a:r>
            <a:r>
              <a:rPr lang="ru-RU" sz="1200" u="none" strike="noStrike" dirty="0" smtClean="0">
                <a:solidFill>
                  <a:srgbClr val="0000FF"/>
                </a:solidFill>
                <a:latin typeface="Times New Roman"/>
                <a:ea typeface="Times New Roman"/>
                <a:hlinkClick r:id="rId37" tooltip="Colossus of Rhodes"/>
              </a:rPr>
              <a:t> </a:t>
            </a:r>
            <a:r>
              <a:rPr lang="ru-RU" sz="1200" u="none" strike="noStrike" dirty="0" err="1" smtClean="0">
                <a:solidFill>
                  <a:srgbClr val="0000FF"/>
                </a:solidFill>
                <a:latin typeface="Times New Roman"/>
                <a:ea typeface="Times New Roman"/>
                <a:hlinkClick r:id="rId37" tooltip="Colossus of Rhodes"/>
              </a:rPr>
              <a:t>of</a:t>
            </a:r>
            <a:r>
              <a:rPr lang="ru-RU" sz="1200" u="none" strike="noStrike" dirty="0" smtClean="0">
                <a:solidFill>
                  <a:srgbClr val="0000FF"/>
                </a:solidFill>
                <a:latin typeface="Times New Roman"/>
                <a:ea typeface="Times New Roman"/>
                <a:hlinkClick r:id="rId37" tooltip="Colossus of Rhodes"/>
              </a:rPr>
              <a:t> </a:t>
            </a:r>
            <a:r>
              <a:rPr lang="ru-RU" sz="1200" u="none" strike="noStrike" dirty="0" err="1" smtClean="0">
                <a:solidFill>
                  <a:srgbClr val="0000FF"/>
                </a:solidFill>
                <a:latin typeface="Times New Roman"/>
                <a:ea typeface="Times New Roman"/>
                <a:hlinkClick r:id="rId37" tooltip="Colossus of Rhodes"/>
              </a:rPr>
              <a:t>Rhodes</a:t>
            </a:r>
            <a:endParaRPr lang="ru-RU" sz="1200" dirty="0" smtClean="0">
              <a:latin typeface="Times New Roman"/>
              <a:ea typeface="Times New Roman"/>
            </a:endParaRPr>
          </a:p>
          <a:p>
            <a:pPr>
              <a:spcAft>
                <a:spcPts val="0"/>
              </a:spcAft>
            </a:pPr>
            <a:r>
              <a:rPr lang="ru-RU" sz="1200" dirty="0" smtClean="0">
                <a:latin typeface="Times New Roman"/>
                <a:ea typeface="Times New Roman"/>
              </a:rPr>
              <a:t>292–280 BC</a:t>
            </a:r>
          </a:p>
          <a:p>
            <a:pPr>
              <a:spcAft>
                <a:spcPts val="0"/>
              </a:spcAft>
            </a:pPr>
            <a:r>
              <a:rPr lang="ru-RU" sz="1200" u="none" strike="noStrike" dirty="0" err="1" smtClean="0">
                <a:solidFill>
                  <a:srgbClr val="0000FF"/>
                </a:solidFill>
                <a:latin typeface="Times New Roman"/>
                <a:ea typeface="Times New Roman"/>
                <a:hlinkClick r:id="rId38" tooltip="Greeks"/>
              </a:rPr>
              <a:t>Greeks</a:t>
            </a:r>
            <a:endParaRPr lang="ru-RU" sz="1200" dirty="0" smtClean="0">
              <a:latin typeface="Times New Roman"/>
              <a:ea typeface="Times New Roman"/>
            </a:endParaRPr>
          </a:p>
          <a:p>
            <a:pPr>
              <a:spcAft>
                <a:spcPts val="0"/>
              </a:spcAft>
            </a:pPr>
            <a:r>
              <a:rPr lang="ru-RU" sz="1200" dirty="0" err="1" smtClean="0">
                <a:latin typeface="Times New Roman"/>
                <a:ea typeface="Times New Roman"/>
              </a:rPr>
              <a:t>to</a:t>
            </a:r>
            <a:r>
              <a:rPr lang="ru-RU" sz="1200" dirty="0" smtClean="0">
                <a:latin typeface="Times New Roman"/>
                <a:ea typeface="Times New Roman"/>
              </a:rPr>
              <a:t> </a:t>
            </a:r>
            <a:r>
              <a:rPr lang="ru-RU" sz="1200" dirty="0" err="1" smtClean="0">
                <a:latin typeface="Times New Roman"/>
                <a:ea typeface="Times New Roman"/>
              </a:rPr>
              <a:t>celebrate</a:t>
            </a:r>
            <a:r>
              <a:rPr lang="ru-RU" sz="1200" dirty="0" smtClean="0">
                <a:latin typeface="Times New Roman"/>
                <a:ea typeface="Times New Roman"/>
              </a:rPr>
              <a:t> </a:t>
            </a:r>
            <a:r>
              <a:rPr lang="ru-RU" sz="1200" dirty="0" err="1" smtClean="0">
                <a:latin typeface="Times New Roman"/>
                <a:ea typeface="Times New Roman"/>
              </a:rPr>
              <a:t>Rhodes</a:t>
            </a:r>
            <a:r>
              <a:rPr lang="ru-RU" sz="1200" dirty="0" smtClean="0">
                <a:latin typeface="Times New Roman"/>
                <a:ea typeface="Times New Roman"/>
              </a:rPr>
              <a:t>' </a:t>
            </a:r>
            <a:r>
              <a:rPr lang="ru-RU" sz="1200" dirty="0" err="1" smtClean="0">
                <a:latin typeface="Times New Roman"/>
                <a:ea typeface="Times New Roman"/>
              </a:rPr>
              <a:t>victory</a:t>
            </a:r>
            <a:r>
              <a:rPr lang="ru-RU" sz="1200" dirty="0" smtClean="0">
                <a:latin typeface="Times New Roman"/>
                <a:ea typeface="Times New Roman"/>
              </a:rPr>
              <a:t> </a:t>
            </a:r>
            <a:r>
              <a:rPr lang="ru-RU" sz="1200" dirty="0" err="1" smtClean="0">
                <a:latin typeface="Times New Roman"/>
                <a:ea typeface="Times New Roman"/>
              </a:rPr>
              <a:t>over</a:t>
            </a:r>
            <a:r>
              <a:rPr lang="ru-RU" sz="1200" dirty="0" smtClean="0">
                <a:latin typeface="Times New Roman"/>
                <a:ea typeface="Times New Roman"/>
              </a:rPr>
              <a:t> </a:t>
            </a:r>
            <a:r>
              <a:rPr lang="ru-RU" sz="1200" dirty="0" err="1" smtClean="0">
                <a:latin typeface="Times New Roman"/>
                <a:ea typeface="Times New Roman"/>
              </a:rPr>
              <a:t>the</a:t>
            </a:r>
            <a:r>
              <a:rPr lang="ru-RU" sz="1200" dirty="0" smtClean="0">
                <a:latin typeface="Times New Roman"/>
                <a:ea typeface="Times New Roman"/>
              </a:rPr>
              <a:t> </a:t>
            </a:r>
            <a:r>
              <a:rPr lang="ru-RU" sz="1200" dirty="0" err="1" smtClean="0">
                <a:latin typeface="Times New Roman"/>
                <a:ea typeface="Times New Roman"/>
              </a:rPr>
              <a:t>ruler</a:t>
            </a:r>
            <a:r>
              <a:rPr lang="ru-RU" sz="1200" dirty="0" smtClean="0">
                <a:latin typeface="Times New Roman"/>
                <a:ea typeface="Times New Roman"/>
              </a:rPr>
              <a:t> </a:t>
            </a:r>
            <a:r>
              <a:rPr lang="ru-RU" sz="1200" dirty="0" err="1" smtClean="0">
                <a:latin typeface="Times New Roman"/>
                <a:ea typeface="Times New Roman"/>
              </a:rPr>
              <a:t>of</a:t>
            </a:r>
            <a:r>
              <a:rPr lang="ru-RU" sz="1200" dirty="0" smtClean="0">
                <a:latin typeface="Times New Roman"/>
                <a:ea typeface="Times New Roman"/>
              </a:rPr>
              <a:t> </a:t>
            </a:r>
            <a:r>
              <a:rPr lang="ru-RU" sz="1200" dirty="0" err="1" smtClean="0">
                <a:latin typeface="Times New Roman"/>
                <a:ea typeface="Times New Roman"/>
              </a:rPr>
              <a:t>Cyprus</a:t>
            </a:r>
            <a:r>
              <a:rPr lang="ru-RU" sz="1200" dirty="0" smtClean="0">
                <a:latin typeface="Times New Roman"/>
                <a:ea typeface="Times New Roman"/>
              </a:rPr>
              <a:t>, </a:t>
            </a:r>
            <a:r>
              <a:rPr lang="ru-RU" sz="1200" u="none" strike="noStrike" dirty="0" err="1" smtClean="0">
                <a:solidFill>
                  <a:srgbClr val="0000FF"/>
                </a:solidFill>
                <a:latin typeface="Times New Roman"/>
                <a:ea typeface="Times New Roman"/>
                <a:hlinkClick r:id="rId39" tooltip="Antigonus I Monophthalmus"/>
              </a:rPr>
              <a:t>Antigonus</a:t>
            </a:r>
            <a:r>
              <a:rPr lang="ru-RU" sz="1200" u="none" strike="noStrike" dirty="0" smtClean="0">
                <a:solidFill>
                  <a:srgbClr val="0000FF"/>
                </a:solidFill>
                <a:latin typeface="Times New Roman"/>
                <a:ea typeface="Times New Roman"/>
                <a:hlinkClick r:id="rId39" tooltip="Antigonus I Monophthalmus"/>
              </a:rPr>
              <a:t> I </a:t>
            </a:r>
            <a:r>
              <a:rPr lang="ru-RU" sz="1200" u="none" strike="noStrike" dirty="0" err="1" smtClean="0">
                <a:solidFill>
                  <a:srgbClr val="0000FF"/>
                </a:solidFill>
                <a:latin typeface="Times New Roman"/>
                <a:ea typeface="Times New Roman"/>
                <a:hlinkClick r:id="rId39" tooltip="Antigonus I Monophthalmus"/>
              </a:rPr>
              <a:t>Monophthalmus</a:t>
            </a:r>
            <a:endParaRPr lang="ru-RU" sz="1200" dirty="0" smtClean="0">
              <a:latin typeface="Times New Roman"/>
              <a:ea typeface="Times New Roman"/>
            </a:endParaRPr>
          </a:p>
          <a:p>
            <a:pPr>
              <a:spcAft>
                <a:spcPts val="0"/>
              </a:spcAft>
            </a:pPr>
            <a:r>
              <a:rPr lang="ru-RU" sz="1200" dirty="0" smtClean="0">
                <a:latin typeface="Times New Roman"/>
                <a:ea typeface="Times New Roman"/>
              </a:rPr>
              <a:t>226 BC</a:t>
            </a:r>
          </a:p>
          <a:p>
            <a:pPr>
              <a:spcAft>
                <a:spcPts val="0"/>
              </a:spcAft>
            </a:pPr>
            <a:r>
              <a:rPr lang="ru-RU" sz="1200" dirty="0" smtClean="0">
                <a:latin typeface="Times New Roman"/>
                <a:ea typeface="Times New Roman"/>
              </a:rPr>
              <a:t> </a:t>
            </a:r>
          </a:p>
          <a:p>
            <a:pPr>
              <a:spcAft>
                <a:spcPts val="0"/>
              </a:spcAft>
            </a:pPr>
            <a:r>
              <a:rPr lang="ru-RU" sz="1200" u="none" strike="noStrike" dirty="0" err="1" smtClean="0">
                <a:solidFill>
                  <a:srgbClr val="0000FF"/>
                </a:solidFill>
                <a:latin typeface="Times New Roman"/>
                <a:ea typeface="Times New Roman"/>
                <a:hlinkClick r:id="rId40" tooltip="226 BC Rhodes earthquake"/>
              </a:rPr>
              <a:t>Earthquake</a:t>
            </a:r>
            <a:endParaRPr lang="ru-RU" sz="1200" dirty="0" smtClean="0">
              <a:latin typeface="Times New Roman"/>
              <a:ea typeface="Times New Roman"/>
            </a:endParaRPr>
          </a:p>
          <a:p>
            <a:pPr>
              <a:spcAft>
                <a:spcPts val="0"/>
              </a:spcAft>
            </a:pPr>
            <a:r>
              <a:rPr lang="ru-RU" sz="1200" dirty="0" smtClean="0">
                <a:latin typeface="Times New Roman"/>
                <a:ea typeface="Times New Roman"/>
              </a:rPr>
              <a:t> </a:t>
            </a:r>
          </a:p>
          <a:p>
            <a:pPr>
              <a:spcAft>
                <a:spcPts val="0"/>
              </a:spcAft>
            </a:pPr>
            <a:r>
              <a:rPr lang="ru-RU" sz="1200" dirty="0" smtClean="0">
                <a:latin typeface="Times New Roman"/>
                <a:ea typeface="Times New Roman"/>
              </a:rPr>
              <a:t> </a:t>
            </a:r>
          </a:p>
          <a:p>
            <a:pPr>
              <a:spcAft>
                <a:spcPts val="0"/>
              </a:spcAft>
            </a:pPr>
            <a:r>
              <a:rPr lang="ru-RU" sz="1200" u="none" strike="noStrike" dirty="0" err="1" smtClean="0">
                <a:solidFill>
                  <a:srgbClr val="0000FF"/>
                </a:solidFill>
                <a:latin typeface="Times New Roman"/>
                <a:ea typeface="Times New Roman"/>
                <a:hlinkClick r:id="rId41" tooltip="Rhodes (city)"/>
              </a:rPr>
              <a:t>Rhodes</a:t>
            </a:r>
            <a:r>
              <a:rPr lang="ru-RU" sz="1200" dirty="0" smtClean="0">
                <a:latin typeface="Times New Roman"/>
                <a:ea typeface="Times New Roman"/>
              </a:rPr>
              <a:t>, </a:t>
            </a:r>
            <a:r>
              <a:rPr lang="ru-RU" sz="1200" u="none" strike="noStrike" dirty="0" err="1" smtClean="0">
                <a:solidFill>
                  <a:srgbClr val="0000FF"/>
                </a:solidFill>
                <a:latin typeface="Times New Roman"/>
                <a:ea typeface="Times New Roman"/>
                <a:hlinkClick r:id="rId29" tooltip="Greece"/>
              </a:rPr>
              <a:t>Greece</a:t>
            </a:r>
            <a:endParaRPr lang="ru-RU" sz="1200" dirty="0" smtClean="0">
              <a:latin typeface="Times New Roman"/>
              <a:ea typeface="Times New Roman"/>
            </a:endParaRPr>
          </a:p>
          <a:p>
            <a:pPr>
              <a:spcAft>
                <a:spcPts val="0"/>
              </a:spcAft>
            </a:pPr>
            <a:r>
              <a:rPr lang="ru-RU" sz="1200" u="none" strike="noStrike" dirty="0" err="1" smtClean="0">
                <a:solidFill>
                  <a:srgbClr val="0000FF"/>
                </a:solidFill>
                <a:latin typeface="Times New Roman"/>
                <a:ea typeface="Times New Roman"/>
                <a:hlinkClick r:id="rId42" tooltip="Lighthouse of Alexandria"/>
              </a:rPr>
              <a:t>Lighthouse</a:t>
            </a:r>
            <a:r>
              <a:rPr lang="ru-RU" sz="1200" u="none" strike="noStrike" dirty="0" smtClean="0">
                <a:solidFill>
                  <a:srgbClr val="0000FF"/>
                </a:solidFill>
                <a:latin typeface="Times New Roman"/>
                <a:ea typeface="Times New Roman"/>
                <a:hlinkClick r:id="rId42" tooltip="Lighthouse of Alexandria"/>
              </a:rPr>
              <a:t> </a:t>
            </a:r>
            <a:r>
              <a:rPr lang="ru-RU" sz="1200" u="none" strike="noStrike" dirty="0" err="1" smtClean="0">
                <a:solidFill>
                  <a:srgbClr val="0000FF"/>
                </a:solidFill>
                <a:latin typeface="Times New Roman"/>
                <a:ea typeface="Times New Roman"/>
                <a:hlinkClick r:id="rId42" tooltip="Lighthouse of Alexandria"/>
              </a:rPr>
              <a:t>of</a:t>
            </a:r>
            <a:r>
              <a:rPr lang="ru-RU" sz="1200" u="none" strike="noStrike" dirty="0" smtClean="0">
                <a:solidFill>
                  <a:srgbClr val="0000FF"/>
                </a:solidFill>
                <a:latin typeface="Times New Roman"/>
                <a:ea typeface="Times New Roman"/>
                <a:hlinkClick r:id="rId42" tooltip="Lighthouse of Alexandria"/>
              </a:rPr>
              <a:t> </a:t>
            </a:r>
            <a:r>
              <a:rPr lang="ru-RU" sz="1200" u="none" strike="noStrike" dirty="0" err="1" smtClean="0">
                <a:solidFill>
                  <a:srgbClr val="0000FF"/>
                </a:solidFill>
                <a:latin typeface="Times New Roman"/>
                <a:ea typeface="Times New Roman"/>
                <a:hlinkClick r:id="rId42" tooltip="Lighthouse of Alexandria"/>
              </a:rPr>
              <a:t>Alexandria</a:t>
            </a:r>
            <a:endParaRPr lang="ru-RU" sz="1200" dirty="0" smtClean="0">
              <a:latin typeface="Times New Roman"/>
              <a:ea typeface="Times New Roman"/>
            </a:endParaRPr>
          </a:p>
          <a:p>
            <a:pPr>
              <a:spcAft>
                <a:spcPts val="0"/>
              </a:spcAft>
            </a:pPr>
            <a:r>
              <a:rPr lang="ru-RU" sz="1200" dirty="0" err="1" smtClean="0">
                <a:latin typeface="Times New Roman"/>
                <a:ea typeface="Times New Roman"/>
              </a:rPr>
              <a:t>c</a:t>
            </a:r>
            <a:r>
              <a:rPr lang="ru-RU" sz="1200" dirty="0" smtClean="0">
                <a:latin typeface="Times New Roman"/>
                <a:ea typeface="Times New Roman"/>
              </a:rPr>
              <a:t>. 280 BC</a:t>
            </a:r>
          </a:p>
          <a:p>
            <a:pPr>
              <a:spcAft>
                <a:spcPts val="0"/>
              </a:spcAft>
            </a:pPr>
            <a:r>
              <a:rPr lang="ru-RU" sz="1200" u="none" strike="noStrike" dirty="0" err="1" smtClean="0">
                <a:solidFill>
                  <a:srgbClr val="0000FF"/>
                </a:solidFill>
                <a:latin typeface="Times New Roman"/>
                <a:ea typeface="Times New Roman"/>
                <a:hlinkClick r:id="rId43" tooltip="Ptolemaic Egypt"/>
              </a:rPr>
              <a:t>Ptolemaic</a:t>
            </a:r>
            <a:r>
              <a:rPr lang="ru-RU" sz="1200" u="none" strike="noStrike" dirty="0" smtClean="0">
                <a:solidFill>
                  <a:srgbClr val="0000FF"/>
                </a:solidFill>
                <a:latin typeface="Times New Roman"/>
                <a:ea typeface="Times New Roman"/>
                <a:hlinkClick r:id="rId43" tooltip="Ptolemaic Egypt"/>
              </a:rPr>
              <a:t> </a:t>
            </a:r>
            <a:r>
              <a:rPr lang="ru-RU" sz="1200" u="none" strike="noStrike" dirty="0" err="1" smtClean="0">
                <a:solidFill>
                  <a:srgbClr val="0000FF"/>
                </a:solidFill>
                <a:latin typeface="Times New Roman"/>
                <a:ea typeface="Times New Roman"/>
                <a:hlinkClick r:id="rId43" tooltip="Ptolemaic Egypt"/>
              </a:rPr>
              <a:t>Egypt</a:t>
            </a:r>
            <a:r>
              <a:rPr lang="ru-RU" sz="1200" dirty="0" smtClean="0">
                <a:latin typeface="Times New Roman"/>
                <a:ea typeface="Times New Roman"/>
              </a:rPr>
              <a:t>, </a:t>
            </a:r>
            <a:r>
              <a:rPr lang="ru-RU" sz="1200" u="none" strike="noStrike" dirty="0" err="1" smtClean="0">
                <a:solidFill>
                  <a:srgbClr val="0000FF"/>
                </a:solidFill>
                <a:latin typeface="Times New Roman"/>
                <a:ea typeface="Times New Roman"/>
                <a:hlinkClick r:id="rId44" tooltip="Ancient Greeks"/>
              </a:rPr>
              <a:t>Greeks</a:t>
            </a:r>
            <a:endParaRPr lang="ru-RU" sz="1200" dirty="0" smtClean="0">
              <a:latin typeface="Times New Roman"/>
              <a:ea typeface="Times New Roman"/>
            </a:endParaRPr>
          </a:p>
          <a:p>
            <a:r>
              <a:rPr lang="ru-RU" sz="1200" dirty="0" smtClean="0">
                <a:latin typeface="Times New Roman"/>
                <a:ea typeface="Times New Roman"/>
              </a:rPr>
              <a:t> </a:t>
            </a:r>
          </a:p>
          <a:p>
            <a:r>
              <a:rPr lang="ru-RU" sz="1200" dirty="0" err="1" smtClean="0">
                <a:latin typeface="Times New Roman"/>
                <a:ea typeface="Times New Roman"/>
              </a:rPr>
              <a:t>to</a:t>
            </a:r>
            <a:r>
              <a:rPr lang="ru-RU" sz="1200" dirty="0" smtClean="0">
                <a:latin typeface="Times New Roman"/>
                <a:ea typeface="Times New Roman"/>
              </a:rPr>
              <a:t> </a:t>
            </a:r>
            <a:r>
              <a:rPr lang="ru-RU" sz="1200" dirty="0" err="1" smtClean="0">
                <a:latin typeface="Times New Roman"/>
                <a:ea typeface="Times New Roman"/>
              </a:rPr>
              <a:t>guide</a:t>
            </a:r>
            <a:r>
              <a:rPr lang="ru-RU" sz="1200" dirty="0" smtClean="0">
                <a:latin typeface="Times New Roman"/>
                <a:ea typeface="Times New Roman"/>
              </a:rPr>
              <a:t> </a:t>
            </a:r>
            <a:r>
              <a:rPr lang="ru-RU" sz="1200" dirty="0" err="1" smtClean="0">
                <a:latin typeface="Times New Roman"/>
                <a:ea typeface="Times New Roman"/>
              </a:rPr>
              <a:t>sailors</a:t>
            </a:r>
            <a:r>
              <a:rPr lang="ru-RU" sz="1200" dirty="0" smtClean="0">
                <a:latin typeface="Times New Roman"/>
                <a:ea typeface="Times New Roman"/>
              </a:rPr>
              <a:t> </a:t>
            </a:r>
            <a:r>
              <a:rPr lang="ru-RU" sz="1200" dirty="0" err="1" smtClean="0">
                <a:latin typeface="Times New Roman"/>
                <a:ea typeface="Times New Roman"/>
              </a:rPr>
              <a:t>into</a:t>
            </a:r>
            <a:r>
              <a:rPr lang="ru-RU" sz="1200" dirty="0" smtClean="0">
                <a:latin typeface="Times New Roman"/>
                <a:ea typeface="Times New Roman"/>
              </a:rPr>
              <a:t> </a:t>
            </a:r>
            <a:r>
              <a:rPr lang="ru-RU" sz="1200" dirty="0" err="1" smtClean="0">
                <a:latin typeface="Times New Roman"/>
                <a:ea typeface="Times New Roman"/>
              </a:rPr>
              <a:t>the</a:t>
            </a:r>
            <a:r>
              <a:rPr lang="ru-RU" sz="1200" dirty="0" smtClean="0">
                <a:latin typeface="Times New Roman"/>
                <a:ea typeface="Times New Roman"/>
              </a:rPr>
              <a:t> </a:t>
            </a:r>
            <a:r>
              <a:rPr lang="ru-RU" sz="1200" dirty="0" err="1" smtClean="0">
                <a:latin typeface="Times New Roman"/>
                <a:ea typeface="Times New Roman"/>
              </a:rPr>
              <a:t>harbour</a:t>
            </a:r>
            <a:r>
              <a:rPr lang="ru-RU" sz="1200" dirty="0" smtClean="0">
                <a:latin typeface="Times New Roman"/>
                <a:ea typeface="Times New Roman"/>
              </a:rPr>
              <a:t> </a:t>
            </a:r>
            <a:r>
              <a:rPr lang="ru-RU" sz="1200" dirty="0" err="1" smtClean="0">
                <a:latin typeface="Times New Roman"/>
                <a:ea typeface="Times New Roman"/>
              </a:rPr>
              <a:t>at</a:t>
            </a:r>
            <a:r>
              <a:rPr lang="ru-RU" sz="1200" dirty="0" smtClean="0">
                <a:latin typeface="Times New Roman"/>
                <a:ea typeface="Times New Roman"/>
              </a:rPr>
              <a:t> </a:t>
            </a:r>
            <a:r>
              <a:rPr lang="ru-RU" sz="1200" dirty="0" err="1" smtClean="0">
                <a:latin typeface="Times New Roman"/>
                <a:ea typeface="Times New Roman"/>
              </a:rPr>
              <a:t>night</a:t>
            </a:r>
            <a:r>
              <a:rPr lang="ru-RU" sz="1200" dirty="0" smtClean="0">
                <a:latin typeface="Times New Roman"/>
                <a:ea typeface="Times New Roman"/>
              </a:rPr>
              <a:t> </a:t>
            </a:r>
            <a:r>
              <a:rPr lang="ru-RU" sz="1200" dirty="0" err="1" smtClean="0">
                <a:latin typeface="Times New Roman"/>
                <a:ea typeface="Times New Roman"/>
              </a:rPr>
              <a:t>time</a:t>
            </a:r>
            <a:r>
              <a:rPr lang="ru-RU" sz="1200" dirty="0" smtClean="0">
                <a:latin typeface="Times New Roman"/>
                <a:ea typeface="Times New Roman"/>
              </a:rPr>
              <a:t>.</a:t>
            </a:r>
          </a:p>
          <a:p>
            <a:pPr>
              <a:spcAft>
                <a:spcPts val="0"/>
              </a:spcAft>
            </a:pPr>
            <a:r>
              <a:rPr lang="ru-RU" sz="1200" dirty="0" smtClean="0">
                <a:latin typeface="Times New Roman"/>
                <a:ea typeface="Times New Roman"/>
              </a:rPr>
              <a:t> </a:t>
            </a:r>
          </a:p>
          <a:p>
            <a:pPr>
              <a:spcAft>
                <a:spcPts val="0"/>
              </a:spcAft>
            </a:pPr>
            <a:r>
              <a:rPr lang="ru-RU" sz="1200" dirty="0" smtClean="0">
                <a:latin typeface="Times New Roman"/>
                <a:ea typeface="Times New Roman"/>
              </a:rPr>
              <a:t>AD 1303–1480</a:t>
            </a:r>
          </a:p>
          <a:p>
            <a:pPr>
              <a:spcAft>
                <a:spcPts val="0"/>
              </a:spcAft>
            </a:pPr>
            <a:r>
              <a:rPr lang="ru-RU" sz="1200" u="none" strike="noStrike" dirty="0" err="1" smtClean="0">
                <a:solidFill>
                  <a:srgbClr val="0000FF"/>
                </a:solidFill>
                <a:latin typeface="Times New Roman"/>
                <a:ea typeface="Times New Roman"/>
                <a:hlinkClick r:id="rId45" tooltip="1303 Crete earthquake"/>
              </a:rPr>
              <a:t>Earthquake</a:t>
            </a:r>
            <a:endParaRPr lang="ru-RU" sz="1200" dirty="0" smtClean="0">
              <a:latin typeface="Times New Roman"/>
              <a:ea typeface="Times New Roman"/>
            </a:endParaRPr>
          </a:p>
          <a:p>
            <a:pPr>
              <a:spcAft>
                <a:spcPts val="0"/>
              </a:spcAft>
            </a:pPr>
            <a:r>
              <a:rPr lang="ru-RU" sz="1200" u="none" strike="noStrike" dirty="0" err="1" smtClean="0">
                <a:solidFill>
                  <a:srgbClr val="0000FF"/>
                </a:solidFill>
                <a:latin typeface="Times New Roman"/>
                <a:ea typeface="Times New Roman"/>
                <a:hlinkClick r:id="rId46" tooltip="Alexandria"/>
              </a:rPr>
              <a:t>Alexandria</a:t>
            </a:r>
            <a:r>
              <a:rPr lang="ru-RU" sz="1200" dirty="0" smtClean="0">
                <a:latin typeface="Times New Roman"/>
                <a:ea typeface="Times New Roman"/>
              </a:rPr>
              <a:t>, </a:t>
            </a:r>
            <a:r>
              <a:rPr lang="ru-RU" sz="1200" u="none" strike="noStrike" dirty="0" err="1" smtClean="0">
                <a:solidFill>
                  <a:srgbClr val="0000FF"/>
                </a:solidFill>
                <a:latin typeface="Times New Roman"/>
                <a:ea typeface="Times New Roman"/>
                <a:hlinkClick r:id="rId8" tooltip="Egypt"/>
              </a:rPr>
              <a:t>Egypt</a:t>
            </a:r>
            <a:endParaRPr lang="ru-RU" sz="1200" dirty="0" smtClean="0">
              <a:latin typeface="Times New Roman"/>
              <a:ea typeface="Times New Roman"/>
            </a:endParaRPr>
          </a:p>
          <a:p>
            <a:endParaRPr lang="ru-RU" dirty="0"/>
          </a:p>
        </p:txBody>
      </p:sp>
      <p:sp>
        <p:nvSpPr>
          <p:cNvPr id="4" name="Номер слайда 3"/>
          <p:cNvSpPr>
            <a:spLocks noGrp="1"/>
          </p:cNvSpPr>
          <p:nvPr>
            <p:ph type="sldNum" sz="quarter" idx="10"/>
          </p:nvPr>
        </p:nvSpPr>
        <p:spPr/>
        <p:txBody>
          <a:bodyPr/>
          <a:lstStyle/>
          <a:p>
            <a:fld id="{52A0B7ED-E585-4438-8F16-291ED5413FAE}"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7B24F5B-8C92-4F82-9388-94B0C232785D}" type="datetimeFigureOut">
              <a:rPr lang="ru-RU" smtClean="0"/>
              <a:pPr/>
              <a:t>26.03.2012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5944C2-2C89-4547-B27B-8230D7D1D5E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B24F5B-8C92-4F82-9388-94B0C232785D}" type="datetimeFigureOut">
              <a:rPr lang="ru-RU" smtClean="0"/>
              <a:pPr/>
              <a:t>26.03.2012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5944C2-2C89-4547-B27B-8230D7D1D5E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B24F5B-8C92-4F82-9388-94B0C232785D}" type="datetimeFigureOut">
              <a:rPr lang="ru-RU" smtClean="0"/>
              <a:pPr/>
              <a:t>26.03.2012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5944C2-2C89-4547-B27B-8230D7D1D5E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B24F5B-8C92-4F82-9388-94B0C232785D}" type="datetimeFigureOut">
              <a:rPr lang="ru-RU" smtClean="0"/>
              <a:pPr/>
              <a:t>26.03.2012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5944C2-2C89-4547-B27B-8230D7D1D5E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7B24F5B-8C92-4F82-9388-94B0C232785D}" type="datetimeFigureOut">
              <a:rPr lang="ru-RU" smtClean="0"/>
              <a:pPr/>
              <a:t>26.03.2012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5944C2-2C89-4547-B27B-8230D7D1D5E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7B24F5B-8C92-4F82-9388-94B0C232785D}" type="datetimeFigureOut">
              <a:rPr lang="ru-RU" smtClean="0"/>
              <a:pPr/>
              <a:t>26.03.2012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5944C2-2C89-4547-B27B-8230D7D1D5E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7B24F5B-8C92-4F82-9388-94B0C232785D}" type="datetimeFigureOut">
              <a:rPr lang="ru-RU" smtClean="0"/>
              <a:pPr/>
              <a:t>26.03.2012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5944C2-2C89-4547-B27B-8230D7D1D5E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7B24F5B-8C92-4F82-9388-94B0C232785D}" type="datetimeFigureOut">
              <a:rPr lang="ru-RU" smtClean="0"/>
              <a:pPr/>
              <a:t>26.03.2012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5944C2-2C89-4547-B27B-8230D7D1D5E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7B24F5B-8C92-4F82-9388-94B0C232785D}" type="datetimeFigureOut">
              <a:rPr lang="ru-RU" smtClean="0"/>
              <a:pPr/>
              <a:t>26.03.2012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5944C2-2C89-4547-B27B-8230D7D1D5E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7B24F5B-8C92-4F82-9388-94B0C232785D}" type="datetimeFigureOut">
              <a:rPr lang="ru-RU" smtClean="0"/>
              <a:pPr/>
              <a:t>26.03.2012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5944C2-2C89-4547-B27B-8230D7D1D5E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7B24F5B-8C92-4F82-9388-94B0C232785D}" type="datetimeFigureOut">
              <a:rPr lang="ru-RU" smtClean="0"/>
              <a:pPr/>
              <a:t>26.03.2012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5944C2-2C89-4547-B27B-8230D7D1D5E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24F5B-8C92-4F82-9388-94B0C232785D}" type="datetimeFigureOut">
              <a:rPr lang="ru-RU" smtClean="0"/>
              <a:pPr/>
              <a:t>26.03.2012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944C2-2C89-4547-B27B-8230D7D1D5E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png"/><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jpe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Babil_Provinc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en.wikipedia.org/wiki/Statue_of_Zeus_at_Olympi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33375"/>
            <a:ext cx="8229600" cy="792163"/>
          </a:xfrm>
          <a:effectLst>
            <a:outerShdw dist="35921" dir="2700000" algn="ctr" rotWithShape="0">
              <a:schemeClr val="bg2">
                <a:alpha val="50000"/>
              </a:schemeClr>
            </a:outerShdw>
          </a:effectLst>
        </p:spPr>
        <p:txBody>
          <a:bodyPr>
            <a:normAutofit fontScale="90000"/>
          </a:bodyPr>
          <a:lstStyle/>
          <a:p>
            <a:r>
              <a:rPr lang="ru-RU" sz="2800">
                <a:latin typeface="Times New Roman" pitchFamily="18" charset="0"/>
              </a:rPr>
              <a:t>Урок по теме </a:t>
            </a:r>
            <a:br>
              <a:rPr lang="ru-RU" sz="2800">
                <a:latin typeface="Times New Roman" pitchFamily="18" charset="0"/>
              </a:rPr>
            </a:br>
            <a:r>
              <a:rPr lang="ru-RU" sz="2800"/>
              <a:t>«Удивительный мир. Древние чудеса света»</a:t>
            </a:r>
            <a:r>
              <a:rPr lang="ru-RU"/>
              <a:t> </a:t>
            </a:r>
          </a:p>
        </p:txBody>
      </p:sp>
      <p:sp>
        <p:nvSpPr>
          <p:cNvPr id="5145" name="Rectangle 25"/>
          <p:cNvSpPr>
            <a:spLocks noChangeArrowheads="1"/>
          </p:cNvSpPr>
          <p:nvPr/>
        </p:nvSpPr>
        <p:spPr bwMode="auto">
          <a:xfrm rot="10800000" flipV="1">
            <a:off x="1979613" y="5661025"/>
            <a:ext cx="5772150" cy="701675"/>
          </a:xfrm>
          <a:prstGeom prst="rect">
            <a:avLst/>
          </a:prstGeom>
          <a:noFill/>
          <a:ln w="9525">
            <a:noFill/>
            <a:miter lim="800000"/>
            <a:headEnd/>
            <a:tailEnd/>
          </a:ln>
          <a:effectLst/>
        </p:spPr>
        <p:txBody>
          <a:bodyPr>
            <a:spAutoFit/>
          </a:bodyPr>
          <a:lstStyle/>
          <a:p>
            <a:r>
              <a:rPr lang="ru-RU" sz="2000" b="1">
                <a:effectLst>
                  <a:outerShdw blurRad="38100" dist="38100" dir="2700000" algn="tl">
                    <a:srgbClr val="FFFFFF"/>
                  </a:outerShdw>
                </a:effectLst>
              </a:rPr>
              <a:t>г. Мирный Саха (Якутия) МОУ СОШ № 26</a:t>
            </a:r>
          </a:p>
          <a:p>
            <a:r>
              <a:rPr lang="ru-RU" sz="2000" b="1">
                <a:effectLst>
                  <a:outerShdw blurRad="38100" dist="38100" dir="2700000" algn="tl">
                    <a:srgbClr val="FFFFFF"/>
                  </a:outerShdw>
                </a:effectLst>
              </a:rPr>
              <a:t>Учитель: Сатурченко Н.А.</a:t>
            </a:r>
          </a:p>
        </p:txBody>
      </p:sp>
      <p:pic>
        <p:nvPicPr>
          <p:cNvPr id="1026" name="Picture 2" descr="C:\Documents and Settings\HOME\Рабочий стол\Чудеса света\7 старых чудес\7 чудес света\381cef723b16.jpg"/>
          <p:cNvPicPr>
            <a:picLocks noChangeAspect="1" noChangeArrowheads="1"/>
          </p:cNvPicPr>
          <p:nvPr/>
        </p:nvPicPr>
        <p:blipFill>
          <a:blip r:embed="rId2" cstate="email"/>
          <a:srcRect/>
          <a:stretch>
            <a:fillRect/>
          </a:stretch>
        </p:blipFill>
        <p:spPr bwMode="auto">
          <a:xfrm>
            <a:off x="1214414" y="1285860"/>
            <a:ext cx="6739932" cy="4286280"/>
          </a:xfrm>
          <a:prstGeom prst="rect">
            <a:avLst/>
          </a:prstGeom>
          <a:noFill/>
        </p:spPr>
      </p:pic>
      <p:pic>
        <p:nvPicPr>
          <p:cNvPr id="5143" name="Picture 23" descr="j0436646"/>
          <p:cNvPicPr>
            <a:picLocks noChangeAspect="1" noChangeArrowheads="1"/>
          </p:cNvPicPr>
          <p:nvPr/>
        </p:nvPicPr>
        <p:blipFill>
          <a:blip r:embed="rId3" cstate="email"/>
          <a:srcRect/>
          <a:stretch>
            <a:fillRect/>
          </a:stretch>
        </p:blipFill>
        <p:spPr bwMode="auto">
          <a:xfrm>
            <a:off x="468313" y="3500438"/>
            <a:ext cx="1079500" cy="2967037"/>
          </a:xfrm>
          <a:prstGeom prst="rect">
            <a:avLst/>
          </a:prstGeom>
          <a:noFill/>
          <a:effectLst>
            <a:outerShdw dist="107763" dir="18900000" algn="ctr" rotWithShape="0">
              <a:srgbClr val="808080">
                <a:alpha val="50000"/>
              </a:srgbClr>
            </a:outerShdw>
          </a:effectLst>
        </p:spPr>
      </p:pic>
      <p:pic>
        <p:nvPicPr>
          <p:cNvPr id="5144" name="Picture 24" descr="j0436652"/>
          <p:cNvPicPr>
            <a:picLocks noChangeAspect="1" noChangeArrowheads="1"/>
          </p:cNvPicPr>
          <p:nvPr/>
        </p:nvPicPr>
        <p:blipFill>
          <a:blip r:embed="rId4" cstate="email"/>
          <a:srcRect/>
          <a:stretch>
            <a:fillRect/>
          </a:stretch>
        </p:blipFill>
        <p:spPr bwMode="auto">
          <a:xfrm flipH="1">
            <a:off x="7451725" y="3429000"/>
            <a:ext cx="1223963" cy="2779713"/>
          </a:xfrm>
          <a:prstGeom prst="rect">
            <a:avLst/>
          </a:prstGeom>
          <a:noFill/>
          <a:effectLst>
            <a:outerShdw dist="107763" dir="135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43"/>
                                        </p:tgtEl>
                                        <p:attrNameLst>
                                          <p:attrName>style.visibility</p:attrName>
                                        </p:attrNameLst>
                                      </p:cBhvr>
                                      <p:to>
                                        <p:strVal val="visible"/>
                                      </p:to>
                                    </p:set>
                                    <p:animEffect transition="in" filter="fade">
                                      <p:cBhvr>
                                        <p:cTn id="7" dur="1000"/>
                                        <p:tgtEl>
                                          <p:spTgt spid="5143"/>
                                        </p:tgtEl>
                                      </p:cBhvr>
                                    </p:animEffect>
                                  </p:childTnLst>
                                </p:cTn>
                              </p:par>
                              <p:par>
                                <p:cTn id="8" presetID="10" presetClass="entr" presetSubtype="0" fill="hold" nodeType="withEffect">
                                  <p:stCondLst>
                                    <p:cond delay="0"/>
                                  </p:stCondLst>
                                  <p:childTnLst>
                                    <p:set>
                                      <p:cBhvr>
                                        <p:cTn id="9" dur="1" fill="hold">
                                          <p:stCondLst>
                                            <p:cond delay="0"/>
                                          </p:stCondLst>
                                        </p:cTn>
                                        <p:tgtEl>
                                          <p:spTgt spid="5144"/>
                                        </p:tgtEl>
                                        <p:attrNameLst>
                                          <p:attrName>style.visibility</p:attrName>
                                        </p:attrNameLst>
                                      </p:cBhvr>
                                      <p:to>
                                        <p:strVal val="visible"/>
                                      </p:to>
                                    </p:set>
                                    <p:animEffect transition="in" filter="fade">
                                      <p:cBhvr>
                                        <p:cTn id="10" dur="1000"/>
                                        <p:tgtEl>
                                          <p:spTgt spid="5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4"/>
          <p:cNvPicPr>
            <a:picLocks noChangeAspect="1" noChangeArrowheads="1"/>
          </p:cNvPicPr>
          <p:nvPr/>
        </p:nvPicPr>
        <p:blipFill>
          <a:blip r:embed="rId2" cstate="email"/>
          <a:srcRect/>
          <a:stretch>
            <a:fillRect/>
          </a:stretch>
        </p:blipFill>
        <p:spPr bwMode="auto">
          <a:xfrm>
            <a:off x="0" y="-19050"/>
            <a:ext cx="9144000" cy="6877050"/>
          </a:xfrm>
          <a:prstGeom prst="rect">
            <a:avLst/>
          </a:prstGeom>
          <a:noFill/>
        </p:spPr>
      </p:pic>
      <p:pic>
        <p:nvPicPr>
          <p:cNvPr id="1026" name="Picture 2" descr="350px-Hanging_Gardens_of_Babylon"/>
          <p:cNvPicPr>
            <a:picLocks noChangeAspect="1" noChangeArrowheads="1"/>
          </p:cNvPicPr>
          <p:nvPr/>
        </p:nvPicPr>
        <p:blipFill>
          <a:blip r:embed="rId3" cstate="email"/>
          <a:srcRect/>
          <a:stretch>
            <a:fillRect/>
          </a:stretch>
        </p:blipFill>
        <p:spPr bwMode="auto">
          <a:xfrm>
            <a:off x="-1" y="0"/>
            <a:ext cx="9144001" cy="6858000"/>
          </a:xfrm>
          <a:prstGeom prst="rect">
            <a:avLst/>
          </a:prstGeom>
          <a:noFill/>
          <a:ln w="9525">
            <a:noFill/>
            <a:miter lim="800000"/>
            <a:headEnd/>
            <a:tailEnd/>
          </a:ln>
        </p:spPr>
      </p:pic>
      <p:sp>
        <p:nvSpPr>
          <p:cNvPr id="8" name="TextBox 7"/>
          <p:cNvSpPr txBox="1"/>
          <p:nvPr/>
        </p:nvSpPr>
        <p:spPr>
          <a:xfrm>
            <a:off x="785786" y="714356"/>
            <a:ext cx="7786742" cy="646331"/>
          </a:xfrm>
          <a:prstGeom prst="rect">
            <a:avLst/>
          </a:prstGeom>
          <a:noFill/>
        </p:spPr>
        <p:txBody>
          <a:bodyPr wrap="square" rtlCol="0">
            <a:spAutoFit/>
          </a:bodyPr>
          <a:lstStyle/>
          <a:p>
            <a:r>
              <a:rPr lang="en-US" sz="3600" b="1" dirty="0" smtClean="0">
                <a:solidFill>
                  <a:srgbClr val="FFFF00"/>
                </a:solidFill>
                <a:latin typeface="Times New Roman" pitchFamily="18" charset="0"/>
              </a:rPr>
              <a:t>The Hanging Gardens</a:t>
            </a:r>
            <a:r>
              <a:rPr lang="ru-RU" sz="3600" b="1" dirty="0" smtClean="0">
                <a:solidFill>
                  <a:srgbClr val="FFFF00"/>
                </a:solidFill>
                <a:latin typeface="Times New Roman" pitchFamily="18" charset="0"/>
              </a:rPr>
              <a:t>  </a:t>
            </a:r>
            <a:r>
              <a:rPr lang="en-US" sz="3600" b="1" dirty="0" smtClean="0">
                <a:solidFill>
                  <a:srgbClr val="FFFF00"/>
                </a:solidFill>
                <a:latin typeface="Times New Roman" pitchFamily="18" charset="0"/>
              </a:rPr>
              <a:t>of  Babylon</a:t>
            </a:r>
            <a:endParaRPr lang="ru-RU" sz="3600" b="1"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2123"/>
          <p:cNvPicPr>
            <a:picLocks noChangeAspect="1" noChangeArrowheads="1"/>
          </p:cNvPicPr>
          <p:nvPr/>
        </p:nvPicPr>
        <p:blipFill>
          <a:blip r:embed="rId2" cstate="email"/>
          <a:srcRect/>
          <a:stretch>
            <a:fillRect/>
          </a:stretch>
        </p:blipFill>
        <p:spPr bwMode="auto">
          <a:xfrm>
            <a:off x="0" y="0"/>
            <a:ext cx="9144000" cy="6945313"/>
          </a:xfrm>
          <a:prstGeom prst="rect">
            <a:avLst/>
          </a:prstGeom>
          <a:noFill/>
        </p:spPr>
      </p:pic>
      <p:sp>
        <p:nvSpPr>
          <p:cNvPr id="67593" name="Rectangle 9"/>
          <p:cNvSpPr>
            <a:spLocks noChangeArrowheads="1"/>
          </p:cNvSpPr>
          <p:nvPr/>
        </p:nvSpPr>
        <p:spPr bwMode="auto">
          <a:xfrm>
            <a:off x="1763713" y="0"/>
            <a:ext cx="5715000" cy="519113"/>
          </a:xfrm>
          <a:prstGeom prst="rect">
            <a:avLst/>
          </a:prstGeom>
          <a:noFill/>
          <a:ln w="9525">
            <a:noFill/>
            <a:miter lim="800000"/>
            <a:headEnd/>
            <a:tailEnd/>
          </a:ln>
          <a:effectLst/>
        </p:spPr>
        <p:txBody>
          <a:bodyPr wrap="none">
            <a:spAutoFit/>
          </a:bodyPr>
          <a:lstStyle/>
          <a:p>
            <a:r>
              <a:rPr lang="en-US" sz="2800" b="1" dirty="0">
                <a:latin typeface="Times New Roman" pitchFamily="18" charset="0"/>
              </a:rPr>
              <a:t>The Temple  of  Artemis  at Ephesus</a:t>
            </a:r>
            <a:endParaRPr lang="ru-RU" sz="2800" b="1" dirty="0">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42852"/>
            <a:ext cx="9144000" cy="6715148"/>
          </a:xfrm>
        </p:spPr>
        <p:txBody>
          <a:bodyPr>
            <a:normAutofit/>
          </a:bodyPr>
          <a:lstStyle/>
          <a:p>
            <a:pPr algn="l"/>
            <a:r>
              <a:rPr lang="en-US" sz="2800" b="1" u="sng" dirty="0">
                <a:solidFill>
                  <a:srgbClr val="002060"/>
                </a:solidFill>
              </a:rPr>
              <a:t>IV. Seven wonders of the world discussion </a:t>
            </a:r>
            <a:r>
              <a:rPr lang="ru-RU" sz="2800" b="1" dirty="0" smtClean="0"/>
              <a:t/>
            </a:r>
            <a:br>
              <a:rPr lang="ru-RU" sz="2800" b="1" dirty="0" smtClean="0"/>
            </a:br>
            <a:r>
              <a:rPr lang="ru-RU" sz="2800" dirty="0"/>
              <a:t/>
            </a:r>
            <a:br>
              <a:rPr lang="ru-RU" sz="2800" dirty="0"/>
            </a:br>
            <a:r>
              <a:rPr lang="ru-RU" sz="2800" dirty="0" smtClean="0"/>
              <a:t>1. </a:t>
            </a:r>
            <a:r>
              <a:rPr lang="en-US" sz="2800" dirty="0" smtClean="0"/>
              <a:t>Do </a:t>
            </a:r>
            <a:r>
              <a:rPr lang="en-US" sz="2800" dirty="0"/>
              <a:t>you think people should try to rebuild those of the Seven wonders of the </a:t>
            </a:r>
            <a:r>
              <a:rPr lang="en-US" sz="2800" dirty="0" smtClean="0"/>
              <a:t>world</a:t>
            </a:r>
            <a:r>
              <a:rPr lang="ru-RU" sz="2800" dirty="0" smtClean="0"/>
              <a:t> </a:t>
            </a:r>
            <a:r>
              <a:rPr lang="en-US" sz="2800" dirty="0" smtClean="0"/>
              <a:t>that </a:t>
            </a:r>
            <a:r>
              <a:rPr lang="en-US" sz="2800" dirty="0"/>
              <a:t>have </a:t>
            </a:r>
            <a:r>
              <a:rPr lang="en-US" sz="2800" dirty="0" smtClean="0"/>
              <a:t>disappeared?</a:t>
            </a:r>
            <a:r>
              <a:rPr lang="ru-RU" sz="2800" dirty="0" smtClean="0"/>
              <a:t/>
            </a:r>
            <a:br>
              <a:rPr lang="ru-RU" sz="2800" dirty="0" smtClean="0"/>
            </a:br>
            <a:r>
              <a:rPr lang="ru-RU" sz="2800" dirty="0" smtClean="0"/>
              <a:t/>
            </a:r>
            <a:br>
              <a:rPr lang="ru-RU" sz="2800" dirty="0" smtClean="0"/>
            </a:br>
            <a:r>
              <a:rPr lang="ru-RU" sz="2800" dirty="0" smtClean="0"/>
              <a:t>2. </a:t>
            </a:r>
            <a:r>
              <a:rPr lang="en-US" sz="2800" dirty="0" smtClean="0"/>
              <a:t>If </a:t>
            </a:r>
            <a:r>
              <a:rPr lang="en-US" sz="2800" dirty="0"/>
              <a:t>you could design a wonder of the world, what would you design</a:t>
            </a:r>
            <a:r>
              <a:rPr lang="en-US" sz="2800" dirty="0" smtClean="0"/>
              <a:t>?</a:t>
            </a:r>
            <a:r>
              <a:rPr lang="ru-RU" sz="2800" dirty="0" smtClean="0"/>
              <a:t/>
            </a:r>
            <a:br>
              <a:rPr lang="ru-RU" sz="2800" dirty="0" smtClean="0"/>
            </a:br>
            <a:r>
              <a:rPr lang="ru-RU" sz="2800" dirty="0"/>
              <a:t/>
            </a:r>
            <a:br>
              <a:rPr lang="ru-RU" sz="2800" dirty="0"/>
            </a:br>
            <a:r>
              <a:rPr lang="ru-RU" sz="2800" dirty="0" smtClean="0"/>
              <a:t>3. </a:t>
            </a:r>
            <a:r>
              <a:rPr lang="en-US" sz="2800" dirty="0" smtClean="0"/>
              <a:t>What </a:t>
            </a:r>
            <a:r>
              <a:rPr lang="en-US" sz="2800" dirty="0"/>
              <a:t>makes a wonder a wonder</a:t>
            </a:r>
            <a:r>
              <a:rPr lang="en-US" sz="2800" dirty="0" smtClean="0"/>
              <a:t>?</a:t>
            </a:r>
            <a:r>
              <a:rPr lang="ru-RU" sz="2800" dirty="0" smtClean="0"/>
              <a:t/>
            </a:r>
            <a:br>
              <a:rPr lang="ru-RU" sz="2800" dirty="0" smtClean="0"/>
            </a:br>
            <a:r>
              <a:rPr lang="ru-RU" sz="2800" dirty="0"/>
              <a:t/>
            </a:r>
            <a:br>
              <a:rPr lang="ru-RU" sz="2800" dirty="0"/>
            </a:br>
            <a:r>
              <a:rPr lang="ru-RU" sz="2800" dirty="0" smtClean="0"/>
              <a:t>4. </a:t>
            </a:r>
            <a:r>
              <a:rPr lang="en-US" sz="2800" dirty="0" smtClean="0"/>
              <a:t>Is </a:t>
            </a:r>
            <a:r>
              <a:rPr lang="en-US" sz="2800" dirty="0"/>
              <a:t>it important to have an official list of the wonders of the world</a:t>
            </a:r>
            <a:r>
              <a:rPr lang="en-US" sz="2800" dirty="0" smtClean="0"/>
              <a:t>?</a:t>
            </a:r>
            <a:r>
              <a:rPr lang="ru-RU" sz="2800" dirty="0" smtClean="0"/>
              <a:t/>
            </a:r>
            <a:br>
              <a:rPr lang="ru-RU" sz="2800" dirty="0" smtClean="0"/>
            </a:br>
            <a:r>
              <a:rPr lang="ru-RU" sz="2800" dirty="0"/>
              <a:t/>
            </a:r>
            <a:br>
              <a:rPr lang="ru-RU" sz="2800" dirty="0"/>
            </a:br>
            <a:r>
              <a:rPr lang="ru-RU" sz="2800" dirty="0" smtClean="0"/>
              <a:t>5. </a:t>
            </a:r>
            <a:r>
              <a:rPr lang="en-US" sz="2800" dirty="0" smtClean="0"/>
              <a:t>Do </a:t>
            </a:r>
            <a:r>
              <a:rPr lang="en-US" sz="2800" dirty="0"/>
              <a:t>you know seven wonders of the Medieval World? </a:t>
            </a:r>
            <a:endParaRPr lang="ru-RU"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0"/>
            <a:ext cx="8447088" cy="1143000"/>
          </a:xfrm>
        </p:spPr>
        <p:txBody>
          <a:bodyPr/>
          <a:lstStyle/>
          <a:p>
            <a:r>
              <a:rPr lang="en-US" sz="2400" b="1" dirty="0" smtClean="0">
                <a:solidFill>
                  <a:srgbClr val="000099"/>
                </a:solidFill>
                <a:latin typeface="Times New Roman" pitchFamily="18" charset="0"/>
              </a:rPr>
              <a:t>These are the wonders of the medieval age</a:t>
            </a:r>
            <a:endParaRPr lang="ru-RU" sz="2400" b="1" dirty="0">
              <a:solidFill>
                <a:srgbClr val="000099"/>
              </a:solidFill>
              <a:latin typeface="Times New Roman" pitchFamily="18" charset="0"/>
            </a:endParaRPr>
          </a:p>
        </p:txBody>
      </p:sp>
      <p:sp>
        <p:nvSpPr>
          <p:cNvPr id="6147" name="Rectangle 3"/>
          <p:cNvSpPr>
            <a:spLocks noGrp="1" noChangeArrowheads="1"/>
          </p:cNvSpPr>
          <p:nvPr>
            <p:ph type="body" sz="half" idx="1"/>
          </p:nvPr>
        </p:nvSpPr>
        <p:spPr>
          <a:xfrm>
            <a:off x="2214546" y="1196975"/>
            <a:ext cx="4572032" cy="4525963"/>
          </a:xfrm>
        </p:spPr>
        <p:txBody>
          <a:bodyPr>
            <a:normAutofit/>
          </a:bodyPr>
          <a:lstStyle/>
          <a:p>
            <a:pPr>
              <a:buNone/>
            </a:pPr>
            <a:r>
              <a:rPr lang="en-US" b="1" dirty="0" smtClean="0"/>
              <a:t>1.  The </a:t>
            </a:r>
            <a:r>
              <a:rPr lang="en-US" b="1" dirty="0"/>
              <a:t>Great Wall of China</a:t>
            </a:r>
            <a:endParaRPr lang="ru-RU" dirty="0"/>
          </a:p>
          <a:p>
            <a:pPr>
              <a:buNone/>
            </a:pPr>
            <a:r>
              <a:rPr lang="en-US" b="1" dirty="0" smtClean="0"/>
              <a:t>2.  Petra     </a:t>
            </a:r>
            <a:r>
              <a:rPr lang="en-US" b="1" i="1" dirty="0" smtClean="0"/>
              <a:t>Jordan</a:t>
            </a:r>
            <a:endParaRPr lang="ru-RU" i="1" dirty="0"/>
          </a:p>
          <a:p>
            <a:pPr>
              <a:buNone/>
            </a:pPr>
            <a:r>
              <a:rPr lang="en-US" b="1" dirty="0" smtClean="0"/>
              <a:t>3.  Christ </a:t>
            </a:r>
            <a:r>
              <a:rPr lang="en-US" b="1" dirty="0"/>
              <a:t>Redeemer </a:t>
            </a:r>
            <a:r>
              <a:rPr lang="en-US" b="1" dirty="0" smtClean="0"/>
              <a:t>Statue  </a:t>
            </a:r>
            <a:r>
              <a:rPr lang="en-US" b="1" i="1" dirty="0" smtClean="0"/>
              <a:t>Brazil</a:t>
            </a:r>
            <a:endParaRPr lang="ru-RU" i="1" dirty="0"/>
          </a:p>
          <a:p>
            <a:pPr>
              <a:buNone/>
            </a:pPr>
            <a:r>
              <a:rPr lang="en-US" b="1" dirty="0" smtClean="0"/>
              <a:t>4.  Machu Picchu     </a:t>
            </a:r>
            <a:r>
              <a:rPr lang="en-US" b="1" i="1" dirty="0" smtClean="0"/>
              <a:t>Peru</a:t>
            </a:r>
            <a:endParaRPr lang="ru-RU" b="1" i="1" dirty="0"/>
          </a:p>
          <a:p>
            <a:pPr>
              <a:buNone/>
            </a:pPr>
            <a:r>
              <a:rPr lang="en-US" b="1" dirty="0" smtClean="0"/>
              <a:t>5.  Pyramid </a:t>
            </a:r>
            <a:r>
              <a:rPr lang="en-US" b="1" dirty="0"/>
              <a:t>at </a:t>
            </a:r>
            <a:r>
              <a:rPr lang="en-US" b="1" dirty="0" err="1"/>
              <a:t>Chichen</a:t>
            </a:r>
            <a:r>
              <a:rPr lang="en-US" b="1" dirty="0"/>
              <a:t> Itza</a:t>
            </a:r>
            <a:br>
              <a:rPr lang="en-US" b="1" dirty="0"/>
            </a:br>
            <a:r>
              <a:rPr lang="en-US" b="1" dirty="0" smtClean="0"/>
              <a:t> </a:t>
            </a:r>
            <a:r>
              <a:rPr lang="en-US" b="1" i="1" dirty="0" smtClean="0"/>
              <a:t>Mexico</a:t>
            </a:r>
            <a:endParaRPr lang="ru-RU" i="1" dirty="0"/>
          </a:p>
          <a:p>
            <a:pPr>
              <a:buNone/>
            </a:pPr>
            <a:r>
              <a:rPr lang="en-US" b="1" dirty="0" smtClean="0"/>
              <a:t>6.  Roman </a:t>
            </a:r>
            <a:r>
              <a:rPr lang="en-US" b="1" dirty="0" err="1" smtClean="0"/>
              <a:t>Colosseum</a:t>
            </a:r>
            <a:r>
              <a:rPr lang="en-US" b="1" dirty="0" smtClean="0"/>
              <a:t>   </a:t>
            </a:r>
            <a:r>
              <a:rPr lang="en-US" b="1" i="1" dirty="0" smtClean="0"/>
              <a:t>Italy</a:t>
            </a:r>
            <a:endParaRPr lang="ru-RU" i="1" dirty="0"/>
          </a:p>
          <a:p>
            <a:pPr marL="514350" indent="-514350">
              <a:buAutoNum type="arabicPeriod" startAt="7"/>
            </a:pPr>
            <a:r>
              <a:rPr lang="en-US" b="1" dirty="0" err="1" smtClean="0"/>
              <a:t>Taj</a:t>
            </a:r>
            <a:r>
              <a:rPr lang="en-US" b="1" dirty="0" smtClean="0"/>
              <a:t> </a:t>
            </a:r>
            <a:r>
              <a:rPr lang="en-US" b="1" dirty="0" err="1" smtClean="0"/>
              <a:t>Mahal</a:t>
            </a:r>
            <a:r>
              <a:rPr lang="en-US" b="1" dirty="0" smtClean="0"/>
              <a:t>    </a:t>
            </a:r>
            <a:r>
              <a:rPr lang="en-US" b="1" i="1" dirty="0" smtClean="0"/>
              <a:t>India</a:t>
            </a:r>
            <a:endParaRPr lang="ru-RU" i="1" dirty="0"/>
          </a:p>
        </p:txBody>
      </p:sp>
      <p:pic>
        <p:nvPicPr>
          <p:cNvPr id="21" name="Рисунок 20" descr="Great Wall of China"/>
          <p:cNvPicPr/>
          <p:nvPr/>
        </p:nvPicPr>
        <p:blipFill>
          <a:blip r:embed="rId2" cstate="email"/>
          <a:srcRect/>
          <a:stretch>
            <a:fillRect/>
          </a:stretch>
        </p:blipFill>
        <p:spPr bwMode="auto">
          <a:xfrm>
            <a:off x="285720" y="1000108"/>
            <a:ext cx="1785949" cy="1285885"/>
          </a:xfrm>
          <a:prstGeom prst="rect">
            <a:avLst/>
          </a:prstGeom>
          <a:noFill/>
          <a:ln w="9525">
            <a:noFill/>
            <a:miter lim="800000"/>
            <a:headEnd/>
            <a:tailEnd/>
          </a:ln>
        </p:spPr>
      </p:pic>
      <p:sp>
        <p:nvSpPr>
          <p:cNvPr id="28" name="Oval 12"/>
          <p:cNvSpPr>
            <a:spLocks noChangeArrowheads="1"/>
          </p:cNvSpPr>
          <p:nvPr/>
        </p:nvSpPr>
        <p:spPr bwMode="auto">
          <a:xfrm>
            <a:off x="0" y="1928802"/>
            <a:ext cx="428596" cy="357189"/>
          </a:xfrm>
          <a:prstGeom prst="ellipse">
            <a:avLst/>
          </a:prstGeom>
          <a:solidFill>
            <a:schemeClr val="bg1"/>
          </a:solidFill>
          <a:ln w="19050">
            <a:solidFill>
              <a:schemeClr val="tx1"/>
            </a:solidFill>
            <a:round/>
            <a:headEnd/>
            <a:tailEnd/>
          </a:ln>
          <a:effectLst/>
        </p:spPr>
        <p:txBody>
          <a:bodyPr wrap="none" anchor="ctr"/>
          <a:lstStyle/>
          <a:p>
            <a:pPr algn="ctr"/>
            <a:r>
              <a:rPr lang="en-US" sz="2400" b="1" dirty="0" smtClean="0">
                <a:latin typeface="Times New Roman" pitchFamily="18" charset="0"/>
              </a:rPr>
              <a:t>1</a:t>
            </a:r>
            <a:endParaRPr lang="ru-RU" sz="2400" b="1" dirty="0">
              <a:latin typeface="Times New Roman" pitchFamily="18" charset="0"/>
            </a:endParaRPr>
          </a:p>
        </p:txBody>
      </p:sp>
      <p:pic>
        <p:nvPicPr>
          <p:cNvPr id="31" name="Рисунок 30" descr="Great Wall of China"/>
          <p:cNvPicPr/>
          <p:nvPr/>
        </p:nvPicPr>
        <p:blipFill>
          <a:blip r:embed="rId3" cstate="email"/>
          <a:srcRect/>
          <a:stretch>
            <a:fillRect/>
          </a:stretch>
        </p:blipFill>
        <p:spPr bwMode="auto">
          <a:xfrm>
            <a:off x="285720" y="2500306"/>
            <a:ext cx="1785950" cy="1285884"/>
          </a:xfrm>
          <a:prstGeom prst="rect">
            <a:avLst/>
          </a:prstGeom>
          <a:noFill/>
          <a:ln w="9525">
            <a:noFill/>
            <a:miter lim="800000"/>
            <a:headEnd/>
            <a:tailEnd/>
          </a:ln>
        </p:spPr>
      </p:pic>
      <p:sp>
        <p:nvSpPr>
          <p:cNvPr id="32" name="Oval 13"/>
          <p:cNvSpPr>
            <a:spLocks noChangeArrowheads="1"/>
          </p:cNvSpPr>
          <p:nvPr/>
        </p:nvSpPr>
        <p:spPr bwMode="auto">
          <a:xfrm>
            <a:off x="0" y="3500438"/>
            <a:ext cx="428596" cy="357190"/>
          </a:xfrm>
          <a:prstGeom prst="ellipse">
            <a:avLst/>
          </a:prstGeom>
          <a:solidFill>
            <a:schemeClr val="bg1"/>
          </a:solidFill>
          <a:ln w="19050">
            <a:solidFill>
              <a:schemeClr val="tx1"/>
            </a:solidFill>
            <a:round/>
            <a:headEnd/>
            <a:tailEnd/>
          </a:ln>
          <a:effectLst/>
        </p:spPr>
        <p:txBody>
          <a:bodyPr wrap="none" anchor="ctr"/>
          <a:lstStyle/>
          <a:p>
            <a:pPr algn="ctr"/>
            <a:r>
              <a:rPr lang="en-US" sz="2400" b="1" dirty="0" smtClean="0">
                <a:latin typeface="Times New Roman" pitchFamily="18" charset="0"/>
              </a:rPr>
              <a:t>2</a:t>
            </a:r>
            <a:endParaRPr lang="ru-RU" sz="2400" b="1" dirty="0">
              <a:latin typeface="Times New Roman" pitchFamily="18" charset="0"/>
            </a:endParaRPr>
          </a:p>
        </p:txBody>
      </p:sp>
      <p:pic>
        <p:nvPicPr>
          <p:cNvPr id="33" name="Рисунок 32" descr="Christ Redeemer Statue"/>
          <p:cNvPicPr/>
          <p:nvPr/>
        </p:nvPicPr>
        <p:blipFill>
          <a:blip r:embed="rId4" cstate="email"/>
          <a:srcRect/>
          <a:stretch>
            <a:fillRect/>
          </a:stretch>
        </p:blipFill>
        <p:spPr bwMode="auto">
          <a:xfrm>
            <a:off x="285721" y="3929066"/>
            <a:ext cx="1785949" cy="1357322"/>
          </a:xfrm>
          <a:prstGeom prst="rect">
            <a:avLst/>
          </a:prstGeom>
          <a:noFill/>
          <a:ln w="9525">
            <a:noFill/>
            <a:miter lim="800000"/>
            <a:headEnd/>
            <a:tailEnd/>
          </a:ln>
        </p:spPr>
      </p:pic>
      <p:sp>
        <p:nvSpPr>
          <p:cNvPr id="34" name="Oval 40"/>
          <p:cNvSpPr>
            <a:spLocks noChangeArrowheads="1"/>
          </p:cNvSpPr>
          <p:nvPr/>
        </p:nvSpPr>
        <p:spPr bwMode="auto">
          <a:xfrm>
            <a:off x="0" y="5000636"/>
            <a:ext cx="428596" cy="357190"/>
          </a:xfrm>
          <a:prstGeom prst="ellipse">
            <a:avLst/>
          </a:prstGeom>
          <a:solidFill>
            <a:schemeClr val="bg1"/>
          </a:solidFill>
          <a:ln w="19050">
            <a:solidFill>
              <a:schemeClr val="tx1"/>
            </a:solidFill>
            <a:round/>
            <a:headEnd/>
            <a:tailEnd/>
          </a:ln>
          <a:effectLst/>
        </p:spPr>
        <p:txBody>
          <a:bodyPr wrap="none" anchor="ctr"/>
          <a:lstStyle/>
          <a:p>
            <a:pPr algn="ctr"/>
            <a:r>
              <a:rPr lang="en-US" sz="2400" b="1" dirty="0" smtClean="0">
                <a:latin typeface="Times New Roman" pitchFamily="18" charset="0"/>
              </a:rPr>
              <a:t>3</a:t>
            </a:r>
            <a:endParaRPr lang="ru-RU" sz="2400" b="1" dirty="0">
              <a:latin typeface="Times New Roman" pitchFamily="18" charset="0"/>
            </a:endParaRPr>
          </a:p>
        </p:txBody>
      </p:sp>
      <p:pic>
        <p:nvPicPr>
          <p:cNvPr id="35" name="Рисунок 34" descr="Machu Picchu"/>
          <p:cNvPicPr/>
          <p:nvPr/>
        </p:nvPicPr>
        <p:blipFill>
          <a:blip r:embed="rId5" cstate="email"/>
          <a:srcRect/>
          <a:stretch>
            <a:fillRect/>
          </a:stretch>
        </p:blipFill>
        <p:spPr bwMode="auto">
          <a:xfrm>
            <a:off x="285720" y="5429264"/>
            <a:ext cx="1785950" cy="1214446"/>
          </a:xfrm>
          <a:prstGeom prst="rect">
            <a:avLst/>
          </a:prstGeom>
          <a:noFill/>
          <a:ln w="9525">
            <a:noFill/>
            <a:miter lim="800000"/>
            <a:headEnd/>
            <a:tailEnd/>
          </a:ln>
        </p:spPr>
      </p:pic>
      <p:pic>
        <p:nvPicPr>
          <p:cNvPr id="36" name="Рисунок 35" descr="Pyramid at Chichen Itza"/>
          <p:cNvPicPr/>
          <p:nvPr/>
        </p:nvPicPr>
        <p:blipFill>
          <a:blip r:embed="rId6" cstate="email"/>
          <a:srcRect/>
          <a:stretch>
            <a:fillRect/>
          </a:stretch>
        </p:blipFill>
        <p:spPr bwMode="auto">
          <a:xfrm>
            <a:off x="6858016" y="928670"/>
            <a:ext cx="1928826" cy="1571636"/>
          </a:xfrm>
          <a:prstGeom prst="rect">
            <a:avLst/>
          </a:prstGeom>
          <a:noFill/>
          <a:ln w="9525">
            <a:noFill/>
            <a:miter lim="800000"/>
            <a:headEnd/>
            <a:tailEnd/>
          </a:ln>
        </p:spPr>
      </p:pic>
      <p:sp>
        <p:nvSpPr>
          <p:cNvPr id="6160" name="Oval 16"/>
          <p:cNvSpPr>
            <a:spLocks noChangeArrowheads="1"/>
          </p:cNvSpPr>
          <p:nvPr/>
        </p:nvSpPr>
        <p:spPr bwMode="auto">
          <a:xfrm>
            <a:off x="8572528" y="2143116"/>
            <a:ext cx="357190" cy="357190"/>
          </a:xfrm>
          <a:prstGeom prst="ellipse">
            <a:avLst/>
          </a:prstGeom>
          <a:solidFill>
            <a:schemeClr val="bg1"/>
          </a:solidFill>
          <a:ln w="19050">
            <a:solidFill>
              <a:schemeClr val="tx1"/>
            </a:solidFill>
            <a:round/>
            <a:headEnd/>
            <a:tailEnd/>
          </a:ln>
          <a:effectLst/>
        </p:spPr>
        <p:txBody>
          <a:bodyPr wrap="none" anchor="ctr"/>
          <a:lstStyle/>
          <a:p>
            <a:pPr algn="ctr"/>
            <a:r>
              <a:rPr lang="en-US" sz="2400" b="1" dirty="0" smtClean="0">
                <a:latin typeface="Times New Roman" pitchFamily="18" charset="0"/>
              </a:rPr>
              <a:t>5</a:t>
            </a:r>
            <a:endParaRPr lang="ru-RU" sz="2400" b="1" dirty="0">
              <a:latin typeface="Times New Roman" pitchFamily="18" charset="0"/>
            </a:endParaRPr>
          </a:p>
        </p:txBody>
      </p:sp>
      <p:pic>
        <p:nvPicPr>
          <p:cNvPr id="37" name="Рисунок 36" descr="Roman colosseum"/>
          <p:cNvPicPr/>
          <p:nvPr/>
        </p:nvPicPr>
        <p:blipFill>
          <a:blip r:embed="rId7" cstate="email"/>
          <a:srcRect/>
          <a:stretch>
            <a:fillRect/>
          </a:stretch>
        </p:blipFill>
        <p:spPr bwMode="auto">
          <a:xfrm>
            <a:off x="6858016" y="2714620"/>
            <a:ext cx="1928826" cy="1785950"/>
          </a:xfrm>
          <a:prstGeom prst="rect">
            <a:avLst/>
          </a:prstGeom>
          <a:noFill/>
          <a:ln w="9525">
            <a:noFill/>
            <a:miter lim="800000"/>
            <a:headEnd/>
            <a:tailEnd/>
          </a:ln>
        </p:spPr>
      </p:pic>
      <p:sp>
        <p:nvSpPr>
          <p:cNvPr id="6161" name="Oval 17"/>
          <p:cNvSpPr>
            <a:spLocks noChangeArrowheads="1"/>
          </p:cNvSpPr>
          <p:nvPr/>
        </p:nvSpPr>
        <p:spPr bwMode="auto">
          <a:xfrm>
            <a:off x="8572528" y="4143380"/>
            <a:ext cx="357190" cy="357190"/>
          </a:xfrm>
          <a:prstGeom prst="ellipse">
            <a:avLst/>
          </a:prstGeom>
          <a:solidFill>
            <a:schemeClr val="bg1"/>
          </a:solidFill>
          <a:ln w="19050">
            <a:solidFill>
              <a:schemeClr val="tx1"/>
            </a:solidFill>
            <a:round/>
            <a:headEnd/>
            <a:tailEnd/>
          </a:ln>
          <a:effectLst/>
        </p:spPr>
        <p:txBody>
          <a:bodyPr wrap="none" anchor="ctr"/>
          <a:lstStyle/>
          <a:p>
            <a:pPr algn="ctr"/>
            <a:r>
              <a:rPr lang="en-US" sz="2400" b="1" dirty="0" smtClean="0">
                <a:latin typeface="Times New Roman" pitchFamily="18" charset="0"/>
              </a:rPr>
              <a:t>6</a:t>
            </a:r>
            <a:endParaRPr lang="ru-RU" sz="2400" b="1" dirty="0">
              <a:latin typeface="Times New Roman" pitchFamily="18" charset="0"/>
            </a:endParaRPr>
          </a:p>
        </p:txBody>
      </p:sp>
      <p:pic>
        <p:nvPicPr>
          <p:cNvPr id="38" name="Рисунок 37" descr="Taj Mahal"/>
          <p:cNvPicPr/>
          <p:nvPr/>
        </p:nvPicPr>
        <p:blipFill>
          <a:blip r:embed="rId8" cstate="email"/>
          <a:srcRect/>
          <a:stretch>
            <a:fillRect/>
          </a:stretch>
        </p:blipFill>
        <p:spPr bwMode="auto">
          <a:xfrm>
            <a:off x="6858016" y="4857760"/>
            <a:ext cx="1928826" cy="1643074"/>
          </a:xfrm>
          <a:prstGeom prst="rect">
            <a:avLst/>
          </a:prstGeom>
          <a:noFill/>
          <a:ln w="9525">
            <a:noFill/>
            <a:miter lim="800000"/>
            <a:headEnd/>
            <a:tailEnd/>
          </a:ln>
        </p:spPr>
      </p:pic>
      <p:sp>
        <p:nvSpPr>
          <p:cNvPr id="6162" name="Oval 18"/>
          <p:cNvSpPr>
            <a:spLocks noChangeArrowheads="1"/>
          </p:cNvSpPr>
          <p:nvPr/>
        </p:nvSpPr>
        <p:spPr bwMode="auto">
          <a:xfrm>
            <a:off x="8501090" y="6215082"/>
            <a:ext cx="357190" cy="357190"/>
          </a:xfrm>
          <a:prstGeom prst="ellipse">
            <a:avLst/>
          </a:prstGeom>
          <a:solidFill>
            <a:schemeClr val="bg1"/>
          </a:solidFill>
          <a:ln w="19050">
            <a:solidFill>
              <a:schemeClr val="tx1"/>
            </a:solidFill>
            <a:round/>
            <a:headEnd/>
            <a:tailEnd/>
          </a:ln>
          <a:effectLst/>
        </p:spPr>
        <p:txBody>
          <a:bodyPr wrap="none" anchor="ctr"/>
          <a:lstStyle/>
          <a:p>
            <a:pPr algn="ctr"/>
            <a:r>
              <a:rPr lang="en-US" sz="2400" b="1" dirty="0" smtClean="0">
                <a:latin typeface="Times New Roman" pitchFamily="18" charset="0"/>
              </a:rPr>
              <a:t>7</a:t>
            </a:r>
            <a:endParaRPr lang="ru-RU" sz="2400" b="1" dirty="0">
              <a:latin typeface="Times New Roman" pitchFamily="18" charset="0"/>
            </a:endParaRPr>
          </a:p>
        </p:txBody>
      </p:sp>
      <p:pic>
        <p:nvPicPr>
          <p:cNvPr id="40" name="Picture 10" descr="238964341_14228317c9"/>
          <p:cNvPicPr>
            <a:picLocks noChangeAspect="1" noChangeArrowheads="1"/>
          </p:cNvPicPr>
          <p:nvPr/>
        </p:nvPicPr>
        <p:blipFill>
          <a:blip r:embed="rId9" cstate="email"/>
          <a:srcRect/>
          <a:stretch>
            <a:fillRect/>
          </a:stretch>
        </p:blipFill>
        <p:spPr bwMode="auto">
          <a:xfrm>
            <a:off x="285720" y="5357826"/>
            <a:ext cx="1785950" cy="1357322"/>
          </a:xfrm>
          <a:prstGeom prst="rect">
            <a:avLst/>
          </a:prstGeom>
          <a:noFill/>
        </p:spPr>
      </p:pic>
      <p:sp>
        <p:nvSpPr>
          <p:cNvPr id="6182" name="Oval 38"/>
          <p:cNvSpPr>
            <a:spLocks noChangeArrowheads="1"/>
          </p:cNvSpPr>
          <p:nvPr/>
        </p:nvSpPr>
        <p:spPr bwMode="auto">
          <a:xfrm>
            <a:off x="0" y="6357958"/>
            <a:ext cx="428596" cy="357190"/>
          </a:xfrm>
          <a:prstGeom prst="ellipse">
            <a:avLst/>
          </a:prstGeom>
          <a:solidFill>
            <a:schemeClr val="bg1"/>
          </a:solidFill>
          <a:ln w="19050">
            <a:solidFill>
              <a:schemeClr val="tx1"/>
            </a:solidFill>
            <a:round/>
            <a:headEnd/>
            <a:tailEnd/>
          </a:ln>
          <a:effectLst/>
        </p:spPr>
        <p:txBody>
          <a:bodyPr wrap="none" anchor="ctr"/>
          <a:lstStyle/>
          <a:p>
            <a:pPr algn="ctr"/>
            <a:r>
              <a:rPr lang="en-US" sz="2400" b="1" dirty="0" smtClean="0">
                <a:latin typeface="Times New Roman" pitchFamily="18" charset="0"/>
              </a:rPr>
              <a:t>4</a:t>
            </a:r>
            <a:endParaRPr lang="ru-RU" sz="2400" b="1" dirty="0">
              <a:latin typeface="Times New Roman" pitchFamily="18" charset="0"/>
            </a:endParaRPr>
          </a:p>
        </p:txBody>
      </p:sp>
      <p:pic>
        <p:nvPicPr>
          <p:cNvPr id="46" name="Picture 16" descr="Flag of Brazil.svg"/>
          <p:cNvPicPr>
            <a:picLocks noChangeAspect="1" noChangeArrowheads="1"/>
          </p:cNvPicPr>
          <p:nvPr/>
        </p:nvPicPr>
        <p:blipFill>
          <a:blip r:embed="rId10" cstate="email"/>
          <a:srcRect/>
          <a:stretch>
            <a:fillRect/>
          </a:stretch>
        </p:blipFill>
        <p:spPr bwMode="auto">
          <a:xfrm>
            <a:off x="1643042" y="3929067"/>
            <a:ext cx="444015" cy="359666"/>
          </a:xfrm>
          <a:prstGeom prst="rect">
            <a:avLst/>
          </a:prstGeom>
          <a:noFill/>
          <a:ln w="9525">
            <a:noFill/>
            <a:miter lim="800000"/>
            <a:headEnd/>
            <a:tailEnd/>
          </a:ln>
        </p:spPr>
      </p:pic>
      <p:pic>
        <p:nvPicPr>
          <p:cNvPr id="48" name="Picture 17" descr="Flag of Mexico.svg"/>
          <p:cNvPicPr>
            <a:picLocks noChangeAspect="1" noChangeArrowheads="1"/>
          </p:cNvPicPr>
          <p:nvPr/>
        </p:nvPicPr>
        <p:blipFill>
          <a:blip r:embed="rId11" cstate="email"/>
          <a:srcRect/>
          <a:stretch>
            <a:fillRect/>
          </a:stretch>
        </p:blipFill>
        <p:spPr bwMode="auto">
          <a:xfrm>
            <a:off x="6858016" y="928670"/>
            <a:ext cx="428628" cy="357190"/>
          </a:xfrm>
          <a:prstGeom prst="rect">
            <a:avLst/>
          </a:prstGeom>
          <a:noFill/>
          <a:ln w="9525">
            <a:noFill/>
            <a:miter lim="800000"/>
            <a:headEnd/>
            <a:tailEnd/>
          </a:ln>
        </p:spPr>
      </p:pic>
      <p:pic>
        <p:nvPicPr>
          <p:cNvPr id="50" name="Picture 15" descr="Flag of India.svg"/>
          <p:cNvPicPr>
            <a:picLocks noChangeAspect="1" noChangeArrowheads="1"/>
          </p:cNvPicPr>
          <p:nvPr/>
        </p:nvPicPr>
        <p:blipFill>
          <a:blip r:embed="rId12" cstate="email"/>
          <a:srcRect/>
          <a:stretch>
            <a:fillRect/>
          </a:stretch>
        </p:blipFill>
        <p:spPr bwMode="auto">
          <a:xfrm>
            <a:off x="6858015" y="4857760"/>
            <a:ext cx="500067" cy="360048"/>
          </a:xfrm>
          <a:prstGeom prst="rect">
            <a:avLst/>
          </a:prstGeom>
          <a:noFill/>
          <a:ln w="9525">
            <a:noFill/>
            <a:miter lim="800000"/>
            <a:headEnd/>
            <a:tailEnd/>
          </a:ln>
        </p:spPr>
      </p:pic>
      <p:pic>
        <p:nvPicPr>
          <p:cNvPr id="52" name="Picture 15" descr="Flag of India.svg"/>
          <p:cNvPicPr>
            <a:picLocks noChangeAspect="1" noChangeArrowheads="1"/>
          </p:cNvPicPr>
          <p:nvPr/>
        </p:nvPicPr>
        <p:blipFill>
          <a:blip r:embed="rId12" cstate="email"/>
          <a:srcRect/>
          <a:stretch>
            <a:fillRect/>
          </a:stretch>
        </p:blipFill>
        <p:spPr bwMode="auto">
          <a:xfrm>
            <a:off x="1643042" y="5357826"/>
            <a:ext cx="428627" cy="357190"/>
          </a:xfrm>
          <a:prstGeom prst="rect">
            <a:avLst/>
          </a:prstGeom>
          <a:noFill/>
          <a:ln w="9525">
            <a:noFill/>
            <a:miter lim="800000"/>
            <a:headEnd/>
            <a:tailEnd/>
          </a:ln>
        </p:spPr>
      </p:pic>
      <p:pic>
        <p:nvPicPr>
          <p:cNvPr id="54" name="Picture 12" descr="Flag of Italy.svg"/>
          <p:cNvPicPr>
            <a:picLocks noChangeAspect="1" noChangeArrowheads="1"/>
          </p:cNvPicPr>
          <p:nvPr/>
        </p:nvPicPr>
        <p:blipFill>
          <a:blip r:embed="rId13" cstate="email"/>
          <a:srcRect/>
          <a:stretch>
            <a:fillRect/>
          </a:stretch>
        </p:blipFill>
        <p:spPr bwMode="auto">
          <a:xfrm>
            <a:off x="6858016" y="2714621"/>
            <a:ext cx="357190" cy="357189"/>
          </a:xfrm>
          <a:prstGeom prst="rect">
            <a:avLst/>
          </a:prstGeom>
          <a:noFill/>
          <a:ln w="9525">
            <a:noFill/>
            <a:miter lim="800000"/>
            <a:headEnd/>
            <a:tailEnd/>
          </a:ln>
        </p:spPr>
      </p:pic>
      <p:pic>
        <p:nvPicPr>
          <p:cNvPr id="56" name="Picture 14" descr="Flag of Jordan.svg"/>
          <p:cNvPicPr>
            <a:picLocks noChangeAspect="1" noChangeArrowheads="1"/>
          </p:cNvPicPr>
          <p:nvPr/>
        </p:nvPicPr>
        <p:blipFill>
          <a:blip r:embed="rId14" cstate="email"/>
          <a:srcRect/>
          <a:stretch>
            <a:fillRect/>
          </a:stretch>
        </p:blipFill>
        <p:spPr bwMode="auto">
          <a:xfrm flipV="1">
            <a:off x="1643043" y="2500302"/>
            <a:ext cx="428627" cy="428631"/>
          </a:xfrm>
          <a:prstGeom prst="rect">
            <a:avLst/>
          </a:prstGeom>
          <a:noFill/>
          <a:ln w="9525">
            <a:noFill/>
            <a:miter lim="800000"/>
            <a:headEnd/>
            <a:tailEnd/>
          </a:ln>
        </p:spPr>
      </p:pic>
      <p:pic>
        <p:nvPicPr>
          <p:cNvPr id="58" name="Picture 11" descr="Flag of the People's Republic of China.svg"/>
          <p:cNvPicPr>
            <a:picLocks noChangeAspect="1" noChangeArrowheads="1"/>
          </p:cNvPicPr>
          <p:nvPr/>
        </p:nvPicPr>
        <p:blipFill>
          <a:blip r:embed="rId15" cstate="email"/>
          <a:srcRect/>
          <a:stretch>
            <a:fillRect/>
          </a:stretch>
        </p:blipFill>
        <p:spPr bwMode="auto">
          <a:xfrm>
            <a:off x="1643042" y="1000108"/>
            <a:ext cx="428628" cy="357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
          <p:cNvPicPr>
            <a:picLocks noChangeAspect="1" noChangeArrowheads="1"/>
          </p:cNvPicPr>
          <p:nvPr/>
        </p:nvPicPr>
        <p:blipFill>
          <a:blip r:embed="rId3" cstate="email"/>
          <a:srcRect/>
          <a:stretch>
            <a:fillRect/>
          </a:stretch>
        </p:blipFill>
        <p:spPr bwMode="auto">
          <a:xfrm>
            <a:off x="285718" y="357166"/>
            <a:ext cx="8643999" cy="6072230"/>
          </a:xfrm>
          <a:prstGeom prst="rect">
            <a:avLst/>
          </a:prstGeom>
          <a:noFill/>
          <a:ln>
            <a:solidFill>
              <a:schemeClr val="accent1">
                <a:lumMod val="20000"/>
                <a:lumOff val="80000"/>
              </a:schemeClr>
            </a:solidFill>
          </a:ln>
        </p:spPr>
      </p:pic>
      <p:sp>
        <p:nvSpPr>
          <p:cNvPr id="22529" name="Rectangle 1"/>
          <p:cNvSpPr>
            <a:spLocks noChangeArrowheads="1"/>
          </p:cNvSpPr>
          <p:nvPr/>
        </p:nvSpPr>
        <p:spPr bwMode="auto">
          <a:xfrm>
            <a:off x="285720" y="785794"/>
            <a:ext cx="850112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71500" marR="0" lvl="0" indent="-571500" algn="l" defTabSz="914400" rtl="0" eaLnBrk="1" fontAlgn="base" latinLnBrk="0" hangingPunct="1">
              <a:lnSpc>
                <a:spcPct val="100000"/>
              </a:lnSpc>
              <a:spcBef>
                <a:spcPct val="0"/>
              </a:spcBef>
              <a:spcAft>
                <a:spcPct val="0"/>
              </a:spcAft>
              <a:buClrTx/>
              <a:buSzTx/>
              <a:buFontTx/>
              <a:buAutoNum type="romanUcPeriod" startAt="5"/>
              <a:tabLst/>
            </a:pPr>
            <a:r>
              <a:rPr kumimoji="0" lang="en-US" sz="2800" b="1" i="0" u="sng" strike="noStrike" cap="none" normalizeH="0" baseline="0" dirty="0" smtClean="0">
                <a:ln>
                  <a:noFill/>
                </a:ln>
                <a:solidFill>
                  <a:srgbClr val="002060"/>
                </a:solidFill>
                <a:effectLst/>
                <a:latin typeface="Arial" pitchFamily="34" charset="0"/>
                <a:ea typeface="Times New Roman" pitchFamily="18" charset="0"/>
              </a:rPr>
              <a:t>Your homework</a:t>
            </a:r>
            <a:r>
              <a:rPr kumimoji="0" lang="ru-RU" sz="2800" b="0" i="0" u="sng" strike="noStrike" cap="none" normalizeH="0" baseline="0" dirty="0" smtClean="0">
                <a:ln>
                  <a:noFill/>
                </a:ln>
                <a:solidFill>
                  <a:srgbClr val="002060"/>
                </a:solidFill>
                <a:effectLst/>
                <a:latin typeface="Arial" pitchFamily="34" charset="0"/>
                <a:ea typeface="Times New Roman" pitchFamily="18" charset="0"/>
              </a:rPr>
              <a:t>:</a:t>
            </a:r>
            <a:endParaRPr kumimoji="0" lang="en-US" sz="2800" b="0" i="0" u="sng" strike="noStrike" cap="none" normalizeH="0" baseline="0" dirty="0" smtClean="0">
              <a:ln>
                <a:noFill/>
              </a:ln>
              <a:solidFill>
                <a:srgbClr val="002060"/>
              </a:solidFill>
              <a:effectLst/>
              <a:latin typeface="Arial" pitchFamily="34" charset="0"/>
              <a:ea typeface="Times New Roman" pitchFamily="18" charset="0"/>
            </a:endParaRPr>
          </a:p>
          <a:p>
            <a:pPr marL="571500" marR="0" lvl="0" indent="-571500" algn="ctr" defTabSz="914400" rtl="0" eaLnBrk="1" fontAlgn="base" latinLnBrk="0" hangingPunct="1">
              <a:lnSpc>
                <a:spcPct val="100000"/>
              </a:lnSpc>
              <a:spcBef>
                <a:spcPct val="0"/>
              </a:spcBef>
              <a:spcAft>
                <a:spcPct val="0"/>
              </a:spcAft>
              <a:buClrTx/>
              <a:buSzTx/>
              <a:tabLst/>
            </a:pPr>
            <a:endParaRPr kumimoji="0" lang="en-US" sz="2800" b="0" i="0" u="none" strike="noStrike" cap="none" normalizeH="0" baseline="0" dirty="0" smtClean="0">
              <a:ln>
                <a:noFill/>
              </a:ln>
              <a:solidFill>
                <a:srgbClr val="000033"/>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33"/>
                </a:solidFill>
                <a:effectLst/>
                <a:latin typeface="Arial" pitchFamily="34" charset="0"/>
                <a:ea typeface="Times New Roman" pitchFamily="18" charset="0"/>
              </a:rPr>
              <a:t>Do research on the Internet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33"/>
                </a:solidFill>
                <a:effectLst/>
                <a:latin typeface="Arial" pitchFamily="34" charset="0"/>
                <a:ea typeface="Times New Roman" pitchFamily="18" charset="0"/>
              </a:rPr>
              <a:t>about new seven wonders of the world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33"/>
                </a:solidFill>
                <a:effectLst/>
                <a:latin typeface="Arial" pitchFamily="34" charset="0"/>
                <a:ea typeface="Times New Roman" pitchFamily="18" charset="0"/>
              </a:rPr>
              <a:t> and describe them.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000033"/>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33"/>
                </a:solidFill>
                <a:effectLst/>
                <a:latin typeface="Arial" pitchFamily="34" charset="0"/>
                <a:ea typeface="Times New Roman" pitchFamily="18" charset="0"/>
              </a:rPr>
              <a:t> See ”Tips for doing internet research”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33"/>
                </a:solidFill>
                <a:effectLst/>
                <a:latin typeface="Arial" pitchFamily="34" charset="0"/>
                <a:ea typeface="Times New Roman" pitchFamily="18" charset="0"/>
              </a:rPr>
              <a:t> in “Learning strategies”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000033"/>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33"/>
                </a:solidFill>
                <a:effectLst/>
                <a:latin typeface="Arial" pitchFamily="34" charset="0"/>
                <a:ea typeface="Times New Roman" pitchFamily="18" charset="0"/>
              </a:rPr>
              <a:t>(Enjoy English-10,  M.Z. </a:t>
            </a:r>
            <a:r>
              <a:rPr kumimoji="0" lang="en-US" sz="3200" b="1" i="0" u="none" strike="noStrike" cap="none" normalizeH="0" baseline="0" dirty="0" err="1" smtClean="0">
                <a:ln>
                  <a:noFill/>
                </a:ln>
                <a:solidFill>
                  <a:srgbClr val="000033"/>
                </a:solidFill>
                <a:effectLst/>
                <a:latin typeface="Arial" pitchFamily="34" charset="0"/>
                <a:ea typeface="Times New Roman" pitchFamily="18" charset="0"/>
              </a:rPr>
              <a:t>Biboletova</a:t>
            </a:r>
            <a:r>
              <a:rPr kumimoji="0" lang="en-US" sz="3200" b="1" i="0" u="none" strike="noStrike" cap="none" normalizeH="0" baseline="0" dirty="0" smtClean="0">
                <a:ln>
                  <a:noFill/>
                </a:ln>
                <a:solidFill>
                  <a:srgbClr val="000033"/>
                </a:solidFill>
                <a:effectLst/>
                <a:latin typeface="Arial" pitchFamily="34" charset="0"/>
                <a:ea typeface="Times New Roman" pitchFamily="18" charset="0"/>
              </a:rPr>
              <a:t>). </a:t>
            </a:r>
            <a:br>
              <a:rPr kumimoji="0" lang="en-US" sz="3200" b="1" i="0" u="none" strike="noStrike" cap="none" normalizeH="0" baseline="0" dirty="0" smtClean="0">
                <a:ln>
                  <a:noFill/>
                </a:ln>
                <a:solidFill>
                  <a:srgbClr val="000033"/>
                </a:solidFill>
                <a:effectLst/>
                <a:latin typeface="Arial" pitchFamily="34" charset="0"/>
                <a:ea typeface="Times New Roman" pitchFamily="18" charset="0"/>
              </a:rPr>
            </a:br>
            <a:r>
              <a:rPr kumimoji="0" lang="en-US" sz="3200" b="0" i="0" u="none" strike="noStrike" cap="none" normalizeH="0" baseline="0" dirty="0" smtClean="0">
                <a:ln>
                  <a:noFill/>
                </a:ln>
                <a:solidFill>
                  <a:srgbClr val="000033"/>
                </a:solidFill>
                <a:effectLst/>
                <a:latin typeface="Arial" pitchFamily="34" charset="0"/>
                <a:ea typeface="Times New Roman" pitchFamily="18" charset="0"/>
              </a:rPr>
              <a:t/>
            </a:r>
            <a:br>
              <a:rPr kumimoji="0" lang="en-US" sz="3200" b="0" i="0" u="none" strike="noStrike" cap="none" normalizeH="0" baseline="0" dirty="0" smtClean="0">
                <a:ln>
                  <a:noFill/>
                </a:ln>
                <a:solidFill>
                  <a:srgbClr val="000033"/>
                </a:solidFill>
                <a:effectLst/>
                <a:latin typeface="Arial" pitchFamily="34" charset="0"/>
                <a:ea typeface="Times New Roman" pitchFamily="18" charset="0"/>
              </a:rPr>
            </a:br>
            <a:r>
              <a:rPr kumimoji="0" lang="en-US" sz="3200" b="0" i="0" u="none" strike="noStrike" cap="none" normalizeH="0" baseline="0" dirty="0" smtClean="0">
                <a:ln>
                  <a:noFill/>
                </a:ln>
                <a:solidFill>
                  <a:srgbClr val="000033"/>
                </a:solidFill>
                <a:effectLst/>
                <a:latin typeface="Arial" pitchFamily="34" charset="0"/>
                <a:ea typeface="Times New Roman" pitchFamily="18" charset="0"/>
              </a:rPr>
              <a:t/>
            </a:r>
            <a:br>
              <a:rPr kumimoji="0" lang="en-US" sz="3200" b="0" i="0" u="none" strike="noStrike" cap="none" normalizeH="0" baseline="0" dirty="0" smtClean="0">
                <a:ln>
                  <a:noFill/>
                </a:ln>
                <a:solidFill>
                  <a:srgbClr val="000033"/>
                </a:solidFill>
                <a:effectLst/>
                <a:latin typeface="Arial" pitchFamily="34" charset="0"/>
                <a:ea typeface="Times New Roman" pitchFamily="18" charset="0"/>
              </a:rPr>
            </a:br>
            <a:endParaRPr kumimoji="0" lang="en-US" sz="3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0"/>
            <a:ext cx="8447088" cy="1143000"/>
          </a:xfrm>
        </p:spPr>
        <p:txBody>
          <a:bodyPr/>
          <a:lstStyle/>
          <a:p>
            <a:r>
              <a:rPr lang="en-US" sz="2400" b="1" dirty="0">
                <a:solidFill>
                  <a:srgbClr val="000099"/>
                </a:solidFill>
                <a:latin typeface="Times New Roman" pitchFamily="18" charset="0"/>
              </a:rPr>
              <a:t>Look  at  the  pictures  and  </a:t>
            </a:r>
            <a:r>
              <a:rPr lang="en-US" sz="2400" b="1" dirty="0" smtClean="0">
                <a:solidFill>
                  <a:srgbClr val="000099"/>
                </a:solidFill>
                <a:latin typeface="Times New Roman" pitchFamily="18" charset="0"/>
              </a:rPr>
              <a:t>match  </a:t>
            </a:r>
            <a:r>
              <a:rPr lang="en-US" sz="2400" b="1" dirty="0">
                <a:solidFill>
                  <a:srgbClr val="000099"/>
                </a:solidFill>
                <a:latin typeface="Times New Roman" pitchFamily="18" charset="0"/>
              </a:rPr>
              <a:t>them  using  the  names  from</a:t>
            </a:r>
            <a:r>
              <a:rPr lang="ru-RU" sz="2400" b="1" dirty="0">
                <a:solidFill>
                  <a:srgbClr val="000099"/>
                </a:solidFill>
                <a:latin typeface="Times New Roman" pitchFamily="18" charset="0"/>
              </a:rPr>
              <a:t> </a:t>
            </a:r>
            <a:r>
              <a:rPr lang="en-US" sz="2400" b="1" dirty="0">
                <a:solidFill>
                  <a:srgbClr val="000099"/>
                </a:solidFill>
                <a:latin typeface="Times New Roman" pitchFamily="18" charset="0"/>
              </a:rPr>
              <a:t>the  list. </a:t>
            </a:r>
            <a:endParaRPr lang="ru-RU" sz="2400" b="1" dirty="0">
              <a:solidFill>
                <a:srgbClr val="000099"/>
              </a:solidFill>
              <a:latin typeface="Times New Roman" pitchFamily="18" charset="0"/>
            </a:endParaRPr>
          </a:p>
        </p:txBody>
      </p:sp>
      <p:sp>
        <p:nvSpPr>
          <p:cNvPr id="6147" name="Rectangle 3"/>
          <p:cNvSpPr>
            <a:spLocks noGrp="1" noChangeArrowheads="1"/>
          </p:cNvSpPr>
          <p:nvPr>
            <p:ph type="body" sz="half" idx="1"/>
          </p:nvPr>
        </p:nvSpPr>
        <p:spPr>
          <a:xfrm>
            <a:off x="2484438" y="1196975"/>
            <a:ext cx="4464050" cy="4525963"/>
          </a:xfrm>
        </p:spPr>
        <p:txBody>
          <a:bodyPr/>
          <a:lstStyle/>
          <a:p>
            <a:pPr marL="533400" indent="-533400">
              <a:lnSpc>
                <a:spcPct val="90000"/>
              </a:lnSpc>
              <a:buFontTx/>
              <a:buAutoNum type="alphaUcPeriod"/>
            </a:pPr>
            <a:r>
              <a:rPr lang="en-US" sz="2000" b="1">
                <a:latin typeface="Times New Roman" pitchFamily="18" charset="0"/>
              </a:rPr>
              <a:t>The Pharos of Alexandria</a:t>
            </a:r>
          </a:p>
          <a:p>
            <a:pPr marL="533400" indent="-533400">
              <a:lnSpc>
                <a:spcPct val="90000"/>
              </a:lnSpc>
              <a:buFontTx/>
              <a:buAutoNum type="alphaUcPeriod"/>
            </a:pPr>
            <a:r>
              <a:rPr lang="en-US" sz="2000" b="1">
                <a:latin typeface="Times New Roman" pitchFamily="18" charset="0"/>
              </a:rPr>
              <a:t>The Pyramids</a:t>
            </a:r>
          </a:p>
          <a:p>
            <a:pPr marL="533400" indent="-533400">
              <a:lnSpc>
                <a:spcPct val="90000"/>
              </a:lnSpc>
              <a:buFontTx/>
              <a:buAutoNum type="alphaUcPeriod"/>
            </a:pPr>
            <a:r>
              <a:rPr lang="en-US" sz="2000" b="1">
                <a:latin typeface="Times New Roman" pitchFamily="18" charset="0"/>
              </a:rPr>
              <a:t>The Statue of Zeus at Olympia</a:t>
            </a:r>
          </a:p>
          <a:p>
            <a:pPr marL="533400" indent="-533400">
              <a:lnSpc>
                <a:spcPct val="90000"/>
              </a:lnSpc>
              <a:buFontTx/>
              <a:buAutoNum type="alphaUcPeriod"/>
            </a:pPr>
            <a:r>
              <a:rPr lang="en-US" sz="2000" b="1">
                <a:latin typeface="Times New Roman" pitchFamily="18" charset="0"/>
              </a:rPr>
              <a:t>The Temple  of  Artemis  at Ephesus</a:t>
            </a:r>
          </a:p>
          <a:p>
            <a:pPr marL="533400" indent="-533400">
              <a:lnSpc>
                <a:spcPct val="90000"/>
              </a:lnSpc>
              <a:buFontTx/>
              <a:buAutoNum type="alphaUcPeriod"/>
            </a:pPr>
            <a:r>
              <a:rPr lang="en-US" sz="2000" b="1">
                <a:latin typeface="Times New Roman" pitchFamily="18" charset="0"/>
              </a:rPr>
              <a:t>The Hanging Gardens of  Babylon</a:t>
            </a:r>
          </a:p>
          <a:p>
            <a:pPr marL="533400" indent="-533400">
              <a:lnSpc>
                <a:spcPct val="90000"/>
              </a:lnSpc>
              <a:buFontTx/>
              <a:buAutoNum type="alphaUcPeriod"/>
            </a:pPr>
            <a:r>
              <a:rPr lang="en-US" sz="2000" b="1">
                <a:latin typeface="Times New Roman" pitchFamily="18" charset="0"/>
              </a:rPr>
              <a:t>The Colossus of </a:t>
            </a:r>
            <a:r>
              <a:rPr lang="ru-RU" sz="2000" b="1">
                <a:latin typeface="Times New Roman" pitchFamily="18" charset="0"/>
              </a:rPr>
              <a:t> </a:t>
            </a:r>
            <a:r>
              <a:rPr lang="en-US" sz="2000" b="1">
                <a:latin typeface="Times New Roman" pitchFamily="18" charset="0"/>
              </a:rPr>
              <a:t>Rhodes</a:t>
            </a:r>
          </a:p>
          <a:p>
            <a:pPr marL="533400" indent="-533400">
              <a:lnSpc>
                <a:spcPct val="90000"/>
              </a:lnSpc>
              <a:buFontTx/>
              <a:buAutoNum type="alphaUcPeriod"/>
            </a:pPr>
            <a:r>
              <a:rPr lang="en-US" sz="2000" b="1">
                <a:latin typeface="Times New Roman" pitchFamily="18" charset="0"/>
              </a:rPr>
              <a:t>The Mausoleum at </a:t>
            </a:r>
            <a:r>
              <a:rPr lang="ru-RU" sz="2000" b="1">
                <a:latin typeface="Times New Roman" pitchFamily="18" charset="0"/>
              </a:rPr>
              <a:t> </a:t>
            </a:r>
            <a:r>
              <a:rPr lang="en-US" sz="2000" b="1">
                <a:latin typeface="Times New Roman" pitchFamily="18" charset="0"/>
              </a:rPr>
              <a:t>Halicarnassus</a:t>
            </a:r>
            <a:endParaRPr lang="ru-RU" sz="2000" b="1">
              <a:latin typeface="Times New Roman" pitchFamily="18" charset="0"/>
            </a:endParaRPr>
          </a:p>
        </p:txBody>
      </p:sp>
      <p:pic>
        <p:nvPicPr>
          <p:cNvPr id="6148" name="Picture 4" descr="2"/>
          <p:cNvPicPr>
            <a:picLocks noChangeAspect="1" noChangeArrowheads="1"/>
          </p:cNvPicPr>
          <p:nvPr/>
        </p:nvPicPr>
        <p:blipFill>
          <a:blip r:embed="rId2" cstate="email"/>
          <a:srcRect/>
          <a:stretch>
            <a:fillRect/>
          </a:stretch>
        </p:blipFill>
        <p:spPr bwMode="auto">
          <a:xfrm>
            <a:off x="468313" y="2492375"/>
            <a:ext cx="996950" cy="1439863"/>
          </a:xfrm>
          <a:prstGeom prst="rect">
            <a:avLst/>
          </a:prstGeom>
          <a:noFill/>
        </p:spPr>
      </p:pic>
      <p:pic>
        <p:nvPicPr>
          <p:cNvPr id="6149" name="Picture 5" descr="1~3"/>
          <p:cNvPicPr>
            <a:picLocks noChangeAspect="1" noChangeArrowheads="1"/>
          </p:cNvPicPr>
          <p:nvPr/>
        </p:nvPicPr>
        <p:blipFill>
          <a:blip r:embed="rId3" cstate="email"/>
          <a:srcRect/>
          <a:stretch>
            <a:fillRect/>
          </a:stretch>
        </p:blipFill>
        <p:spPr bwMode="auto">
          <a:xfrm>
            <a:off x="468313" y="4221163"/>
            <a:ext cx="1584325" cy="1150937"/>
          </a:xfrm>
          <a:prstGeom prst="rect">
            <a:avLst/>
          </a:prstGeom>
          <a:noFill/>
        </p:spPr>
      </p:pic>
      <p:pic>
        <p:nvPicPr>
          <p:cNvPr id="6150" name="Picture 6" descr="5e97efee87266ebcb4741ab631ec2e6d"/>
          <p:cNvPicPr>
            <a:picLocks noChangeAspect="1" noChangeArrowheads="1"/>
          </p:cNvPicPr>
          <p:nvPr/>
        </p:nvPicPr>
        <p:blipFill>
          <a:blip r:embed="rId4" cstate="email"/>
          <a:srcRect/>
          <a:stretch>
            <a:fillRect/>
          </a:stretch>
        </p:blipFill>
        <p:spPr bwMode="auto">
          <a:xfrm>
            <a:off x="7092950" y="2781300"/>
            <a:ext cx="1423988" cy="1584325"/>
          </a:xfrm>
          <a:prstGeom prst="rect">
            <a:avLst/>
          </a:prstGeom>
          <a:noFill/>
        </p:spPr>
      </p:pic>
      <p:pic>
        <p:nvPicPr>
          <p:cNvPr id="6152" name="Picture 8" descr="2123"/>
          <p:cNvPicPr>
            <a:picLocks noChangeAspect="1" noChangeArrowheads="1"/>
          </p:cNvPicPr>
          <p:nvPr/>
        </p:nvPicPr>
        <p:blipFill>
          <a:blip r:embed="rId5" cstate="email"/>
          <a:srcRect/>
          <a:stretch>
            <a:fillRect/>
          </a:stretch>
        </p:blipFill>
        <p:spPr bwMode="auto">
          <a:xfrm>
            <a:off x="468313" y="1196975"/>
            <a:ext cx="1511300" cy="1074738"/>
          </a:xfrm>
          <a:prstGeom prst="rect">
            <a:avLst/>
          </a:prstGeom>
          <a:noFill/>
        </p:spPr>
      </p:pic>
      <p:pic>
        <p:nvPicPr>
          <p:cNvPr id="6154" name="Picture 10" descr="1245499202_zevs1"/>
          <p:cNvPicPr>
            <a:picLocks noChangeAspect="1" noChangeArrowheads="1"/>
          </p:cNvPicPr>
          <p:nvPr/>
        </p:nvPicPr>
        <p:blipFill>
          <a:blip r:embed="rId6" cstate="email"/>
          <a:srcRect/>
          <a:stretch>
            <a:fillRect/>
          </a:stretch>
        </p:blipFill>
        <p:spPr bwMode="auto">
          <a:xfrm>
            <a:off x="7092950" y="4581525"/>
            <a:ext cx="1485900" cy="1943100"/>
          </a:xfrm>
          <a:prstGeom prst="rect">
            <a:avLst/>
          </a:prstGeom>
          <a:noFill/>
        </p:spPr>
      </p:pic>
      <p:pic>
        <p:nvPicPr>
          <p:cNvPr id="6155" name="Picture 11" descr="inc_image"/>
          <p:cNvPicPr>
            <a:picLocks noChangeAspect="1" noChangeArrowheads="1"/>
          </p:cNvPicPr>
          <p:nvPr/>
        </p:nvPicPr>
        <p:blipFill>
          <a:blip r:embed="rId7" cstate="email"/>
          <a:srcRect/>
          <a:stretch>
            <a:fillRect/>
          </a:stretch>
        </p:blipFill>
        <p:spPr bwMode="auto">
          <a:xfrm>
            <a:off x="7092950" y="1125538"/>
            <a:ext cx="1439863" cy="1439862"/>
          </a:xfrm>
          <a:prstGeom prst="rect">
            <a:avLst/>
          </a:prstGeom>
          <a:noFill/>
        </p:spPr>
      </p:pic>
      <p:sp>
        <p:nvSpPr>
          <p:cNvPr id="6156" name="Oval 12"/>
          <p:cNvSpPr>
            <a:spLocks noChangeArrowheads="1"/>
          </p:cNvSpPr>
          <p:nvPr/>
        </p:nvSpPr>
        <p:spPr bwMode="auto">
          <a:xfrm>
            <a:off x="323850" y="1916113"/>
            <a:ext cx="431800" cy="431800"/>
          </a:xfrm>
          <a:prstGeom prst="ellipse">
            <a:avLst/>
          </a:prstGeom>
          <a:solidFill>
            <a:schemeClr val="bg1"/>
          </a:solidFill>
          <a:ln w="19050">
            <a:solidFill>
              <a:schemeClr val="tx1"/>
            </a:solidFill>
            <a:round/>
            <a:headEnd/>
            <a:tailEnd/>
          </a:ln>
          <a:effectLst/>
        </p:spPr>
        <p:txBody>
          <a:bodyPr wrap="none" anchor="ctr"/>
          <a:lstStyle/>
          <a:p>
            <a:pPr algn="ctr"/>
            <a:r>
              <a:rPr lang="en-US" sz="2400" b="1">
                <a:latin typeface="Times New Roman" pitchFamily="18" charset="0"/>
              </a:rPr>
              <a:t>1.</a:t>
            </a:r>
            <a:endParaRPr lang="ru-RU" sz="2400" b="1">
              <a:latin typeface="Times New Roman" pitchFamily="18" charset="0"/>
            </a:endParaRPr>
          </a:p>
        </p:txBody>
      </p:sp>
      <p:sp>
        <p:nvSpPr>
          <p:cNvPr id="6157" name="Oval 13"/>
          <p:cNvSpPr>
            <a:spLocks noChangeArrowheads="1"/>
          </p:cNvSpPr>
          <p:nvPr/>
        </p:nvSpPr>
        <p:spPr bwMode="auto">
          <a:xfrm>
            <a:off x="323850" y="3644900"/>
            <a:ext cx="431800" cy="431800"/>
          </a:xfrm>
          <a:prstGeom prst="ellipse">
            <a:avLst/>
          </a:prstGeom>
          <a:solidFill>
            <a:schemeClr val="bg1"/>
          </a:solidFill>
          <a:ln w="19050">
            <a:solidFill>
              <a:schemeClr val="tx1"/>
            </a:solidFill>
            <a:round/>
            <a:headEnd/>
            <a:tailEnd/>
          </a:ln>
          <a:effectLst/>
        </p:spPr>
        <p:txBody>
          <a:bodyPr wrap="none" anchor="ctr"/>
          <a:lstStyle/>
          <a:p>
            <a:pPr algn="ctr"/>
            <a:r>
              <a:rPr lang="en-US" sz="2400" b="1">
                <a:latin typeface="Times New Roman" pitchFamily="18" charset="0"/>
              </a:rPr>
              <a:t>2.</a:t>
            </a:r>
            <a:endParaRPr lang="ru-RU" sz="2400" b="1">
              <a:latin typeface="Times New Roman" pitchFamily="18" charset="0"/>
            </a:endParaRPr>
          </a:p>
        </p:txBody>
      </p:sp>
      <p:sp>
        <p:nvSpPr>
          <p:cNvPr id="6158" name="Oval 14"/>
          <p:cNvSpPr>
            <a:spLocks noChangeArrowheads="1"/>
          </p:cNvSpPr>
          <p:nvPr/>
        </p:nvSpPr>
        <p:spPr bwMode="auto">
          <a:xfrm>
            <a:off x="323850" y="5013325"/>
            <a:ext cx="431800" cy="431800"/>
          </a:xfrm>
          <a:prstGeom prst="ellipse">
            <a:avLst/>
          </a:prstGeom>
          <a:solidFill>
            <a:schemeClr val="bg1"/>
          </a:solidFill>
          <a:ln w="19050">
            <a:solidFill>
              <a:schemeClr val="tx1"/>
            </a:solidFill>
            <a:round/>
            <a:headEnd/>
            <a:tailEnd/>
          </a:ln>
          <a:effectLst/>
        </p:spPr>
        <p:txBody>
          <a:bodyPr wrap="none" anchor="ctr"/>
          <a:lstStyle/>
          <a:p>
            <a:pPr algn="ctr"/>
            <a:r>
              <a:rPr lang="en-US" sz="2400" b="1">
                <a:latin typeface="Times New Roman" pitchFamily="18" charset="0"/>
              </a:rPr>
              <a:t>3.</a:t>
            </a:r>
            <a:endParaRPr lang="ru-RU" sz="2400" b="1">
              <a:latin typeface="Times New Roman" pitchFamily="18" charset="0"/>
            </a:endParaRPr>
          </a:p>
        </p:txBody>
      </p:sp>
      <p:sp>
        <p:nvSpPr>
          <p:cNvPr id="6160" name="Oval 16"/>
          <p:cNvSpPr>
            <a:spLocks noChangeArrowheads="1"/>
          </p:cNvSpPr>
          <p:nvPr/>
        </p:nvSpPr>
        <p:spPr bwMode="auto">
          <a:xfrm>
            <a:off x="8243888" y="2133600"/>
            <a:ext cx="504825" cy="503238"/>
          </a:xfrm>
          <a:prstGeom prst="ellipse">
            <a:avLst/>
          </a:prstGeom>
          <a:solidFill>
            <a:schemeClr val="bg1"/>
          </a:solidFill>
          <a:ln w="19050">
            <a:solidFill>
              <a:schemeClr val="tx1"/>
            </a:solidFill>
            <a:round/>
            <a:headEnd/>
            <a:tailEnd/>
          </a:ln>
          <a:effectLst/>
        </p:spPr>
        <p:txBody>
          <a:bodyPr wrap="none" anchor="ctr"/>
          <a:lstStyle/>
          <a:p>
            <a:pPr algn="ctr"/>
            <a:r>
              <a:rPr lang="en-US" sz="2400" b="1">
                <a:latin typeface="Times New Roman" pitchFamily="18" charset="0"/>
              </a:rPr>
              <a:t>5.</a:t>
            </a:r>
            <a:endParaRPr lang="ru-RU" sz="2400" b="1">
              <a:latin typeface="Times New Roman" pitchFamily="18" charset="0"/>
            </a:endParaRPr>
          </a:p>
        </p:txBody>
      </p:sp>
      <p:sp>
        <p:nvSpPr>
          <p:cNvPr id="6161" name="Oval 17"/>
          <p:cNvSpPr>
            <a:spLocks noChangeArrowheads="1"/>
          </p:cNvSpPr>
          <p:nvPr/>
        </p:nvSpPr>
        <p:spPr bwMode="auto">
          <a:xfrm>
            <a:off x="8243888" y="3789363"/>
            <a:ext cx="504825" cy="503237"/>
          </a:xfrm>
          <a:prstGeom prst="ellipse">
            <a:avLst/>
          </a:prstGeom>
          <a:solidFill>
            <a:schemeClr val="bg1"/>
          </a:solidFill>
          <a:ln w="19050">
            <a:solidFill>
              <a:schemeClr val="tx1"/>
            </a:solidFill>
            <a:round/>
            <a:headEnd/>
            <a:tailEnd/>
          </a:ln>
          <a:effectLst/>
        </p:spPr>
        <p:txBody>
          <a:bodyPr wrap="none" anchor="ctr"/>
          <a:lstStyle/>
          <a:p>
            <a:pPr algn="ctr"/>
            <a:r>
              <a:rPr lang="en-US" sz="2400" b="1">
                <a:latin typeface="Times New Roman" pitchFamily="18" charset="0"/>
              </a:rPr>
              <a:t>6.</a:t>
            </a:r>
            <a:endParaRPr lang="ru-RU" sz="2400" b="1">
              <a:latin typeface="Times New Roman" pitchFamily="18" charset="0"/>
            </a:endParaRPr>
          </a:p>
        </p:txBody>
      </p:sp>
      <p:sp>
        <p:nvSpPr>
          <p:cNvPr id="6162" name="Oval 18"/>
          <p:cNvSpPr>
            <a:spLocks noChangeArrowheads="1"/>
          </p:cNvSpPr>
          <p:nvPr/>
        </p:nvSpPr>
        <p:spPr bwMode="auto">
          <a:xfrm>
            <a:off x="8243888" y="5949950"/>
            <a:ext cx="504825" cy="503238"/>
          </a:xfrm>
          <a:prstGeom prst="ellipse">
            <a:avLst/>
          </a:prstGeom>
          <a:solidFill>
            <a:schemeClr val="bg1"/>
          </a:solidFill>
          <a:ln w="19050">
            <a:solidFill>
              <a:schemeClr val="tx1"/>
            </a:solidFill>
            <a:round/>
            <a:headEnd/>
            <a:tailEnd/>
          </a:ln>
          <a:effectLst/>
        </p:spPr>
        <p:txBody>
          <a:bodyPr wrap="none" anchor="ctr"/>
          <a:lstStyle/>
          <a:p>
            <a:pPr algn="ctr"/>
            <a:r>
              <a:rPr lang="en-US" sz="2400" b="1">
                <a:latin typeface="Times New Roman" pitchFamily="18" charset="0"/>
              </a:rPr>
              <a:t>7.</a:t>
            </a:r>
            <a:endParaRPr lang="ru-RU" sz="2400" b="1">
              <a:latin typeface="Times New Roman" pitchFamily="18" charset="0"/>
            </a:endParaRPr>
          </a:p>
        </p:txBody>
      </p:sp>
      <p:sp>
        <p:nvSpPr>
          <p:cNvPr id="6164" name="Rectangle 20"/>
          <p:cNvSpPr>
            <a:spLocks noGrp="1" noChangeArrowheads="1"/>
          </p:cNvSpPr>
          <p:nvPr>
            <p:ph type="body" sz="half" idx="2"/>
          </p:nvPr>
        </p:nvSpPr>
        <p:spPr>
          <a:xfrm>
            <a:off x="2268538" y="5516563"/>
            <a:ext cx="4824412" cy="952500"/>
          </a:xfrm>
        </p:spPr>
        <p:txBody>
          <a:bodyPr/>
          <a:lstStyle/>
          <a:p>
            <a:pPr>
              <a:lnSpc>
                <a:spcPct val="90000"/>
              </a:lnSpc>
              <a:buFontTx/>
              <a:buNone/>
            </a:pPr>
            <a:r>
              <a:rPr lang="en-US" b="1">
                <a:latin typeface="Times New Roman" pitchFamily="18" charset="0"/>
              </a:rPr>
              <a:t>1 - D     2 - F     3 – E     4 - B</a:t>
            </a:r>
          </a:p>
          <a:p>
            <a:pPr>
              <a:lnSpc>
                <a:spcPct val="90000"/>
              </a:lnSpc>
              <a:buFontTx/>
              <a:buNone/>
            </a:pPr>
            <a:r>
              <a:rPr lang="en-US" b="1">
                <a:latin typeface="Times New Roman" pitchFamily="18" charset="0"/>
              </a:rPr>
              <a:t>5 – G    6 – A     7 – C</a:t>
            </a:r>
          </a:p>
          <a:p>
            <a:pPr>
              <a:lnSpc>
                <a:spcPct val="90000"/>
              </a:lnSpc>
              <a:buFontTx/>
              <a:buNone/>
            </a:pPr>
            <a:endParaRPr lang="en-US" b="1">
              <a:latin typeface="Times New Roman" pitchFamily="18" charset="0"/>
            </a:endParaRPr>
          </a:p>
          <a:p>
            <a:pPr>
              <a:lnSpc>
                <a:spcPct val="90000"/>
              </a:lnSpc>
              <a:buFontTx/>
              <a:buNone/>
            </a:pPr>
            <a:endParaRPr lang="en-US" sz="2400" b="1">
              <a:latin typeface="Times New Roman" pitchFamily="18" charset="0"/>
            </a:endParaRPr>
          </a:p>
        </p:txBody>
      </p:sp>
      <p:pic>
        <p:nvPicPr>
          <p:cNvPr id="6178" name="Picture 34" descr="1011576-PH03742"/>
          <p:cNvPicPr>
            <a:picLocks noChangeAspect="1" noChangeArrowheads="1"/>
          </p:cNvPicPr>
          <p:nvPr/>
        </p:nvPicPr>
        <p:blipFill>
          <a:blip r:embed="rId8" cstate="email"/>
          <a:srcRect/>
          <a:stretch>
            <a:fillRect/>
          </a:stretch>
        </p:blipFill>
        <p:spPr bwMode="auto">
          <a:xfrm>
            <a:off x="539750" y="5589588"/>
            <a:ext cx="1512888" cy="1008062"/>
          </a:xfrm>
          <a:prstGeom prst="rect">
            <a:avLst/>
          </a:prstGeom>
          <a:noFill/>
        </p:spPr>
      </p:pic>
      <p:sp>
        <p:nvSpPr>
          <p:cNvPr id="6182" name="Oval 38"/>
          <p:cNvSpPr>
            <a:spLocks noChangeArrowheads="1"/>
          </p:cNvSpPr>
          <p:nvPr/>
        </p:nvSpPr>
        <p:spPr bwMode="auto">
          <a:xfrm>
            <a:off x="323850" y="6237288"/>
            <a:ext cx="431800" cy="431800"/>
          </a:xfrm>
          <a:prstGeom prst="ellipse">
            <a:avLst/>
          </a:prstGeom>
          <a:solidFill>
            <a:schemeClr val="bg1"/>
          </a:solidFill>
          <a:ln w="19050">
            <a:solidFill>
              <a:schemeClr val="tx1"/>
            </a:solidFill>
            <a:round/>
            <a:headEnd/>
            <a:tailEnd/>
          </a:ln>
          <a:effectLst/>
        </p:spPr>
        <p:txBody>
          <a:bodyPr wrap="none" anchor="ctr"/>
          <a:lstStyle/>
          <a:p>
            <a:pPr algn="ctr"/>
            <a:r>
              <a:rPr lang="en-US" sz="2400" b="1">
                <a:latin typeface="Times New Roman" pitchFamily="18" charset="0"/>
              </a:rPr>
              <a:t>4.</a:t>
            </a:r>
            <a:endParaRPr lang="ru-RU" sz="2400" b="1">
              <a:latin typeface="Times New Roman" pitchFamily="18" charset="0"/>
            </a:endParaRPr>
          </a:p>
        </p:txBody>
      </p:sp>
      <p:pic>
        <p:nvPicPr>
          <p:cNvPr id="6183" name="Picture 39" descr="005"/>
          <p:cNvPicPr>
            <a:picLocks noChangeAspect="1" noChangeArrowheads="1"/>
          </p:cNvPicPr>
          <p:nvPr/>
        </p:nvPicPr>
        <p:blipFill>
          <a:blip r:embed="rId9" cstate="email"/>
          <a:srcRect/>
          <a:stretch>
            <a:fillRect/>
          </a:stretch>
        </p:blipFill>
        <p:spPr bwMode="auto">
          <a:xfrm>
            <a:off x="395288" y="4076700"/>
            <a:ext cx="1655762" cy="1439863"/>
          </a:xfrm>
          <a:prstGeom prst="rect">
            <a:avLst/>
          </a:prstGeom>
          <a:noFill/>
        </p:spPr>
      </p:pic>
      <p:sp>
        <p:nvSpPr>
          <p:cNvPr id="6184" name="Oval 40"/>
          <p:cNvSpPr>
            <a:spLocks noChangeArrowheads="1"/>
          </p:cNvSpPr>
          <p:nvPr/>
        </p:nvSpPr>
        <p:spPr bwMode="auto">
          <a:xfrm>
            <a:off x="323850" y="5013325"/>
            <a:ext cx="431800" cy="431800"/>
          </a:xfrm>
          <a:prstGeom prst="ellipse">
            <a:avLst/>
          </a:prstGeom>
          <a:solidFill>
            <a:schemeClr val="bg1"/>
          </a:solidFill>
          <a:ln w="19050">
            <a:solidFill>
              <a:schemeClr val="tx1"/>
            </a:solidFill>
            <a:round/>
            <a:headEnd/>
            <a:tailEnd/>
          </a:ln>
          <a:effectLst/>
        </p:spPr>
        <p:txBody>
          <a:bodyPr wrap="none" anchor="ctr"/>
          <a:lstStyle/>
          <a:p>
            <a:pPr algn="ctr"/>
            <a:r>
              <a:rPr lang="en-US" sz="2400" b="1">
                <a:latin typeface="Times New Roman" pitchFamily="18" charset="0"/>
              </a:rPr>
              <a:t>3.</a:t>
            </a:r>
            <a:endParaRPr lang="ru-RU" sz="24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64">
                                            <p:txEl>
                                              <p:pRg st="0" end="0"/>
                                            </p:txEl>
                                          </p:spTgt>
                                        </p:tgtEl>
                                        <p:attrNameLst>
                                          <p:attrName>style.visibility</p:attrName>
                                        </p:attrNameLst>
                                      </p:cBhvr>
                                      <p:to>
                                        <p:strVal val="visible"/>
                                      </p:to>
                                    </p:set>
                                    <p:animEffect transition="in" filter="fade">
                                      <p:cBhvr>
                                        <p:cTn id="7" dur="1000"/>
                                        <p:tgtEl>
                                          <p:spTgt spid="616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64">
                                            <p:txEl>
                                              <p:pRg st="1" end="1"/>
                                            </p:txEl>
                                          </p:spTgt>
                                        </p:tgtEl>
                                        <p:attrNameLst>
                                          <p:attrName>style.visibility</p:attrName>
                                        </p:attrNameLst>
                                      </p:cBhvr>
                                      <p:to>
                                        <p:strVal val="visible"/>
                                      </p:to>
                                    </p:set>
                                    <p:animEffect transition="in" filter="fade">
                                      <p:cBhvr>
                                        <p:cTn id="10" dur="1000"/>
                                        <p:tgtEl>
                                          <p:spTgt spid="61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4313"/>
            <a:ext cx="7772400" cy="642937"/>
          </a:xfrm>
        </p:spPr>
        <p:txBody>
          <a:bodyPr>
            <a:normAutofit fontScale="90000"/>
          </a:bodyPr>
          <a:lstStyle/>
          <a:p>
            <a:pPr eaLnBrk="1" hangingPunct="1"/>
            <a:r>
              <a:rPr lang="en-US" sz="4000" b="1" dirty="0" smtClean="0">
                <a:solidFill>
                  <a:srgbClr val="6600FF"/>
                </a:solidFill>
              </a:rPr>
              <a:t>Let’s pronounce them correctly</a:t>
            </a:r>
            <a:endParaRPr lang="ru-RU" sz="4000" b="1" dirty="0" smtClean="0">
              <a:solidFill>
                <a:srgbClr val="6600FF"/>
              </a:solidFill>
            </a:endParaRPr>
          </a:p>
        </p:txBody>
      </p:sp>
      <p:sp>
        <p:nvSpPr>
          <p:cNvPr id="4099" name="Подзаголовок 2"/>
          <p:cNvSpPr>
            <a:spLocks noGrp="1"/>
          </p:cNvSpPr>
          <p:nvPr>
            <p:ph type="subTitle" idx="1"/>
          </p:nvPr>
        </p:nvSpPr>
        <p:spPr>
          <a:xfrm>
            <a:off x="214313" y="1071563"/>
            <a:ext cx="8358187" cy="5500687"/>
          </a:xfrm>
          <a:ln w="28575">
            <a:solidFill>
              <a:schemeClr val="tx1"/>
            </a:solidFill>
          </a:ln>
        </p:spPr>
        <p:txBody>
          <a:bodyPr>
            <a:normAutofit fontScale="92500"/>
          </a:bodyPr>
          <a:lstStyle/>
          <a:p>
            <a:pPr eaLnBrk="1" hangingPunct="1"/>
            <a:r>
              <a:rPr lang="en-US" b="1" dirty="0" smtClean="0">
                <a:solidFill>
                  <a:schemeClr val="tx1"/>
                </a:solidFill>
              </a:rPr>
              <a:t>Egypt [‘</a:t>
            </a:r>
            <a:r>
              <a:rPr lang="en-US" b="1" dirty="0" err="1" smtClean="0">
                <a:solidFill>
                  <a:schemeClr val="tx1"/>
                </a:solidFill>
              </a:rPr>
              <a:t>i</a:t>
            </a:r>
            <a:r>
              <a:rPr lang="en-US" b="1" dirty="0" smtClean="0">
                <a:solidFill>
                  <a:schemeClr val="tx1"/>
                </a:solidFill>
              </a:rPr>
              <a:t>:</a:t>
            </a:r>
            <a:r>
              <a:rPr lang="ru-RU" b="1" dirty="0" err="1" smtClean="0">
                <a:solidFill>
                  <a:schemeClr val="tx1"/>
                </a:solidFill>
                <a:cs typeface="Arial" charset="0"/>
              </a:rPr>
              <a:t>ʤ</a:t>
            </a:r>
            <a:r>
              <a:rPr lang="en-US" b="1" dirty="0" err="1" smtClean="0">
                <a:solidFill>
                  <a:schemeClr val="tx1"/>
                </a:solidFill>
              </a:rPr>
              <a:t>ipt</a:t>
            </a:r>
            <a:r>
              <a:rPr lang="en-US" b="1" dirty="0" smtClean="0">
                <a:solidFill>
                  <a:schemeClr val="tx1"/>
                </a:solidFill>
              </a:rPr>
              <a:t>]                                           Iraq [</a:t>
            </a:r>
            <a:r>
              <a:rPr lang="en-US" b="1" dirty="0" err="1" smtClean="0">
                <a:solidFill>
                  <a:schemeClr val="tx1"/>
                </a:solidFill>
              </a:rPr>
              <a:t>I’ra:k</a:t>
            </a:r>
            <a:r>
              <a:rPr lang="en-US" b="1" dirty="0" smtClean="0">
                <a:solidFill>
                  <a:schemeClr val="tx1"/>
                </a:solidFill>
              </a:rPr>
              <a:t>]</a:t>
            </a:r>
          </a:p>
          <a:p>
            <a:pPr eaLnBrk="1" hangingPunct="1"/>
            <a:r>
              <a:rPr lang="en-US" b="1" dirty="0" smtClean="0">
                <a:solidFill>
                  <a:schemeClr val="tx1"/>
                </a:solidFill>
              </a:rPr>
              <a:t>Turkey [‘t</a:t>
            </a:r>
            <a:r>
              <a:rPr lang="ru-RU" b="1" dirty="0" err="1" smtClean="0">
                <a:solidFill>
                  <a:schemeClr val="tx1"/>
                </a:solidFill>
              </a:rPr>
              <a:t>з</a:t>
            </a:r>
            <a:r>
              <a:rPr lang="en-US" b="1" dirty="0" smtClean="0">
                <a:solidFill>
                  <a:schemeClr val="tx1"/>
                </a:solidFill>
              </a:rPr>
              <a:t>:</a:t>
            </a:r>
            <a:r>
              <a:rPr lang="en-US" b="1" dirty="0" err="1" smtClean="0">
                <a:solidFill>
                  <a:schemeClr val="tx1"/>
                </a:solidFill>
              </a:rPr>
              <a:t>ki</a:t>
            </a:r>
            <a:r>
              <a:rPr lang="en-US" b="1" dirty="0" smtClean="0">
                <a:solidFill>
                  <a:schemeClr val="tx1"/>
                </a:solidFill>
              </a:rPr>
              <a:t>]               Alexandria [,</a:t>
            </a:r>
            <a:r>
              <a:rPr lang="en-US" b="1" dirty="0" err="1" smtClean="0">
                <a:solidFill>
                  <a:schemeClr val="tx1"/>
                </a:solidFill>
              </a:rPr>
              <a:t>ælig’za:ndri</a:t>
            </a:r>
            <a:r>
              <a:rPr lang="en-US" b="1" dirty="0" err="1" smtClean="0">
                <a:solidFill>
                  <a:schemeClr val="tx1"/>
                </a:solidFill>
                <a:cs typeface="Arial" charset="0"/>
              </a:rPr>
              <a:t>ǝ</a:t>
            </a:r>
            <a:r>
              <a:rPr lang="en-US" b="1" dirty="0" smtClean="0">
                <a:solidFill>
                  <a:schemeClr val="tx1"/>
                </a:solidFill>
                <a:cs typeface="Arial" charset="0"/>
              </a:rPr>
              <a:t>]</a:t>
            </a:r>
          </a:p>
          <a:p>
            <a:pPr eaLnBrk="1" hangingPunct="1"/>
            <a:r>
              <a:rPr lang="en-US" b="1" dirty="0" smtClean="0">
                <a:solidFill>
                  <a:schemeClr val="tx1"/>
                </a:solidFill>
                <a:cs typeface="Arial" charset="0"/>
              </a:rPr>
              <a:t>Necropolis [</a:t>
            </a:r>
            <a:r>
              <a:rPr lang="en-US" b="1" dirty="0" err="1" smtClean="0">
                <a:solidFill>
                  <a:schemeClr val="tx1"/>
                </a:solidFill>
                <a:cs typeface="Arial" charset="0"/>
              </a:rPr>
              <a:t>ni’krɒpǝlis</a:t>
            </a:r>
            <a:r>
              <a:rPr lang="en-US" b="1" dirty="0" smtClean="0">
                <a:solidFill>
                  <a:schemeClr val="tx1"/>
                </a:solidFill>
                <a:cs typeface="Arial" charset="0"/>
              </a:rPr>
              <a:t>]                      Peru [</a:t>
            </a:r>
            <a:r>
              <a:rPr lang="en-US" b="1" dirty="0" err="1" smtClean="0">
                <a:solidFill>
                  <a:schemeClr val="tx1"/>
                </a:solidFill>
                <a:cs typeface="Arial" charset="0"/>
              </a:rPr>
              <a:t>pǝ’ru</a:t>
            </a:r>
            <a:r>
              <a:rPr lang="en-US" b="1" dirty="0" smtClean="0">
                <a:solidFill>
                  <a:schemeClr val="tx1"/>
                </a:solidFill>
                <a:cs typeface="Arial" charset="0"/>
              </a:rPr>
              <a:t>:]</a:t>
            </a:r>
          </a:p>
          <a:p>
            <a:r>
              <a:rPr lang="en-US" b="1" dirty="0" smtClean="0">
                <a:solidFill>
                  <a:schemeClr val="tx1"/>
                </a:solidFill>
                <a:cs typeface="Arial" charset="0"/>
              </a:rPr>
              <a:t>China [‘ʧ</a:t>
            </a:r>
            <a:r>
              <a:rPr lang="ru-RU" b="1" dirty="0" smtClean="0">
                <a:solidFill>
                  <a:schemeClr val="tx1"/>
                </a:solidFill>
                <a:cs typeface="Arial" charset="0"/>
              </a:rPr>
              <a:t>а</a:t>
            </a:r>
            <a:r>
              <a:rPr lang="en-US" b="1" dirty="0" err="1" smtClean="0">
                <a:solidFill>
                  <a:schemeClr val="tx1"/>
                </a:solidFill>
                <a:cs typeface="Arial" charset="0"/>
              </a:rPr>
              <a:t>inǝ</a:t>
            </a:r>
            <a:r>
              <a:rPr lang="en-US" b="1" dirty="0" smtClean="0">
                <a:solidFill>
                  <a:schemeClr val="tx1"/>
                </a:solidFill>
                <a:cs typeface="Arial" charset="0"/>
              </a:rPr>
              <a:t>]                                Jordan [‘</a:t>
            </a:r>
            <a:r>
              <a:rPr lang="en-US" b="1" dirty="0" err="1" smtClean="0">
                <a:solidFill>
                  <a:schemeClr val="tx1"/>
                </a:solidFill>
                <a:cs typeface="Arial" charset="0"/>
              </a:rPr>
              <a:t>ʤo:dǝn</a:t>
            </a:r>
            <a:r>
              <a:rPr lang="en-US" b="1" dirty="0" smtClean="0">
                <a:solidFill>
                  <a:schemeClr val="tx1"/>
                </a:solidFill>
                <a:cs typeface="Arial" charset="0"/>
              </a:rPr>
              <a:t>]</a:t>
            </a:r>
          </a:p>
          <a:p>
            <a:pPr eaLnBrk="1" hangingPunct="1"/>
            <a:r>
              <a:rPr lang="en-US" b="1" dirty="0" smtClean="0">
                <a:solidFill>
                  <a:schemeClr val="tx1"/>
                </a:solidFill>
                <a:cs typeface="Arial" charset="0"/>
              </a:rPr>
              <a:t>Mexico [‘</a:t>
            </a:r>
            <a:r>
              <a:rPr lang="en-US" b="1" dirty="0" err="1" smtClean="0">
                <a:solidFill>
                  <a:schemeClr val="tx1"/>
                </a:solidFill>
                <a:cs typeface="Arial" charset="0"/>
              </a:rPr>
              <a:t>meksikǝu</a:t>
            </a:r>
            <a:r>
              <a:rPr lang="en-US" b="1" dirty="0" smtClean="0">
                <a:solidFill>
                  <a:schemeClr val="tx1"/>
                </a:solidFill>
                <a:cs typeface="Arial" charset="0"/>
              </a:rPr>
              <a:t>]      </a:t>
            </a:r>
            <a:r>
              <a:rPr lang="en-US" b="1" dirty="0" err="1" smtClean="0">
                <a:solidFill>
                  <a:schemeClr val="tx1"/>
                </a:solidFill>
                <a:cs typeface="Arial" charset="0"/>
              </a:rPr>
              <a:t>Taj</a:t>
            </a:r>
            <a:r>
              <a:rPr lang="en-US" b="1" dirty="0" smtClean="0">
                <a:solidFill>
                  <a:schemeClr val="tx1"/>
                </a:solidFill>
                <a:cs typeface="Arial" charset="0"/>
              </a:rPr>
              <a:t> </a:t>
            </a:r>
            <a:r>
              <a:rPr lang="en-US" b="1" dirty="0" err="1" smtClean="0">
                <a:solidFill>
                  <a:schemeClr val="tx1"/>
                </a:solidFill>
                <a:cs typeface="Arial" charset="0"/>
              </a:rPr>
              <a:t>Mahal</a:t>
            </a:r>
            <a:r>
              <a:rPr lang="en-US" b="1" dirty="0" smtClean="0">
                <a:solidFill>
                  <a:schemeClr val="tx1"/>
                </a:solidFill>
                <a:cs typeface="Arial" charset="0"/>
              </a:rPr>
              <a:t> [,</a:t>
            </a:r>
            <a:r>
              <a:rPr lang="en-US" b="1" dirty="0" err="1" smtClean="0">
                <a:solidFill>
                  <a:schemeClr val="tx1"/>
                </a:solidFill>
                <a:cs typeface="Arial" charset="0"/>
              </a:rPr>
              <a:t>tɑ:ʤ</a:t>
            </a:r>
            <a:r>
              <a:rPr lang="en-US" b="1" dirty="0" smtClean="0">
                <a:solidFill>
                  <a:schemeClr val="tx1"/>
                </a:solidFill>
                <a:cs typeface="Arial" charset="0"/>
              </a:rPr>
              <a:t>  </a:t>
            </a:r>
            <a:r>
              <a:rPr lang="en-US" b="1" dirty="0" err="1" smtClean="0">
                <a:solidFill>
                  <a:schemeClr val="tx1"/>
                </a:solidFill>
                <a:cs typeface="Arial" charset="0"/>
              </a:rPr>
              <a:t>mǝ’hɑ:l</a:t>
            </a:r>
            <a:r>
              <a:rPr lang="en-US" b="1" dirty="0" smtClean="0">
                <a:solidFill>
                  <a:schemeClr val="tx1"/>
                </a:solidFill>
                <a:cs typeface="Arial" charset="0"/>
              </a:rPr>
              <a:t>]</a:t>
            </a:r>
          </a:p>
          <a:p>
            <a:pPr eaLnBrk="1" hangingPunct="1"/>
            <a:r>
              <a:rPr lang="en-US" b="1" dirty="0" smtClean="0">
                <a:solidFill>
                  <a:schemeClr val="tx1"/>
                </a:solidFill>
                <a:cs typeface="Arial" charset="0"/>
              </a:rPr>
              <a:t>Zeus [</a:t>
            </a:r>
            <a:r>
              <a:rPr lang="en-US" b="1" dirty="0" err="1" smtClean="0">
                <a:solidFill>
                  <a:schemeClr val="tx1"/>
                </a:solidFill>
                <a:cs typeface="Arial" charset="0"/>
              </a:rPr>
              <a:t>zju:s</a:t>
            </a:r>
            <a:r>
              <a:rPr lang="en-US" b="1" dirty="0" smtClean="0">
                <a:solidFill>
                  <a:schemeClr val="tx1"/>
                </a:solidFill>
                <a:cs typeface="Arial" charset="0"/>
              </a:rPr>
              <a:t>]                                    Artemis [‘a:timis]</a:t>
            </a:r>
          </a:p>
          <a:p>
            <a:pPr eaLnBrk="1" hangingPunct="1"/>
            <a:r>
              <a:rPr lang="en-US" b="1" dirty="0" smtClean="0">
                <a:solidFill>
                  <a:schemeClr val="tx1"/>
                </a:solidFill>
                <a:cs typeface="Arial" charset="0"/>
              </a:rPr>
              <a:t>Colossus [</a:t>
            </a:r>
            <a:r>
              <a:rPr lang="en-US" b="1" dirty="0" err="1" smtClean="0">
                <a:solidFill>
                  <a:schemeClr val="tx1"/>
                </a:solidFill>
                <a:cs typeface="Arial" charset="0"/>
              </a:rPr>
              <a:t>kǝ’lɒsǝs</a:t>
            </a:r>
            <a:r>
              <a:rPr lang="en-US" b="1" dirty="0" smtClean="0">
                <a:solidFill>
                  <a:schemeClr val="tx1"/>
                </a:solidFill>
                <a:cs typeface="Arial" charset="0"/>
              </a:rPr>
              <a:t>]                         Rhodes [</a:t>
            </a:r>
            <a:r>
              <a:rPr lang="en-US" b="1" dirty="0" err="1" smtClean="0">
                <a:solidFill>
                  <a:schemeClr val="tx1"/>
                </a:solidFill>
                <a:cs typeface="Arial" charset="0"/>
              </a:rPr>
              <a:t>rǝudz</a:t>
            </a:r>
            <a:r>
              <a:rPr lang="en-US" b="1" dirty="0" smtClean="0">
                <a:solidFill>
                  <a:schemeClr val="tx1"/>
                </a:solidFill>
                <a:cs typeface="Arial" charset="0"/>
              </a:rPr>
              <a:t>]</a:t>
            </a:r>
          </a:p>
          <a:p>
            <a:r>
              <a:rPr lang="en-US" b="1" dirty="0" smtClean="0">
                <a:solidFill>
                  <a:schemeClr val="tx1"/>
                </a:solidFill>
                <a:cs typeface="Arial" charset="0"/>
              </a:rPr>
              <a:t>Mausoleum[,</a:t>
            </a:r>
            <a:r>
              <a:rPr lang="en-US" b="1" dirty="0" err="1" smtClean="0">
                <a:solidFill>
                  <a:schemeClr val="tx1"/>
                </a:solidFill>
                <a:cs typeface="Arial" charset="0"/>
              </a:rPr>
              <a:t>mǝsǝ’li:ǝm</a:t>
            </a:r>
            <a:r>
              <a:rPr lang="en-US" b="1" dirty="0" smtClean="0">
                <a:solidFill>
                  <a:schemeClr val="tx1"/>
                </a:solidFill>
                <a:cs typeface="Arial" charset="0"/>
              </a:rPr>
              <a:t> ]        Pharaoh [‘</a:t>
            </a:r>
            <a:r>
              <a:rPr lang="en-US" b="1" dirty="0" err="1" smtClean="0">
                <a:solidFill>
                  <a:schemeClr val="tx1"/>
                </a:solidFill>
                <a:cs typeface="Arial" charset="0"/>
              </a:rPr>
              <a:t>feǝrǝu</a:t>
            </a:r>
            <a:r>
              <a:rPr lang="en-US" b="1" dirty="0" smtClean="0">
                <a:solidFill>
                  <a:schemeClr val="tx1"/>
                </a:solidFill>
                <a:cs typeface="Arial"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65" y="285728"/>
          <a:ext cx="9144065" cy="5458213"/>
        </p:xfrm>
        <a:graphic>
          <a:graphicData uri="http://schemas.openxmlformats.org/drawingml/2006/table">
            <a:tbl>
              <a:tblPr/>
              <a:tblGrid>
                <a:gridCol w="1143008"/>
                <a:gridCol w="1480313"/>
                <a:gridCol w="1281896"/>
                <a:gridCol w="1952711"/>
                <a:gridCol w="1476897"/>
                <a:gridCol w="1809240"/>
              </a:tblGrid>
              <a:tr h="966649">
                <a:tc>
                  <a:txBody>
                    <a:bodyPr/>
                    <a:lstStyle/>
                    <a:p>
                      <a:pPr algn="ctr">
                        <a:spcAft>
                          <a:spcPts val="0"/>
                        </a:spcAft>
                      </a:pPr>
                      <a:r>
                        <a:rPr lang="ru-RU" sz="1050" b="1" dirty="0" err="1" smtClean="0">
                          <a:latin typeface="Times New Roman"/>
                          <a:ea typeface="Times New Roman"/>
                          <a:cs typeface="Times New Roman"/>
                        </a:rPr>
                        <a:t>Wonder</a:t>
                      </a:r>
                      <a:endParaRPr lang="ru-RU" sz="1050" b="1" dirty="0">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err="1">
                          <a:latin typeface="Times New Roman"/>
                          <a:ea typeface="Times New Roman"/>
                          <a:cs typeface="Times New Roman"/>
                        </a:rPr>
                        <a:t>Date</a:t>
                      </a:r>
                      <a:r>
                        <a:rPr lang="ru-RU" sz="1050" b="1" dirty="0">
                          <a:latin typeface="Times New Roman"/>
                          <a:ea typeface="Times New Roman"/>
                          <a:cs typeface="Times New Roman"/>
                        </a:rPr>
                        <a:t> </a:t>
                      </a:r>
                      <a:r>
                        <a:rPr lang="ru-RU" sz="1050" b="1" dirty="0" err="1" smtClean="0">
                          <a:latin typeface="Times New Roman"/>
                          <a:ea typeface="Times New Roman"/>
                          <a:cs typeface="Times New Roman"/>
                        </a:rPr>
                        <a:t>of</a:t>
                      </a:r>
                      <a:endParaRPr lang="en-US" sz="1050" b="1" dirty="0" smtClean="0">
                        <a:latin typeface="Times New Roman"/>
                        <a:ea typeface="Times New Roman"/>
                        <a:cs typeface="Times New Roman"/>
                      </a:endParaRPr>
                    </a:p>
                    <a:p>
                      <a:pPr algn="ctr">
                        <a:spcAft>
                          <a:spcPts val="0"/>
                        </a:spcAft>
                      </a:pPr>
                      <a:r>
                        <a:rPr lang="ru-RU" sz="1050" b="1" dirty="0" smtClean="0">
                          <a:latin typeface="Times New Roman"/>
                          <a:ea typeface="Times New Roman"/>
                          <a:cs typeface="Times New Roman"/>
                        </a:rPr>
                        <a:t> </a:t>
                      </a:r>
                      <a:r>
                        <a:rPr lang="ru-RU" sz="1050" b="1" dirty="0" err="1">
                          <a:latin typeface="Times New Roman"/>
                          <a:ea typeface="Times New Roman"/>
                          <a:cs typeface="Times New Roman"/>
                        </a:rPr>
                        <a:t>construction</a:t>
                      </a:r>
                      <a:endParaRPr lang="ru-RU" sz="1050" b="1" dirty="0">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latin typeface="Times New Roman"/>
                          <a:ea typeface="Times New Roman"/>
                          <a:cs typeface="Times New Roman"/>
                        </a:rPr>
                        <a:t>Builder</a:t>
                      </a: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050" b="1" dirty="0" smtClean="0">
                        <a:latin typeface="Times New Roman"/>
                        <a:ea typeface="Times New Roman"/>
                        <a:cs typeface="Times New Roman"/>
                      </a:endParaRPr>
                    </a:p>
                    <a:p>
                      <a:pPr algn="ctr">
                        <a:spcAft>
                          <a:spcPts val="0"/>
                        </a:spcAft>
                      </a:pPr>
                      <a:r>
                        <a:rPr lang="en-US" sz="1050" b="1" dirty="0" smtClean="0">
                          <a:latin typeface="Times New Roman"/>
                          <a:ea typeface="Times New Roman"/>
                          <a:cs typeface="Times New Roman"/>
                        </a:rPr>
                        <a:t>Purpose</a:t>
                      </a:r>
                      <a:endParaRPr lang="ru-RU" sz="1050" b="1" dirty="0">
                        <a:latin typeface="Times New Roman"/>
                        <a:ea typeface="Times New Roman"/>
                        <a:cs typeface="Times New Roman"/>
                      </a:endParaRPr>
                    </a:p>
                  </a:txBody>
                  <a:tcPr marL="9058" marR="9058" marT="9058" marB="9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b="1" dirty="0">
                          <a:latin typeface="Times New Roman"/>
                          <a:ea typeface="Times New Roman"/>
                          <a:cs typeface="Times New Roman"/>
                        </a:rPr>
                        <a:t>Date and </a:t>
                      </a:r>
                      <a:endParaRPr lang="en-US" sz="1050" b="1" dirty="0" smtClean="0">
                        <a:latin typeface="Times New Roman"/>
                        <a:ea typeface="Times New Roman"/>
                        <a:cs typeface="Times New Roman"/>
                      </a:endParaRPr>
                    </a:p>
                    <a:p>
                      <a:pPr algn="ctr">
                        <a:spcAft>
                          <a:spcPts val="0"/>
                        </a:spcAft>
                      </a:pPr>
                      <a:r>
                        <a:rPr lang="en-US" sz="1050" b="1" dirty="0" smtClean="0">
                          <a:latin typeface="Times New Roman"/>
                          <a:ea typeface="Times New Roman"/>
                          <a:cs typeface="Times New Roman"/>
                        </a:rPr>
                        <a:t>cause of destruction</a:t>
                      </a:r>
                      <a:endParaRPr lang="ru-RU" sz="1050" b="1" dirty="0">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latin typeface="Times New Roman"/>
                          <a:ea typeface="Times New Roman"/>
                          <a:cs typeface="Times New Roman"/>
                        </a:rPr>
                        <a:t>Modern location</a:t>
                      </a: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919">
                <a:tc>
                  <a:txBody>
                    <a:bodyPr/>
                    <a:lstStyle/>
                    <a:p>
                      <a:pPr algn="ctr">
                        <a:spcAft>
                          <a:spcPts val="0"/>
                        </a:spcAft>
                      </a:pPr>
                      <a:r>
                        <a:rPr lang="en-US" sz="1050" b="1" u="none" dirty="0" smtClean="0">
                          <a:solidFill>
                            <a:schemeClr val="tx1"/>
                          </a:solidFill>
                          <a:latin typeface="Times New Roman"/>
                          <a:ea typeface="Times New Roman"/>
                          <a:cs typeface="Times New Roman"/>
                        </a:rPr>
                        <a:t>Great</a:t>
                      </a:r>
                      <a:r>
                        <a:rPr lang="en-US" sz="1050" b="1" u="none" baseline="0" dirty="0" smtClean="0">
                          <a:solidFill>
                            <a:schemeClr val="tx1"/>
                          </a:solidFill>
                          <a:latin typeface="Times New Roman"/>
                          <a:ea typeface="Times New Roman"/>
                          <a:cs typeface="Times New Roman"/>
                        </a:rPr>
                        <a:t> pyramid of Giza</a:t>
                      </a:r>
                      <a:endParaRPr lang="ru-RU" sz="1050" b="1" u="none"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latin typeface="Times New Roman"/>
                          <a:ea typeface="Times New Roman"/>
                          <a:cs typeface="Times New Roman"/>
                        </a:rPr>
                        <a:t>2584–2561 BC</a:t>
                      </a: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b="1" u="none" dirty="0" smtClean="0">
                          <a:solidFill>
                            <a:schemeClr val="tx1"/>
                          </a:solidFill>
                          <a:latin typeface="Times New Roman"/>
                          <a:ea typeface="Times New Roman"/>
                          <a:cs typeface="Times New Roman"/>
                        </a:rPr>
                        <a:t>Egyptians</a:t>
                      </a:r>
                      <a:endParaRPr lang="ru-RU" sz="1050" b="1" u="none"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err="1" smtClean="0">
                          <a:latin typeface="Times New Roman"/>
                          <a:ea typeface="Times New Roman"/>
                          <a:cs typeface="Times New Roman"/>
                        </a:rPr>
                        <a:t>as</a:t>
                      </a:r>
                      <a:r>
                        <a:rPr lang="ru-RU" sz="1050" b="1" dirty="0" smtClean="0">
                          <a:latin typeface="Times New Roman"/>
                          <a:ea typeface="Times New Roman"/>
                          <a:cs typeface="Times New Roman"/>
                        </a:rPr>
                        <a:t> </a:t>
                      </a:r>
                      <a:r>
                        <a:rPr lang="ru-RU" sz="1050" b="1" u="none" dirty="0" err="1">
                          <a:solidFill>
                            <a:schemeClr val="tx1"/>
                          </a:solidFill>
                          <a:latin typeface="Times New Roman"/>
                          <a:ea typeface="Times New Roman"/>
                          <a:cs typeface="Times New Roman"/>
                        </a:rPr>
                        <a:t>a</a:t>
                      </a:r>
                      <a:r>
                        <a:rPr lang="ru-RU" sz="1050" b="1" u="none" dirty="0">
                          <a:solidFill>
                            <a:schemeClr val="tx1"/>
                          </a:solidFill>
                          <a:latin typeface="Times New Roman"/>
                          <a:ea typeface="Times New Roman"/>
                          <a:cs typeface="Times New Roman"/>
                        </a:rPr>
                        <a:t> </a:t>
                      </a:r>
                      <a:r>
                        <a:rPr lang="ru-RU" sz="1050" b="1" u="none" dirty="0" err="1">
                          <a:solidFill>
                            <a:schemeClr val="tx1"/>
                          </a:solidFill>
                          <a:latin typeface="Times New Roman"/>
                          <a:ea typeface="Times New Roman"/>
                          <a:cs typeface="Times New Roman"/>
                        </a:rPr>
                        <a:t>tomb</a:t>
                      </a:r>
                      <a:r>
                        <a:rPr lang="ru-RU" sz="1050" b="1" u="none" dirty="0">
                          <a:solidFill>
                            <a:schemeClr val="tx1"/>
                          </a:solidFill>
                          <a:latin typeface="Times New Roman"/>
                          <a:ea typeface="Times New Roman"/>
                          <a:cs typeface="Times New Roman"/>
                        </a:rPr>
                        <a:t> </a:t>
                      </a:r>
                      <a:r>
                        <a:rPr lang="ru-RU" sz="1050" b="1" u="none" dirty="0" err="1">
                          <a:solidFill>
                            <a:schemeClr val="tx1"/>
                          </a:solidFill>
                          <a:latin typeface="Times New Roman"/>
                          <a:ea typeface="Times New Roman"/>
                          <a:cs typeface="Times New Roman"/>
                        </a:rPr>
                        <a:t>for</a:t>
                      </a:r>
                      <a:r>
                        <a:rPr lang="ru-RU" sz="1050" b="1" u="none" dirty="0">
                          <a:solidFill>
                            <a:schemeClr val="tx1"/>
                          </a:solidFill>
                          <a:latin typeface="Times New Roman"/>
                          <a:ea typeface="Times New Roman"/>
                          <a:cs typeface="Times New Roman"/>
                        </a:rPr>
                        <a:t> </a:t>
                      </a:r>
                      <a:r>
                        <a:rPr lang="en-US" sz="1050" b="1" u="none" dirty="0" smtClean="0">
                          <a:solidFill>
                            <a:schemeClr val="tx1"/>
                          </a:solidFill>
                          <a:latin typeface="Times New Roman"/>
                          <a:ea typeface="Times New Roman"/>
                          <a:cs typeface="Times New Roman"/>
                        </a:rPr>
                        <a:t>the dynasty </a:t>
                      </a:r>
                      <a:r>
                        <a:rPr lang="en-US" sz="1050" b="1" u="none" dirty="0" err="1" smtClean="0">
                          <a:solidFill>
                            <a:schemeClr val="tx1"/>
                          </a:solidFill>
                          <a:latin typeface="Times New Roman"/>
                          <a:ea typeface="Times New Roman"/>
                          <a:cs typeface="Times New Roman"/>
                        </a:rPr>
                        <a:t>Egyptions</a:t>
                      </a:r>
                      <a:endParaRPr lang="ru-RU" sz="1050" b="1" u="none" dirty="0" smtClean="0">
                        <a:solidFill>
                          <a:schemeClr val="tx1"/>
                        </a:solidFill>
                        <a:latin typeface="Times New Roman"/>
                        <a:ea typeface="Times New Roman"/>
                        <a:cs typeface="Times New Roman"/>
                      </a:endParaRPr>
                    </a:p>
                    <a:p>
                      <a:pPr algn="ctr">
                        <a:spcAft>
                          <a:spcPts val="0"/>
                        </a:spcAft>
                      </a:pPr>
                      <a:r>
                        <a:rPr lang="ru-RU" sz="1050" b="1" u="none" dirty="0" err="1" smtClean="0">
                          <a:solidFill>
                            <a:schemeClr val="tx1"/>
                          </a:solidFill>
                          <a:latin typeface="Times New Roman"/>
                          <a:ea typeface="Times New Roman"/>
                          <a:cs typeface="Times New Roman"/>
                        </a:rPr>
                        <a:t>Pharaoh</a:t>
                      </a:r>
                      <a:r>
                        <a:rPr lang="ru-RU" sz="1050" b="1" u="none" dirty="0" smtClean="0">
                          <a:solidFill>
                            <a:schemeClr val="tx1"/>
                          </a:solidFill>
                          <a:latin typeface="Times New Roman"/>
                          <a:ea typeface="Times New Roman"/>
                          <a:cs typeface="Times New Roman"/>
                        </a:rPr>
                        <a:t> </a:t>
                      </a:r>
                      <a:r>
                        <a:rPr lang="en-US" sz="1050" b="1" u="none" dirty="0" err="1" smtClean="0">
                          <a:solidFill>
                            <a:schemeClr val="tx1"/>
                          </a:solidFill>
                          <a:latin typeface="Times New Roman"/>
                          <a:ea typeface="Times New Roman"/>
                          <a:cs typeface="Times New Roman"/>
                        </a:rPr>
                        <a:t>Khunfu</a:t>
                      </a:r>
                      <a:endParaRPr lang="ru-RU" sz="1050" b="1" u="none" dirty="0">
                        <a:solidFill>
                          <a:schemeClr val="tx1"/>
                        </a:solidFill>
                        <a:latin typeface="Times New Roman"/>
                        <a:ea typeface="Times New Roman"/>
                        <a:cs typeface="Times New Roman"/>
                      </a:endParaRPr>
                    </a:p>
                  </a:txBody>
                  <a:tcPr marL="9058" marR="9058" marT="9058" marB="9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err="1">
                          <a:latin typeface="Times New Roman"/>
                          <a:ea typeface="Times New Roman"/>
                          <a:cs typeface="Times New Roman"/>
                        </a:rPr>
                        <a:t>Still</a:t>
                      </a:r>
                      <a:r>
                        <a:rPr lang="ru-RU" sz="1050" b="1" dirty="0">
                          <a:latin typeface="Times New Roman"/>
                          <a:ea typeface="Times New Roman"/>
                          <a:cs typeface="Times New Roman"/>
                        </a:rPr>
                        <a:t> </a:t>
                      </a:r>
                      <a:r>
                        <a:rPr lang="ru-RU" sz="1050" b="1" dirty="0" err="1">
                          <a:latin typeface="Times New Roman"/>
                          <a:ea typeface="Times New Roman"/>
                          <a:cs typeface="Times New Roman"/>
                        </a:rPr>
                        <a:t>in</a:t>
                      </a:r>
                      <a:r>
                        <a:rPr lang="ru-RU" sz="1050" b="1" dirty="0">
                          <a:latin typeface="Times New Roman"/>
                          <a:ea typeface="Times New Roman"/>
                          <a:cs typeface="Times New Roman"/>
                        </a:rPr>
                        <a:t> </a:t>
                      </a:r>
                      <a:r>
                        <a:rPr lang="ru-RU" sz="1050" b="1" dirty="0" err="1">
                          <a:latin typeface="Times New Roman"/>
                          <a:ea typeface="Times New Roman"/>
                          <a:cs typeface="Times New Roman"/>
                        </a:rPr>
                        <a:t>existence</a:t>
                      </a:r>
                      <a:endParaRPr lang="ru-RU" sz="1050" b="1" dirty="0">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b="1" u="none" dirty="0" smtClean="0">
                          <a:solidFill>
                            <a:schemeClr val="tx1"/>
                          </a:solidFill>
                          <a:latin typeface="Times New Roman"/>
                          <a:ea typeface="Times New Roman"/>
                          <a:cs typeface="Times New Roman"/>
                        </a:rPr>
                        <a:t>Giza Necropolis,</a:t>
                      </a:r>
                      <a:r>
                        <a:rPr lang="en-US" sz="1050" b="1" u="none" baseline="0" dirty="0" smtClean="0">
                          <a:solidFill>
                            <a:schemeClr val="tx1"/>
                          </a:solidFill>
                          <a:latin typeface="Times New Roman"/>
                          <a:ea typeface="Times New Roman"/>
                          <a:cs typeface="Times New Roman"/>
                        </a:rPr>
                        <a:t> Egypt</a:t>
                      </a:r>
                      <a:endParaRPr lang="ru-RU" sz="1050" b="1" u="none"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934">
                <a:tc>
                  <a:txBody>
                    <a:bodyPr/>
                    <a:lstStyle/>
                    <a:p>
                      <a:pPr algn="ctr">
                        <a:spcAft>
                          <a:spcPts val="0"/>
                        </a:spcAft>
                      </a:pPr>
                      <a:r>
                        <a:rPr lang="en-US" sz="1050" b="1" u="none" dirty="0" smtClean="0">
                          <a:solidFill>
                            <a:schemeClr val="tx1"/>
                          </a:solidFill>
                          <a:latin typeface="Times New Roman"/>
                          <a:ea typeface="Times New Roman"/>
                          <a:cs typeface="Times New Roman"/>
                        </a:rPr>
                        <a:t>Hanging Gardens of Babylon</a:t>
                      </a:r>
                      <a:endParaRPr lang="ru-RU" sz="1050" b="1" u="none"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u="none" dirty="0" err="1">
                          <a:solidFill>
                            <a:schemeClr val="tx1"/>
                          </a:solidFill>
                          <a:latin typeface="Times New Roman"/>
                          <a:ea typeface="Times New Roman"/>
                          <a:cs typeface="Times New Roman"/>
                        </a:rPr>
                        <a:t>Around</a:t>
                      </a:r>
                      <a:r>
                        <a:rPr lang="ru-RU" sz="1050" b="1" u="none" dirty="0">
                          <a:solidFill>
                            <a:schemeClr val="tx1"/>
                          </a:solidFill>
                          <a:latin typeface="Times New Roman"/>
                          <a:ea typeface="Times New Roman"/>
                          <a:cs typeface="Times New Roman"/>
                        </a:rPr>
                        <a:t> 600 BC (</a:t>
                      </a:r>
                      <a:r>
                        <a:rPr lang="ru-RU" sz="1050" b="1" u="none" dirty="0" err="1">
                          <a:solidFill>
                            <a:schemeClr val="tx1"/>
                          </a:solidFill>
                          <a:latin typeface="Times New Roman"/>
                          <a:ea typeface="Times New Roman"/>
                          <a:cs typeface="Times New Roman"/>
                        </a:rPr>
                        <a:t>possibly</a:t>
                      </a:r>
                      <a:r>
                        <a:rPr lang="ru-RU" sz="1050" b="1" u="none" dirty="0">
                          <a:solidFill>
                            <a:schemeClr val="tx1"/>
                          </a:solidFill>
                          <a:latin typeface="Times New Roman"/>
                          <a:ea typeface="Times New Roman"/>
                          <a:cs typeface="Times New Roman"/>
                        </a:rPr>
                        <a:t> </a:t>
                      </a:r>
                      <a:r>
                        <a:rPr lang="ru-RU" sz="1050" b="1" u="none" dirty="0" err="1">
                          <a:solidFill>
                            <a:schemeClr val="tx1"/>
                          </a:solidFill>
                          <a:latin typeface="Times New Roman"/>
                          <a:ea typeface="Times New Roman"/>
                          <a:cs typeface="Times New Roman"/>
                        </a:rPr>
                        <a:t>legendary</a:t>
                      </a:r>
                      <a:r>
                        <a:rPr lang="ru-RU" sz="1050" b="1" u="none" dirty="0">
                          <a:solidFill>
                            <a:schemeClr val="tx1"/>
                          </a:solidFill>
                          <a:latin typeface="Times New Roman"/>
                          <a:ea typeface="Times New Roman"/>
                          <a:cs typeface="Times New Roman"/>
                        </a:rPr>
                        <a:t>)</a:t>
                      </a: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b="1" u="none" dirty="0" smtClean="0">
                          <a:solidFill>
                            <a:schemeClr val="tx1"/>
                          </a:solidFill>
                          <a:latin typeface="Times New Roman"/>
                          <a:ea typeface="Times New Roman"/>
                          <a:cs typeface="Times New Roman"/>
                        </a:rPr>
                        <a:t>Babylonians</a:t>
                      </a:r>
                      <a:endParaRPr lang="ru-RU" sz="1050" b="1" u="none"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050" b="1" u="none" dirty="0">
                        <a:solidFill>
                          <a:schemeClr val="tx1"/>
                        </a:solidFill>
                        <a:latin typeface="Times New Roman"/>
                        <a:ea typeface="Times New Roman"/>
                        <a:cs typeface="Times New Roman"/>
                      </a:endParaRPr>
                    </a:p>
                    <a:p>
                      <a:pPr>
                        <a:spcAft>
                          <a:spcPts val="0"/>
                        </a:spcAft>
                      </a:pPr>
                      <a:r>
                        <a:rPr lang="en-US" sz="1050" b="1" u="none" dirty="0">
                          <a:solidFill>
                            <a:schemeClr val="tx1"/>
                          </a:solidFill>
                          <a:latin typeface="Times New Roman"/>
                          <a:ea typeface="Times New Roman"/>
                          <a:cs typeface="Times New Roman"/>
                        </a:rPr>
                        <a:t>to cheer up Nebuchadnezzar's homesick wife</a:t>
                      </a:r>
                      <a:endParaRPr lang="ru-RU" sz="1050" b="1" u="none" dirty="0">
                        <a:solidFill>
                          <a:schemeClr val="tx1"/>
                        </a:solidFill>
                        <a:latin typeface="Times New Roman"/>
                        <a:ea typeface="Times New Roman"/>
                        <a:cs typeface="Times New Roman"/>
                      </a:endParaRPr>
                    </a:p>
                  </a:txBody>
                  <a:tcPr marL="9058" marR="9058" marT="9058" marB="9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u="none" dirty="0" err="1" smtClean="0">
                          <a:solidFill>
                            <a:schemeClr val="tx1"/>
                          </a:solidFill>
                          <a:latin typeface="Times New Roman"/>
                          <a:ea typeface="Times New Roman"/>
                          <a:cs typeface="Times New Roman"/>
                        </a:rPr>
                        <a:t>After</a:t>
                      </a:r>
                      <a:r>
                        <a:rPr lang="ru-RU" sz="1050" b="1" u="none" dirty="0" smtClean="0">
                          <a:solidFill>
                            <a:schemeClr val="tx1"/>
                          </a:solidFill>
                          <a:latin typeface="Times New Roman"/>
                          <a:ea typeface="Times New Roman"/>
                          <a:cs typeface="Times New Roman"/>
                        </a:rPr>
                        <a:t> 1st </a:t>
                      </a:r>
                      <a:r>
                        <a:rPr lang="ru-RU" sz="1050" b="1" u="none" dirty="0" err="1" smtClean="0">
                          <a:solidFill>
                            <a:schemeClr val="tx1"/>
                          </a:solidFill>
                          <a:latin typeface="Times New Roman"/>
                          <a:ea typeface="Times New Roman"/>
                          <a:cs typeface="Times New Roman"/>
                        </a:rPr>
                        <a:t>century</a:t>
                      </a:r>
                      <a:r>
                        <a:rPr lang="ru-RU" sz="1050" b="1" u="none" dirty="0" smtClean="0">
                          <a:solidFill>
                            <a:schemeClr val="tx1"/>
                          </a:solidFill>
                          <a:latin typeface="Times New Roman"/>
                          <a:ea typeface="Times New Roman"/>
                          <a:cs typeface="Times New Roman"/>
                        </a:rPr>
                        <a:t> BC</a:t>
                      </a:r>
                      <a:r>
                        <a:rPr lang="en-US" sz="1050" b="1" u="none" dirty="0" smtClean="0">
                          <a:solidFill>
                            <a:schemeClr val="tx1"/>
                          </a:solidFill>
                          <a:latin typeface="Times New Roman"/>
                          <a:ea typeface="Times New Roman"/>
                          <a:cs typeface="Times New Roman"/>
                        </a:rPr>
                        <a:t>/</a:t>
                      </a:r>
                      <a:endParaRPr lang="ru-RU" sz="1050" b="1" u="none" dirty="0" smtClean="0">
                        <a:solidFill>
                          <a:schemeClr val="tx1"/>
                        </a:solidFill>
                        <a:latin typeface="Times New Roman"/>
                        <a:ea typeface="Times New Roman"/>
                        <a:cs typeface="Times New Roman"/>
                      </a:endParaRPr>
                    </a:p>
                    <a:p>
                      <a:pPr algn="ctr">
                        <a:spcAft>
                          <a:spcPts val="0"/>
                        </a:spcAft>
                      </a:pPr>
                      <a:r>
                        <a:rPr lang="en-US" sz="1050" b="1" u="none" dirty="0" smtClean="0">
                          <a:solidFill>
                            <a:schemeClr val="tx1"/>
                          </a:solidFill>
                          <a:latin typeface="Times New Roman"/>
                          <a:ea typeface="Times New Roman"/>
                          <a:cs typeface="Times New Roman"/>
                        </a:rPr>
                        <a:t>Earthquakes</a:t>
                      </a:r>
                      <a:endParaRPr lang="ru-RU" sz="1050" b="1" u="none"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b="1" u="none" dirty="0" smtClean="0">
                          <a:solidFill>
                            <a:schemeClr val="tx1"/>
                          </a:solidFill>
                          <a:latin typeface="Times New Roman"/>
                          <a:ea typeface="Times New Roman"/>
                          <a:cs typeface="Times New Roman"/>
                        </a:rPr>
                        <a:t> </a:t>
                      </a:r>
                      <a:r>
                        <a:rPr lang="en-US" sz="1050" b="1" u="none" dirty="0" err="1" smtClean="0">
                          <a:solidFill>
                            <a:schemeClr val="tx1"/>
                          </a:solidFill>
                          <a:latin typeface="Times New Roman"/>
                          <a:ea typeface="Times New Roman"/>
                          <a:cs typeface="Times New Roman"/>
                        </a:rPr>
                        <a:t>Babyl</a:t>
                      </a:r>
                      <a:r>
                        <a:rPr lang="en-US" sz="1050" b="1" u="none" baseline="0" dirty="0" smtClean="0">
                          <a:solidFill>
                            <a:schemeClr val="tx1"/>
                          </a:solidFill>
                          <a:latin typeface="Times New Roman"/>
                          <a:ea typeface="Times New Roman"/>
                          <a:cs typeface="Times New Roman"/>
                        </a:rPr>
                        <a:t> </a:t>
                      </a:r>
                      <a:r>
                        <a:rPr lang="en-US" sz="1050" b="1" u="none" dirty="0" smtClean="0">
                          <a:solidFill>
                            <a:schemeClr val="tx1"/>
                          </a:solidFill>
                          <a:latin typeface="Times New Roman"/>
                          <a:ea typeface="Times New Roman"/>
                          <a:cs typeface="Times New Roman"/>
                          <a:hlinkClick r:id="rId3" tooltip="Babil Province"/>
                        </a:rPr>
                        <a:t> </a:t>
                      </a:r>
                      <a:r>
                        <a:rPr lang="en-US" sz="1050" b="1" u="none" dirty="0" smtClean="0">
                          <a:solidFill>
                            <a:schemeClr val="tx1"/>
                          </a:solidFill>
                          <a:latin typeface="Times New Roman"/>
                          <a:ea typeface="Times New Roman"/>
                          <a:cs typeface="Times New Roman"/>
                        </a:rPr>
                        <a:t>province, Iraq</a:t>
                      </a:r>
                      <a:endParaRPr lang="ru-RU" sz="1050" b="1" u="none"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0275">
                <a:tc>
                  <a:txBody>
                    <a:bodyPr/>
                    <a:lstStyle/>
                    <a:p>
                      <a:pPr algn="ctr">
                        <a:spcAft>
                          <a:spcPts val="0"/>
                        </a:spcAft>
                      </a:pPr>
                      <a:r>
                        <a:rPr lang="en-US" sz="1050" b="1" u="none" dirty="0" smtClean="0">
                          <a:solidFill>
                            <a:schemeClr val="tx1"/>
                          </a:solidFill>
                          <a:latin typeface="Times New Roman"/>
                          <a:ea typeface="Times New Roman"/>
                          <a:cs typeface="Times New Roman"/>
                        </a:rPr>
                        <a:t>Temple of Artemis</a:t>
                      </a:r>
                      <a:endParaRPr lang="ru-RU" sz="1050" b="1" u="none"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u="none" dirty="0" err="1">
                          <a:solidFill>
                            <a:schemeClr val="tx1"/>
                          </a:solidFill>
                          <a:latin typeface="Times New Roman"/>
                          <a:ea typeface="Times New Roman"/>
                          <a:cs typeface="Times New Roman"/>
                        </a:rPr>
                        <a:t>c</a:t>
                      </a:r>
                      <a:r>
                        <a:rPr lang="ru-RU" sz="1050" b="1" u="none" dirty="0">
                          <a:solidFill>
                            <a:schemeClr val="tx1"/>
                          </a:solidFill>
                          <a:latin typeface="Times New Roman"/>
                          <a:ea typeface="Times New Roman"/>
                          <a:cs typeface="Times New Roman"/>
                        </a:rPr>
                        <a:t>. 550 BC</a:t>
                      </a: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b="1" u="none" dirty="0" err="1" smtClean="0">
                          <a:solidFill>
                            <a:schemeClr val="tx1"/>
                          </a:solidFill>
                          <a:latin typeface="Times New Roman"/>
                          <a:ea typeface="Times New Roman"/>
                          <a:cs typeface="Times New Roman"/>
                        </a:rPr>
                        <a:t>Lydians</a:t>
                      </a:r>
                      <a:r>
                        <a:rPr lang="en-US" sz="1050" b="1" u="none" dirty="0" smtClean="0">
                          <a:solidFill>
                            <a:schemeClr val="tx1"/>
                          </a:solidFill>
                          <a:latin typeface="Times New Roman"/>
                          <a:ea typeface="Times New Roman"/>
                          <a:cs typeface="Times New Roman"/>
                        </a:rPr>
                        <a:t>, Persians, Greeks</a:t>
                      </a:r>
                      <a:endParaRPr lang="ru-RU" sz="1050" b="1" u="none"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050" b="1" u="sng" dirty="0">
                        <a:solidFill>
                          <a:schemeClr val="tx1"/>
                        </a:solidFill>
                        <a:latin typeface="Times New Roman"/>
                        <a:ea typeface="Times New Roman"/>
                        <a:cs typeface="Times New Roman"/>
                      </a:endParaRPr>
                    </a:p>
                    <a:p>
                      <a:pPr>
                        <a:spcAft>
                          <a:spcPts val="0"/>
                        </a:spcAft>
                      </a:pPr>
                      <a:r>
                        <a:rPr lang="ru-RU" sz="1050" b="1" u="none" dirty="0" err="1">
                          <a:solidFill>
                            <a:schemeClr val="tx1"/>
                          </a:solidFill>
                          <a:latin typeface="Times New Roman"/>
                          <a:ea typeface="Times New Roman"/>
                          <a:cs typeface="Times New Roman"/>
                        </a:rPr>
                        <a:t>dedicated</a:t>
                      </a:r>
                      <a:r>
                        <a:rPr lang="ru-RU" sz="1050" b="1" u="none" dirty="0">
                          <a:solidFill>
                            <a:schemeClr val="tx1"/>
                          </a:solidFill>
                          <a:latin typeface="Times New Roman"/>
                          <a:ea typeface="Times New Roman"/>
                          <a:cs typeface="Times New Roman"/>
                        </a:rPr>
                        <a:t> </a:t>
                      </a:r>
                      <a:r>
                        <a:rPr lang="ru-RU" sz="1050" b="1" u="none" dirty="0" err="1">
                          <a:solidFill>
                            <a:schemeClr val="tx1"/>
                          </a:solidFill>
                          <a:latin typeface="Times New Roman"/>
                          <a:ea typeface="Times New Roman"/>
                          <a:cs typeface="Times New Roman"/>
                        </a:rPr>
                        <a:t>to</a:t>
                      </a:r>
                      <a:r>
                        <a:rPr lang="ru-RU" sz="1050" b="1" u="none" dirty="0">
                          <a:solidFill>
                            <a:schemeClr val="tx1"/>
                          </a:solidFill>
                          <a:latin typeface="Times New Roman"/>
                          <a:ea typeface="Times New Roman"/>
                          <a:cs typeface="Times New Roman"/>
                        </a:rPr>
                        <a:t> </a:t>
                      </a:r>
                      <a:r>
                        <a:rPr lang="ru-RU" sz="1050" b="1" u="none" dirty="0" err="1">
                          <a:solidFill>
                            <a:schemeClr val="tx1"/>
                          </a:solidFill>
                          <a:latin typeface="Times New Roman"/>
                          <a:ea typeface="Times New Roman"/>
                          <a:cs typeface="Times New Roman"/>
                        </a:rPr>
                        <a:t>a</a:t>
                      </a:r>
                      <a:r>
                        <a:rPr lang="ru-RU" sz="1050" b="1" u="none" dirty="0">
                          <a:solidFill>
                            <a:schemeClr val="tx1"/>
                          </a:solidFill>
                          <a:latin typeface="Times New Roman"/>
                          <a:ea typeface="Times New Roman"/>
                          <a:cs typeface="Times New Roman"/>
                        </a:rPr>
                        <a:t> </a:t>
                      </a:r>
                      <a:r>
                        <a:rPr lang="ru-RU" sz="1050" b="1" u="none" dirty="0" err="1">
                          <a:solidFill>
                            <a:schemeClr val="tx1"/>
                          </a:solidFill>
                          <a:latin typeface="Times New Roman"/>
                          <a:ea typeface="Times New Roman"/>
                          <a:cs typeface="Times New Roman"/>
                        </a:rPr>
                        <a:t>goddess</a:t>
                      </a:r>
                      <a:r>
                        <a:rPr lang="ru-RU" sz="1050" b="1" u="none" dirty="0">
                          <a:solidFill>
                            <a:schemeClr val="tx1"/>
                          </a:solidFill>
                          <a:latin typeface="Times New Roman"/>
                          <a:ea typeface="Times New Roman"/>
                          <a:cs typeface="Times New Roman"/>
                        </a:rPr>
                        <a:t> </a:t>
                      </a:r>
                      <a:endParaRPr lang="en-US" sz="1050" b="1" u="none" dirty="0" smtClean="0">
                        <a:solidFill>
                          <a:schemeClr val="tx1"/>
                        </a:solidFill>
                        <a:latin typeface="Times New Roman"/>
                        <a:ea typeface="Times New Roman"/>
                        <a:cs typeface="Times New Roman"/>
                      </a:endParaRPr>
                    </a:p>
                    <a:p>
                      <a:pPr>
                        <a:spcAft>
                          <a:spcPts val="0"/>
                        </a:spcAft>
                      </a:pPr>
                      <a:r>
                        <a:rPr lang="en-US" sz="1050" b="1" u="none" dirty="0" smtClean="0">
                          <a:solidFill>
                            <a:schemeClr val="tx1"/>
                          </a:solidFill>
                          <a:latin typeface="Times New Roman"/>
                          <a:ea typeface="Times New Roman"/>
                          <a:cs typeface="Times New Roman"/>
                        </a:rPr>
                        <a:t>Artemis</a:t>
                      </a:r>
                      <a:endParaRPr lang="ru-RU" sz="1050" b="1" u="none" dirty="0">
                        <a:solidFill>
                          <a:schemeClr val="tx1"/>
                        </a:solidFill>
                        <a:latin typeface="Times New Roman"/>
                        <a:ea typeface="Times New Roman"/>
                        <a:cs typeface="Times New Roman"/>
                      </a:endParaRPr>
                    </a:p>
                  </a:txBody>
                  <a:tcPr marL="9058" marR="9058" marT="9058" marB="9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b="1" u="none" dirty="0">
                          <a:solidFill>
                            <a:schemeClr val="tx1"/>
                          </a:solidFill>
                          <a:latin typeface="Times New Roman"/>
                          <a:ea typeface="Times New Roman"/>
                          <a:cs typeface="Times New Roman"/>
                        </a:rPr>
                        <a:t>356 BC </a:t>
                      </a:r>
                      <a:r>
                        <a:rPr lang="en-US" sz="1050" b="1" u="none" dirty="0" smtClean="0">
                          <a:solidFill>
                            <a:schemeClr val="tx1"/>
                          </a:solidFill>
                          <a:latin typeface="Times New Roman"/>
                          <a:ea typeface="Times New Roman"/>
                          <a:cs typeface="Times New Roman"/>
                        </a:rPr>
                        <a:t>Arson by </a:t>
                      </a:r>
                      <a:r>
                        <a:rPr lang="en-US" sz="1050" b="1" u="none" dirty="0" err="1">
                          <a:solidFill>
                            <a:schemeClr val="tx1"/>
                          </a:solidFill>
                          <a:latin typeface="Times New Roman"/>
                          <a:ea typeface="Times New Roman"/>
                          <a:cs typeface="Times New Roman"/>
                        </a:rPr>
                        <a:t>Herostratus</a:t>
                      </a:r>
                      <a:r>
                        <a:rPr lang="en-US" sz="1050" b="1" u="none" dirty="0">
                          <a:solidFill>
                            <a:schemeClr val="tx1"/>
                          </a:solidFill>
                          <a:latin typeface="Times New Roman"/>
                          <a:ea typeface="Times New Roman"/>
                          <a:cs typeface="Times New Roman"/>
                        </a:rPr>
                        <a:t>)</a:t>
                      </a:r>
                      <a:br>
                        <a:rPr lang="en-US" sz="1050" b="1" u="none" dirty="0">
                          <a:solidFill>
                            <a:schemeClr val="tx1"/>
                          </a:solidFill>
                          <a:latin typeface="Times New Roman"/>
                          <a:ea typeface="Times New Roman"/>
                          <a:cs typeface="Times New Roman"/>
                        </a:rPr>
                      </a:br>
                      <a:r>
                        <a:rPr lang="en-US" sz="1050" b="1" u="none" dirty="0">
                          <a:solidFill>
                            <a:schemeClr val="tx1"/>
                          </a:solidFill>
                          <a:latin typeface="Times New Roman"/>
                          <a:ea typeface="Times New Roman"/>
                          <a:cs typeface="Times New Roman"/>
                        </a:rPr>
                        <a:t>AD 262 (by the Goths</a:t>
                      </a:r>
                      <a:r>
                        <a:rPr lang="en-US" sz="1050" b="1" u="sng" dirty="0">
                          <a:solidFill>
                            <a:schemeClr val="tx1"/>
                          </a:solidFill>
                          <a:latin typeface="Times New Roman"/>
                          <a:ea typeface="Times New Roman"/>
                          <a:cs typeface="Times New Roman"/>
                        </a:rPr>
                        <a:t>)</a:t>
                      </a:r>
                      <a:endParaRPr lang="ru-RU" sz="1050" b="1" u="sng"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b="1" u="none" dirty="0" smtClean="0">
                          <a:solidFill>
                            <a:schemeClr val="tx1"/>
                          </a:solidFill>
                          <a:latin typeface="Times New Roman"/>
                          <a:ea typeface="Times New Roman"/>
                          <a:cs typeface="Times New Roman"/>
                        </a:rPr>
                        <a:t>Near </a:t>
                      </a:r>
                      <a:r>
                        <a:rPr lang="en-US" sz="1050" b="1" u="none" dirty="0" err="1" smtClean="0">
                          <a:solidFill>
                            <a:schemeClr val="tx1"/>
                          </a:solidFill>
                          <a:latin typeface="Times New Roman"/>
                          <a:ea typeface="Times New Roman"/>
                          <a:cs typeface="Times New Roman"/>
                        </a:rPr>
                        <a:t>Selcuk</a:t>
                      </a:r>
                      <a:r>
                        <a:rPr lang="en-US" sz="1050" b="1" u="none" dirty="0" smtClean="0">
                          <a:solidFill>
                            <a:schemeClr val="tx1"/>
                          </a:solidFill>
                          <a:latin typeface="Times New Roman"/>
                          <a:ea typeface="Times New Roman"/>
                          <a:cs typeface="Times New Roman"/>
                        </a:rPr>
                        <a:t>,  </a:t>
                      </a:r>
                      <a:r>
                        <a:rPr lang="en-US" sz="1050" b="1" u="none" dirty="0" err="1" smtClean="0">
                          <a:solidFill>
                            <a:schemeClr val="tx1"/>
                          </a:solidFill>
                          <a:latin typeface="Times New Roman"/>
                          <a:ea typeface="Times New Roman"/>
                          <a:cs typeface="Times New Roman"/>
                        </a:rPr>
                        <a:t>Izmur</a:t>
                      </a:r>
                      <a:r>
                        <a:rPr lang="en-US" sz="1050" b="1" u="none" dirty="0" smtClean="0">
                          <a:solidFill>
                            <a:schemeClr val="tx1"/>
                          </a:solidFill>
                          <a:latin typeface="Times New Roman"/>
                          <a:ea typeface="Times New Roman"/>
                          <a:cs typeface="Times New Roman"/>
                        </a:rPr>
                        <a:t> Province,  Turkey</a:t>
                      </a:r>
                      <a:endParaRPr lang="ru-RU" sz="1050" b="1" u="none"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746">
                <a:tc>
                  <a:txBody>
                    <a:bodyPr/>
                    <a:lstStyle/>
                    <a:p>
                      <a:pPr algn="ctr">
                        <a:spcAft>
                          <a:spcPts val="0"/>
                        </a:spcAft>
                      </a:pPr>
                      <a:r>
                        <a:rPr lang="en-US" sz="1050" b="1" u="none" dirty="0" smtClean="0">
                          <a:solidFill>
                            <a:schemeClr val="tx1"/>
                          </a:solidFill>
                          <a:latin typeface="Times New Roman"/>
                          <a:ea typeface="Times New Roman"/>
                          <a:cs typeface="Times New Roman"/>
                          <a:hlinkClick r:id="rId4" tooltip="Statue of Zeus at Olympia"/>
                        </a:rPr>
                        <a:t> </a:t>
                      </a:r>
                      <a:r>
                        <a:rPr lang="en-US" sz="1050" b="1" u="none" dirty="0" smtClean="0">
                          <a:solidFill>
                            <a:schemeClr val="tx1"/>
                          </a:solidFill>
                          <a:latin typeface="Times New Roman"/>
                          <a:ea typeface="Times New Roman"/>
                          <a:cs typeface="Times New Roman"/>
                        </a:rPr>
                        <a:t>Statue of Zeus at </a:t>
                      </a:r>
                    </a:p>
                    <a:p>
                      <a:pPr algn="ctr">
                        <a:spcAft>
                          <a:spcPts val="0"/>
                        </a:spcAft>
                      </a:pPr>
                      <a:r>
                        <a:rPr lang="en-US" sz="1050" b="1" u="none" dirty="0" err="1" smtClean="0">
                          <a:solidFill>
                            <a:schemeClr val="tx1"/>
                          </a:solidFill>
                          <a:latin typeface="Times New Roman"/>
                          <a:ea typeface="Times New Roman"/>
                          <a:cs typeface="Times New Roman"/>
                        </a:rPr>
                        <a:t>Olimpia</a:t>
                      </a:r>
                      <a:endParaRPr lang="ru-RU" sz="1050" b="1" u="none"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latin typeface="Times New Roman"/>
                          <a:ea typeface="Times New Roman"/>
                          <a:cs typeface="Times New Roman"/>
                        </a:rPr>
                        <a:t>466–456 BC (</a:t>
                      </a:r>
                      <a:r>
                        <a:rPr lang="ru-RU" sz="1050" b="1" dirty="0" err="1">
                          <a:latin typeface="Times New Roman"/>
                          <a:ea typeface="Times New Roman"/>
                          <a:cs typeface="Times New Roman"/>
                        </a:rPr>
                        <a:t>Temple</a:t>
                      </a:r>
                      <a:r>
                        <a:rPr lang="ru-RU" sz="1050" b="1" dirty="0">
                          <a:latin typeface="Times New Roman"/>
                          <a:ea typeface="Times New Roman"/>
                          <a:cs typeface="Times New Roman"/>
                        </a:rPr>
                        <a:t>) 435 BC (</a:t>
                      </a:r>
                      <a:r>
                        <a:rPr lang="ru-RU" sz="1050" b="1" dirty="0" err="1">
                          <a:latin typeface="Times New Roman"/>
                          <a:ea typeface="Times New Roman"/>
                          <a:cs typeface="Times New Roman"/>
                        </a:rPr>
                        <a:t>Statue</a:t>
                      </a:r>
                      <a:r>
                        <a:rPr lang="ru-RU" sz="1050" b="1" dirty="0">
                          <a:latin typeface="Times New Roman"/>
                          <a:ea typeface="Times New Roman"/>
                          <a:cs typeface="Times New Roman"/>
                        </a:rPr>
                        <a:t>)</a:t>
                      </a: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b="1" u="none" dirty="0" smtClean="0">
                          <a:solidFill>
                            <a:schemeClr val="tx1"/>
                          </a:solidFill>
                          <a:latin typeface="Times New Roman"/>
                          <a:ea typeface="Times New Roman"/>
                          <a:cs typeface="Times New Roman"/>
                        </a:rPr>
                        <a:t>Greeks</a:t>
                      </a:r>
                      <a:endParaRPr lang="ru-RU" sz="1050" b="1" u="none"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50" b="1" dirty="0" err="1">
                          <a:latin typeface="Times New Roman"/>
                          <a:ea typeface="Times New Roman"/>
                          <a:cs typeface="Times New Roman"/>
                        </a:rPr>
                        <a:t>to</a:t>
                      </a:r>
                      <a:r>
                        <a:rPr lang="ru-RU" sz="1050" b="1" dirty="0">
                          <a:latin typeface="Times New Roman"/>
                          <a:ea typeface="Times New Roman"/>
                          <a:cs typeface="Times New Roman"/>
                        </a:rPr>
                        <a:t> </a:t>
                      </a:r>
                      <a:r>
                        <a:rPr lang="ru-RU" sz="1050" b="1" dirty="0" err="1">
                          <a:latin typeface="Times New Roman"/>
                          <a:ea typeface="Times New Roman"/>
                          <a:cs typeface="Times New Roman"/>
                        </a:rPr>
                        <a:t>worship</a:t>
                      </a:r>
                      <a:r>
                        <a:rPr lang="ru-RU" sz="1050" b="1" dirty="0">
                          <a:latin typeface="Times New Roman"/>
                          <a:ea typeface="Times New Roman"/>
                          <a:cs typeface="Times New Roman"/>
                        </a:rPr>
                        <a:t> </a:t>
                      </a:r>
                      <a:r>
                        <a:rPr lang="ru-RU" sz="1050" b="1" dirty="0" err="1">
                          <a:latin typeface="Times New Roman"/>
                          <a:ea typeface="Times New Roman"/>
                          <a:cs typeface="Times New Roman"/>
                        </a:rPr>
                        <a:t>the</a:t>
                      </a:r>
                      <a:r>
                        <a:rPr lang="ru-RU" sz="1050" b="1" dirty="0">
                          <a:latin typeface="Times New Roman"/>
                          <a:ea typeface="Times New Roman"/>
                          <a:cs typeface="Times New Roman"/>
                        </a:rPr>
                        <a:t> </a:t>
                      </a:r>
                      <a:r>
                        <a:rPr lang="ru-RU" sz="1050" b="1" dirty="0" smtClean="0">
                          <a:latin typeface="Times New Roman"/>
                          <a:ea typeface="Times New Roman"/>
                          <a:cs typeface="Times New Roman"/>
                        </a:rPr>
                        <a:t>“</a:t>
                      </a:r>
                      <a:r>
                        <a:rPr lang="en-US" sz="1050" b="1" dirty="0" smtClean="0">
                          <a:latin typeface="Times New Roman"/>
                          <a:ea typeface="Times New Roman"/>
                          <a:cs typeface="Times New Roman"/>
                        </a:rPr>
                        <a:t>King </a:t>
                      </a:r>
                      <a:r>
                        <a:rPr lang="ru-RU" sz="1050" b="1" dirty="0" err="1" smtClean="0">
                          <a:latin typeface="Times New Roman"/>
                          <a:ea typeface="Times New Roman"/>
                          <a:cs typeface="Times New Roman"/>
                        </a:rPr>
                        <a:t>of</a:t>
                      </a:r>
                      <a:r>
                        <a:rPr lang="ru-RU" sz="1050" b="1" dirty="0" smtClean="0">
                          <a:latin typeface="Times New Roman"/>
                          <a:ea typeface="Times New Roman"/>
                          <a:cs typeface="Times New Roman"/>
                        </a:rPr>
                        <a:t> </a:t>
                      </a:r>
                      <a:r>
                        <a:rPr lang="ru-RU" sz="1050" b="1" dirty="0" err="1">
                          <a:latin typeface="Times New Roman"/>
                          <a:ea typeface="Times New Roman"/>
                          <a:cs typeface="Times New Roman"/>
                        </a:rPr>
                        <a:t>Gods</a:t>
                      </a:r>
                      <a:r>
                        <a:rPr lang="ru-RU" sz="1050" b="1" dirty="0">
                          <a:latin typeface="Times New Roman"/>
                          <a:ea typeface="Times New Roman"/>
                          <a:cs typeface="Times New Roman"/>
                        </a:rPr>
                        <a:t>”</a:t>
                      </a:r>
                    </a:p>
                  </a:txBody>
                  <a:tcPr marL="9058" marR="9058" marT="9058" marB="9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b="1" dirty="0">
                          <a:latin typeface="Times New Roman"/>
                          <a:ea typeface="Times New Roman"/>
                          <a:cs typeface="Times New Roman"/>
                        </a:rPr>
                        <a:t>5th–6th centuries AD </a:t>
                      </a:r>
                      <a:r>
                        <a:rPr lang="en-US" sz="1050" b="1" dirty="0" smtClean="0">
                          <a:latin typeface="Times New Roman"/>
                          <a:ea typeface="Times New Roman"/>
                          <a:cs typeface="Times New Roman"/>
                        </a:rPr>
                        <a:t>/ Fire</a:t>
                      </a:r>
                      <a:endParaRPr lang="ru-RU" sz="1050" b="1" dirty="0">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b="1" u="none" dirty="0" err="1" smtClean="0">
                          <a:solidFill>
                            <a:schemeClr val="tx1"/>
                          </a:solidFill>
                          <a:latin typeface="Times New Roman"/>
                          <a:ea typeface="Times New Roman"/>
                          <a:cs typeface="Times New Roman"/>
                        </a:rPr>
                        <a:t>Olimpia</a:t>
                      </a:r>
                      <a:r>
                        <a:rPr lang="ru-RU" sz="1050" b="1" dirty="0" smtClean="0">
                          <a:solidFill>
                            <a:schemeClr val="tx1"/>
                          </a:solidFill>
                          <a:latin typeface="Times New Roman"/>
                          <a:ea typeface="Times New Roman"/>
                          <a:cs typeface="Times New Roman"/>
                        </a:rPr>
                        <a:t>, </a:t>
                      </a:r>
                      <a:r>
                        <a:rPr lang="en-US" sz="1050" b="1" dirty="0" smtClean="0">
                          <a:latin typeface="Times New Roman"/>
                          <a:ea typeface="Times New Roman"/>
                          <a:cs typeface="Times New Roman"/>
                        </a:rPr>
                        <a:t>Greece</a:t>
                      </a:r>
                      <a:endParaRPr lang="ru-RU" sz="1050" b="1" dirty="0">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7934">
                <a:tc>
                  <a:txBody>
                    <a:bodyPr/>
                    <a:lstStyle/>
                    <a:p>
                      <a:pPr algn="ctr">
                        <a:spcAft>
                          <a:spcPts val="0"/>
                        </a:spcAft>
                      </a:pPr>
                      <a:r>
                        <a:rPr lang="en-US" sz="1050" b="1" u="none" dirty="0" err="1" smtClean="0">
                          <a:solidFill>
                            <a:schemeClr val="tx1"/>
                          </a:solidFill>
                          <a:latin typeface="Times New Roman"/>
                          <a:ea typeface="Times New Roman"/>
                          <a:cs typeface="Times New Roman"/>
                        </a:rPr>
                        <a:t>Mausolium</a:t>
                      </a:r>
                      <a:r>
                        <a:rPr lang="en-US" sz="1050" b="1" u="none" dirty="0" smtClean="0">
                          <a:solidFill>
                            <a:schemeClr val="tx1"/>
                          </a:solidFill>
                          <a:latin typeface="Times New Roman"/>
                          <a:ea typeface="Times New Roman"/>
                          <a:cs typeface="Times New Roman"/>
                        </a:rPr>
                        <a:t>  of</a:t>
                      </a:r>
                      <a:r>
                        <a:rPr lang="en-US" sz="1050" b="1" u="none" baseline="0" dirty="0" smtClean="0">
                          <a:solidFill>
                            <a:schemeClr val="tx1"/>
                          </a:solidFill>
                          <a:latin typeface="Times New Roman"/>
                          <a:ea typeface="Times New Roman"/>
                          <a:cs typeface="Times New Roman"/>
                        </a:rPr>
                        <a:t> </a:t>
                      </a:r>
                      <a:r>
                        <a:rPr lang="en-US" sz="1050" b="1" u="none" dirty="0" smtClean="0">
                          <a:solidFill>
                            <a:schemeClr val="tx1"/>
                          </a:solidFill>
                          <a:latin typeface="Times New Roman"/>
                          <a:ea typeface="Times New Roman"/>
                          <a:cs typeface="Times New Roman"/>
                        </a:rPr>
                        <a:t>Halicarnassus</a:t>
                      </a:r>
                      <a:endParaRPr lang="ru-RU" sz="1050" b="1" u="none"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latin typeface="Times New Roman"/>
                          <a:ea typeface="Times New Roman"/>
                          <a:cs typeface="Times New Roman"/>
                        </a:rPr>
                        <a:t>351 BC</a:t>
                      </a: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chemeClr val="tx1"/>
                          </a:solidFill>
                          <a:latin typeface="Times New Roman"/>
                          <a:ea typeface="Times New Roman"/>
                          <a:cs typeface="Times New Roman"/>
                        </a:rPr>
                        <a:t> </a:t>
                      </a:r>
                      <a:r>
                        <a:rPr lang="en-US" sz="1050" b="1" u="none" dirty="0" smtClean="0">
                          <a:solidFill>
                            <a:schemeClr val="tx1"/>
                          </a:solidFill>
                          <a:latin typeface="Times New Roman"/>
                          <a:ea typeface="Times New Roman"/>
                          <a:cs typeface="Times New Roman"/>
                        </a:rPr>
                        <a:t>Persians, Greeks</a:t>
                      </a:r>
                      <a:endParaRPr lang="ru-RU" sz="1050" b="1" u="none"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b="1" u="none" dirty="0">
                          <a:latin typeface="Times New Roman"/>
                          <a:ea typeface="Times New Roman"/>
                          <a:cs typeface="Times New Roman"/>
                        </a:rPr>
                        <a:t>a</a:t>
                      </a:r>
                      <a:r>
                        <a:rPr lang="ru-RU" sz="1050" b="1" u="none" dirty="0" err="1">
                          <a:latin typeface="Times New Roman"/>
                          <a:ea typeface="Times New Roman"/>
                          <a:cs typeface="Times New Roman"/>
                        </a:rPr>
                        <a:t>s</a:t>
                      </a:r>
                      <a:r>
                        <a:rPr lang="ru-RU" sz="1050" b="1" u="none" dirty="0">
                          <a:latin typeface="Times New Roman"/>
                          <a:ea typeface="Times New Roman"/>
                          <a:cs typeface="Times New Roman"/>
                        </a:rPr>
                        <a:t> </a:t>
                      </a:r>
                      <a:r>
                        <a:rPr lang="ru-RU" sz="1050" b="1" u="none" dirty="0" err="1">
                          <a:latin typeface="Times New Roman"/>
                          <a:ea typeface="Times New Roman"/>
                          <a:cs typeface="Times New Roman"/>
                        </a:rPr>
                        <a:t>a</a:t>
                      </a:r>
                      <a:r>
                        <a:rPr lang="ru-RU" sz="1050" b="1" u="none" dirty="0">
                          <a:latin typeface="Times New Roman"/>
                          <a:ea typeface="Times New Roman"/>
                          <a:cs typeface="Times New Roman"/>
                        </a:rPr>
                        <a:t> </a:t>
                      </a:r>
                      <a:r>
                        <a:rPr lang="ru-RU" sz="1050" b="1" u="none" dirty="0" err="1" smtClean="0">
                          <a:latin typeface="Times New Roman"/>
                          <a:ea typeface="Times New Roman"/>
                          <a:cs typeface="Times New Roman"/>
                        </a:rPr>
                        <a:t>tomb</a:t>
                      </a:r>
                      <a:r>
                        <a:rPr lang="en-US" sz="1050" b="1" u="none" dirty="0" smtClean="0">
                          <a:latin typeface="Times New Roman"/>
                          <a:ea typeface="Times New Roman"/>
                          <a:cs typeface="Times New Roman"/>
                        </a:rPr>
                        <a:t> </a:t>
                      </a:r>
                      <a:r>
                        <a:rPr lang="ru-RU" sz="1050" b="1" u="none" dirty="0" err="1" smtClean="0">
                          <a:latin typeface="Times New Roman"/>
                          <a:ea typeface="Times New Roman"/>
                          <a:cs typeface="Times New Roman"/>
                        </a:rPr>
                        <a:t>for</a:t>
                      </a:r>
                      <a:r>
                        <a:rPr lang="ru-RU" sz="1050" b="1" u="none" dirty="0" smtClean="0">
                          <a:latin typeface="Times New Roman"/>
                          <a:ea typeface="Times New Roman"/>
                          <a:cs typeface="Times New Roman"/>
                        </a:rPr>
                        <a:t> </a:t>
                      </a:r>
                      <a:r>
                        <a:rPr lang="en-US" sz="1050" b="1" u="none" dirty="0" err="1" smtClean="0">
                          <a:solidFill>
                            <a:schemeClr val="tx1"/>
                          </a:solidFill>
                          <a:latin typeface="Times New Roman"/>
                          <a:ea typeface="Times New Roman"/>
                          <a:cs typeface="Times New Roman"/>
                        </a:rPr>
                        <a:t>Mausolus</a:t>
                      </a:r>
                      <a:r>
                        <a:rPr lang="ru-RU" sz="1050" b="1" u="none" dirty="0" smtClean="0">
                          <a:solidFill>
                            <a:schemeClr val="tx1"/>
                          </a:solidFill>
                          <a:latin typeface="Times New Roman"/>
                          <a:ea typeface="Times New Roman"/>
                          <a:cs typeface="Times New Roman"/>
                        </a:rPr>
                        <a:t>, </a:t>
                      </a:r>
                      <a:r>
                        <a:rPr lang="ru-RU" sz="1050" b="1" u="none" dirty="0" err="1">
                          <a:latin typeface="Times New Roman"/>
                          <a:ea typeface="Times New Roman"/>
                          <a:cs typeface="Times New Roman"/>
                        </a:rPr>
                        <a:t>a</a:t>
                      </a:r>
                      <a:r>
                        <a:rPr lang="ru-RU" sz="1050" b="1" u="none" dirty="0">
                          <a:latin typeface="Times New Roman"/>
                          <a:ea typeface="Times New Roman"/>
                          <a:cs typeface="Times New Roman"/>
                        </a:rPr>
                        <a:t> </a:t>
                      </a:r>
                      <a:r>
                        <a:rPr lang="en-US" sz="1050" b="1" u="none" dirty="0" smtClean="0">
                          <a:solidFill>
                            <a:schemeClr val="tx1"/>
                          </a:solidFill>
                          <a:latin typeface="Times New Roman"/>
                          <a:ea typeface="Times New Roman"/>
                          <a:cs typeface="Times New Roman"/>
                        </a:rPr>
                        <a:t>satrap </a:t>
                      </a:r>
                      <a:r>
                        <a:rPr lang="ru-RU" sz="1050" b="1" u="none" dirty="0" err="1" smtClean="0">
                          <a:latin typeface="Times New Roman"/>
                          <a:ea typeface="Times New Roman"/>
                          <a:cs typeface="Times New Roman"/>
                        </a:rPr>
                        <a:t>in</a:t>
                      </a:r>
                      <a:r>
                        <a:rPr lang="ru-RU" sz="1050" b="1" u="none" dirty="0" smtClean="0">
                          <a:latin typeface="Times New Roman"/>
                          <a:ea typeface="Times New Roman"/>
                          <a:cs typeface="Times New Roman"/>
                        </a:rPr>
                        <a:t> </a:t>
                      </a:r>
                      <a:r>
                        <a:rPr lang="ru-RU" sz="1050" b="1" u="none" dirty="0" err="1">
                          <a:solidFill>
                            <a:schemeClr val="tx1"/>
                          </a:solidFill>
                          <a:latin typeface="Times New Roman"/>
                          <a:ea typeface="Times New Roman"/>
                          <a:cs typeface="Times New Roman"/>
                        </a:rPr>
                        <a:t>the</a:t>
                      </a:r>
                      <a:r>
                        <a:rPr lang="ru-RU" sz="1050" b="1" u="none" dirty="0">
                          <a:solidFill>
                            <a:schemeClr val="tx1"/>
                          </a:solidFill>
                          <a:latin typeface="Times New Roman"/>
                          <a:ea typeface="Times New Roman"/>
                          <a:cs typeface="Times New Roman"/>
                        </a:rPr>
                        <a:t> </a:t>
                      </a:r>
                      <a:r>
                        <a:rPr lang="en-US" sz="1050" b="1" u="none" dirty="0" smtClean="0">
                          <a:solidFill>
                            <a:schemeClr val="tx1"/>
                          </a:solidFill>
                          <a:latin typeface="Times New Roman"/>
                          <a:ea typeface="Times New Roman"/>
                          <a:cs typeface="Times New Roman"/>
                        </a:rPr>
                        <a:t>Persian Empire </a:t>
                      </a:r>
                      <a:r>
                        <a:rPr lang="ru-RU" sz="1050" b="1" u="none" dirty="0" err="1" smtClean="0">
                          <a:solidFill>
                            <a:schemeClr val="tx1"/>
                          </a:solidFill>
                          <a:latin typeface="Times New Roman"/>
                          <a:ea typeface="Times New Roman"/>
                          <a:cs typeface="Times New Roman"/>
                        </a:rPr>
                        <a:t>and</a:t>
                      </a:r>
                      <a:r>
                        <a:rPr lang="ru-RU" sz="1050" b="1" u="none" dirty="0" smtClean="0">
                          <a:solidFill>
                            <a:schemeClr val="tx1"/>
                          </a:solidFill>
                          <a:latin typeface="Times New Roman"/>
                          <a:ea typeface="Times New Roman"/>
                          <a:cs typeface="Times New Roman"/>
                        </a:rPr>
                        <a:t> </a:t>
                      </a:r>
                      <a:r>
                        <a:rPr lang="en-US" sz="1050" b="1" u="none" dirty="0" smtClean="0">
                          <a:solidFill>
                            <a:schemeClr val="tx1"/>
                          </a:solidFill>
                          <a:latin typeface="Times New Roman"/>
                          <a:ea typeface="Times New Roman"/>
                          <a:cs typeface="Times New Roman"/>
                        </a:rPr>
                        <a:t> Artemisia of Caria</a:t>
                      </a:r>
                      <a:r>
                        <a:rPr lang="ru-RU" sz="1050" b="1" u="none" dirty="0" smtClean="0">
                          <a:solidFill>
                            <a:schemeClr val="tx1"/>
                          </a:solidFill>
                          <a:latin typeface="Times New Roman"/>
                          <a:ea typeface="Times New Roman"/>
                          <a:cs typeface="Times New Roman"/>
                        </a:rPr>
                        <a:t> </a:t>
                      </a:r>
                      <a:r>
                        <a:rPr lang="en-US" sz="1050" b="1" u="none" dirty="0" smtClean="0">
                          <a:solidFill>
                            <a:schemeClr val="tx1"/>
                          </a:solidFill>
                          <a:latin typeface="Times New Roman"/>
                          <a:ea typeface="Times New Roman"/>
                          <a:cs typeface="Times New Roman"/>
                        </a:rPr>
                        <a:t> </a:t>
                      </a:r>
                      <a:r>
                        <a:rPr lang="ru-RU" sz="1050" b="1" u="none" dirty="0" err="1" smtClean="0">
                          <a:latin typeface="Times New Roman"/>
                          <a:ea typeface="Times New Roman"/>
                          <a:cs typeface="Times New Roman"/>
                        </a:rPr>
                        <a:t>his</a:t>
                      </a:r>
                      <a:r>
                        <a:rPr lang="ru-RU" sz="1050" b="1" u="none" dirty="0" smtClean="0">
                          <a:latin typeface="Times New Roman"/>
                          <a:ea typeface="Times New Roman"/>
                          <a:cs typeface="Times New Roman"/>
                        </a:rPr>
                        <a:t> </a:t>
                      </a:r>
                      <a:r>
                        <a:rPr lang="ru-RU" sz="1050" b="1" u="none" dirty="0" err="1">
                          <a:latin typeface="Times New Roman"/>
                          <a:ea typeface="Times New Roman"/>
                          <a:cs typeface="Times New Roman"/>
                        </a:rPr>
                        <a:t>wife</a:t>
                      </a:r>
                      <a:r>
                        <a:rPr lang="ru-RU" sz="1050" b="1" u="none" dirty="0">
                          <a:latin typeface="Times New Roman"/>
                          <a:ea typeface="Times New Roman"/>
                          <a:cs typeface="Times New Roman"/>
                        </a:rPr>
                        <a:t> </a:t>
                      </a:r>
                      <a:r>
                        <a:rPr lang="ru-RU" sz="1050" b="1" u="none" dirty="0" err="1">
                          <a:latin typeface="Times New Roman"/>
                          <a:ea typeface="Times New Roman"/>
                          <a:cs typeface="Times New Roman"/>
                        </a:rPr>
                        <a:t>and</a:t>
                      </a:r>
                      <a:r>
                        <a:rPr lang="ru-RU" sz="1050" b="1" u="none" dirty="0">
                          <a:latin typeface="Times New Roman"/>
                          <a:ea typeface="Times New Roman"/>
                          <a:cs typeface="Times New Roman"/>
                        </a:rPr>
                        <a:t> </a:t>
                      </a:r>
                      <a:r>
                        <a:rPr lang="ru-RU" sz="1050" b="1" u="none" dirty="0" err="1">
                          <a:latin typeface="Times New Roman"/>
                          <a:ea typeface="Times New Roman"/>
                          <a:cs typeface="Times New Roman"/>
                        </a:rPr>
                        <a:t>sister</a:t>
                      </a:r>
                      <a:r>
                        <a:rPr lang="ru-RU" sz="1050" b="1" u="none" dirty="0">
                          <a:latin typeface="Times New Roman"/>
                          <a:ea typeface="Times New Roman"/>
                          <a:cs typeface="Times New Roman"/>
                        </a:rPr>
                        <a:t>.</a:t>
                      </a:r>
                    </a:p>
                  </a:txBody>
                  <a:tcPr marL="9058" marR="9058" marT="9058" marB="9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err="1">
                          <a:latin typeface="Times New Roman"/>
                          <a:ea typeface="Times New Roman"/>
                          <a:cs typeface="Times New Roman"/>
                        </a:rPr>
                        <a:t>by</a:t>
                      </a:r>
                      <a:r>
                        <a:rPr lang="ru-RU" sz="1050" b="1" dirty="0">
                          <a:latin typeface="Times New Roman"/>
                          <a:ea typeface="Times New Roman"/>
                          <a:cs typeface="Times New Roman"/>
                        </a:rPr>
                        <a:t> AD 1494</a:t>
                      </a:r>
                    </a:p>
                    <a:p>
                      <a:pPr algn="ctr">
                        <a:spcAft>
                          <a:spcPts val="0"/>
                        </a:spcAft>
                      </a:pPr>
                      <a:r>
                        <a:rPr lang="en-US" sz="1050" b="1" u="none" smtClean="0">
                          <a:solidFill>
                            <a:schemeClr val="tx1"/>
                          </a:solidFill>
                          <a:latin typeface="Times New Roman"/>
                          <a:ea typeface="Times New Roman"/>
                          <a:cs typeface="Times New Roman"/>
                        </a:rPr>
                        <a:t>Earthquakes</a:t>
                      </a:r>
                      <a:endParaRPr lang="ru-RU" sz="1050" b="1" u="none"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b="1" u="none" dirty="0" err="1" smtClean="0">
                          <a:solidFill>
                            <a:schemeClr val="tx1"/>
                          </a:solidFill>
                          <a:latin typeface="Times New Roman"/>
                          <a:ea typeface="Times New Roman"/>
                          <a:cs typeface="Times New Roman"/>
                        </a:rPr>
                        <a:t>Bodrum</a:t>
                      </a:r>
                      <a:r>
                        <a:rPr lang="ru-RU" sz="1050" b="1" u="none" dirty="0" smtClean="0">
                          <a:solidFill>
                            <a:schemeClr val="tx1"/>
                          </a:solidFill>
                          <a:latin typeface="Times New Roman"/>
                          <a:ea typeface="Times New Roman"/>
                          <a:cs typeface="Times New Roman"/>
                        </a:rPr>
                        <a:t>, </a:t>
                      </a:r>
                      <a:r>
                        <a:rPr lang="en-US" sz="1050" b="1" u="none" dirty="0" smtClean="0">
                          <a:solidFill>
                            <a:schemeClr val="tx1"/>
                          </a:solidFill>
                          <a:latin typeface="Times New Roman"/>
                          <a:ea typeface="Times New Roman"/>
                          <a:cs typeface="Times New Roman"/>
                        </a:rPr>
                        <a:t>Turkey</a:t>
                      </a:r>
                      <a:endParaRPr lang="ru-RU" sz="1050" b="1" u="none"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6756">
                <a:tc>
                  <a:txBody>
                    <a:bodyPr/>
                    <a:lstStyle/>
                    <a:p>
                      <a:pPr algn="ctr">
                        <a:spcAft>
                          <a:spcPts val="0"/>
                        </a:spcAft>
                      </a:pPr>
                      <a:r>
                        <a:rPr lang="en-US" sz="1050" b="1" u="none" dirty="0" smtClean="0">
                          <a:solidFill>
                            <a:schemeClr val="tx1"/>
                          </a:solidFill>
                          <a:latin typeface="Times New Roman"/>
                          <a:ea typeface="Times New Roman"/>
                          <a:cs typeface="Times New Roman"/>
                        </a:rPr>
                        <a:t>Colossus of Rhodes</a:t>
                      </a:r>
                      <a:endParaRPr lang="ru-RU" sz="1050" b="1" u="none"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50" b="1" dirty="0">
                          <a:latin typeface="Times New Roman"/>
                          <a:ea typeface="Times New Roman"/>
                          <a:cs typeface="Times New Roman"/>
                        </a:rPr>
                        <a:t>292–280 BC</a:t>
                      </a: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50" b="1" u="none" dirty="0" smtClean="0">
                          <a:solidFill>
                            <a:schemeClr val="tx1"/>
                          </a:solidFill>
                          <a:latin typeface="Times New Roman"/>
                          <a:ea typeface="Times New Roman"/>
                          <a:cs typeface="Times New Roman"/>
                        </a:rPr>
                        <a:t>Greeks</a:t>
                      </a:r>
                      <a:endParaRPr lang="ru-RU" sz="1050" b="1" u="none"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ru-RU" sz="1050" b="1" dirty="0">
                        <a:latin typeface="Times New Roman"/>
                        <a:ea typeface="Times New Roman"/>
                        <a:cs typeface="Times New Roman"/>
                      </a:endParaRPr>
                    </a:p>
                    <a:p>
                      <a:pPr algn="ctr">
                        <a:spcAft>
                          <a:spcPts val="0"/>
                        </a:spcAft>
                      </a:pPr>
                      <a:r>
                        <a:rPr lang="ru-RU" sz="1050" b="1" dirty="0" err="1">
                          <a:latin typeface="Times New Roman"/>
                          <a:ea typeface="Times New Roman"/>
                          <a:cs typeface="Times New Roman"/>
                        </a:rPr>
                        <a:t>to</a:t>
                      </a:r>
                      <a:r>
                        <a:rPr lang="ru-RU" sz="1050" b="1" dirty="0">
                          <a:latin typeface="Times New Roman"/>
                          <a:ea typeface="Times New Roman"/>
                          <a:cs typeface="Times New Roman"/>
                        </a:rPr>
                        <a:t> </a:t>
                      </a:r>
                      <a:r>
                        <a:rPr lang="ru-RU" sz="1050" b="1" dirty="0" err="1">
                          <a:latin typeface="Times New Roman"/>
                          <a:ea typeface="Times New Roman"/>
                          <a:cs typeface="Times New Roman"/>
                        </a:rPr>
                        <a:t>celebrate</a:t>
                      </a:r>
                      <a:r>
                        <a:rPr lang="ru-RU" sz="1050" b="1" dirty="0">
                          <a:latin typeface="Times New Roman"/>
                          <a:ea typeface="Times New Roman"/>
                          <a:cs typeface="Times New Roman"/>
                        </a:rPr>
                        <a:t> </a:t>
                      </a:r>
                      <a:r>
                        <a:rPr lang="ru-RU" sz="1050" b="1" dirty="0" err="1">
                          <a:latin typeface="Times New Roman"/>
                          <a:ea typeface="Times New Roman"/>
                          <a:cs typeface="Times New Roman"/>
                        </a:rPr>
                        <a:t>Rhodes</a:t>
                      </a:r>
                      <a:r>
                        <a:rPr lang="ru-RU" sz="1050" b="1" dirty="0">
                          <a:latin typeface="Times New Roman"/>
                          <a:ea typeface="Times New Roman"/>
                          <a:cs typeface="Times New Roman"/>
                        </a:rPr>
                        <a:t>' </a:t>
                      </a:r>
                      <a:r>
                        <a:rPr lang="ru-RU" sz="1050" b="1" dirty="0" err="1">
                          <a:latin typeface="Times New Roman"/>
                          <a:ea typeface="Times New Roman"/>
                          <a:cs typeface="Times New Roman"/>
                        </a:rPr>
                        <a:t>victory</a:t>
                      </a:r>
                      <a:r>
                        <a:rPr lang="ru-RU" sz="1050" b="1" dirty="0">
                          <a:latin typeface="Times New Roman"/>
                          <a:ea typeface="Times New Roman"/>
                          <a:cs typeface="Times New Roman"/>
                        </a:rPr>
                        <a:t> </a:t>
                      </a:r>
                      <a:r>
                        <a:rPr lang="ru-RU" sz="1050" b="1" dirty="0" err="1">
                          <a:latin typeface="Times New Roman"/>
                          <a:ea typeface="Times New Roman"/>
                          <a:cs typeface="Times New Roman"/>
                        </a:rPr>
                        <a:t>over</a:t>
                      </a:r>
                      <a:r>
                        <a:rPr lang="ru-RU" sz="1050" b="1" dirty="0">
                          <a:latin typeface="Times New Roman"/>
                          <a:ea typeface="Times New Roman"/>
                          <a:cs typeface="Times New Roman"/>
                        </a:rPr>
                        <a:t> </a:t>
                      </a:r>
                      <a:r>
                        <a:rPr lang="ru-RU" sz="1050" b="1" dirty="0" err="1">
                          <a:latin typeface="Times New Roman"/>
                          <a:ea typeface="Times New Roman"/>
                          <a:cs typeface="Times New Roman"/>
                        </a:rPr>
                        <a:t>the</a:t>
                      </a:r>
                      <a:r>
                        <a:rPr lang="ru-RU" sz="1050" b="1" dirty="0">
                          <a:latin typeface="Times New Roman"/>
                          <a:ea typeface="Times New Roman"/>
                          <a:cs typeface="Times New Roman"/>
                        </a:rPr>
                        <a:t> </a:t>
                      </a:r>
                      <a:r>
                        <a:rPr lang="ru-RU" sz="1050" b="1" dirty="0" err="1">
                          <a:latin typeface="Times New Roman"/>
                          <a:ea typeface="Times New Roman"/>
                          <a:cs typeface="Times New Roman"/>
                        </a:rPr>
                        <a:t>ruler</a:t>
                      </a:r>
                      <a:r>
                        <a:rPr lang="ru-RU" sz="1050" b="1" dirty="0">
                          <a:latin typeface="Times New Roman"/>
                          <a:ea typeface="Times New Roman"/>
                          <a:cs typeface="Times New Roman"/>
                        </a:rPr>
                        <a:t> </a:t>
                      </a:r>
                      <a:r>
                        <a:rPr lang="ru-RU" sz="1050" b="1" dirty="0" err="1">
                          <a:latin typeface="Times New Roman"/>
                          <a:ea typeface="Times New Roman"/>
                          <a:cs typeface="Times New Roman"/>
                        </a:rPr>
                        <a:t>of</a:t>
                      </a:r>
                      <a:r>
                        <a:rPr lang="ru-RU" sz="1050" b="1" dirty="0">
                          <a:latin typeface="Times New Roman"/>
                          <a:ea typeface="Times New Roman"/>
                          <a:cs typeface="Times New Roman"/>
                        </a:rPr>
                        <a:t> </a:t>
                      </a:r>
                      <a:r>
                        <a:rPr lang="ru-RU" sz="1050" b="1" dirty="0" err="1">
                          <a:latin typeface="Times New Roman"/>
                          <a:ea typeface="Times New Roman"/>
                          <a:cs typeface="Times New Roman"/>
                        </a:rPr>
                        <a:t>Cyprus</a:t>
                      </a:r>
                      <a:r>
                        <a:rPr lang="ru-RU" sz="1050" b="1" dirty="0">
                          <a:latin typeface="Times New Roman"/>
                          <a:ea typeface="Times New Roman"/>
                          <a:cs typeface="Times New Roman"/>
                        </a:rPr>
                        <a:t>, </a:t>
                      </a:r>
                      <a:r>
                        <a:rPr lang="en-US" sz="1050" b="1" dirty="0" err="1" smtClean="0">
                          <a:latin typeface="Times New Roman"/>
                          <a:ea typeface="Times New Roman"/>
                          <a:cs typeface="Times New Roman"/>
                        </a:rPr>
                        <a:t>Antigonus</a:t>
                      </a:r>
                      <a:r>
                        <a:rPr lang="en-US" sz="1050" b="1" dirty="0" smtClean="0">
                          <a:latin typeface="Times New Roman"/>
                          <a:ea typeface="Times New Roman"/>
                          <a:cs typeface="Times New Roman"/>
                        </a:rPr>
                        <a:t> I </a:t>
                      </a:r>
                      <a:r>
                        <a:rPr lang="en-US" sz="1050" b="1" dirty="0" err="1" smtClean="0">
                          <a:latin typeface="Times New Roman"/>
                          <a:ea typeface="Times New Roman"/>
                          <a:cs typeface="Times New Roman"/>
                        </a:rPr>
                        <a:t>Monophthalmus</a:t>
                      </a:r>
                      <a:endParaRPr lang="ru-RU" sz="1050" b="1" dirty="0">
                        <a:solidFill>
                          <a:schemeClr val="tx1"/>
                        </a:solidFill>
                        <a:latin typeface="Times New Roman"/>
                        <a:ea typeface="Times New Roman"/>
                        <a:cs typeface="Times New Roman"/>
                      </a:endParaRPr>
                    </a:p>
                  </a:txBody>
                  <a:tcPr marL="9058" marR="9058" marT="9058" marB="9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50" b="1" dirty="0">
                          <a:latin typeface="Times New Roman"/>
                          <a:ea typeface="Times New Roman"/>
                          <a:cs typeface="Times New Roman"/>
                        </a:rPr>
                        <a:t>226 BC</a:t>
                      </a:r>
                    </a:p>
                    <a:p>
                      <a:pPr algn="ctr">
                        <a:spcAft>
                          <a:spcPts val="0"/>
                        </a:spcAft>
                      </a:pPr>
                      <a:r>
                        <a:rPr lang="en-US" sz="1050" b="1" u="none" dirty="0" err="1" smtClean="0">
                          <a:solidFill>
                            <a:schemeClr val="tx1"/>
                          </a:solidFill>
                          <a:latin typeface="Times New Roman"/>
                          <a:ea typeface="Times New Roman"/>
                          <a:cs typeface="Times New Roman"/>
                        </a:rPr>
                        <a:t>Earthhquake</a:t>
                      </a:r>
                      <a:endParaRPr lang="ru-RU" sz="1050" b="1" u="none"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50" b="1" u="none" dirty="0" smtClean="0">
                          <a:solidFill>
                            <a:schemeClr val="tx1"/>
                          </a:solidFill>
                          <a:latin typeface="Times New Roman"/>
                          <a:ea typeface="Times New Roman"/>
                          <a:cs typeface="Times New Roman"/>
                        </a:rPr>
                        <a:t>Rhodes, </a:t>
                      </a:r>
                      <a:r>
                        <a:rPr lang="ru-RU" sz="1050" b="1" u="none" dirty="0" smtClean="0">
                          <a:solidFill>
                            <a:schemeClr val="tx1"/>
                          </a:solidFill>
                          <a:latin typeface="Times New Roman"/>
                          <a:ea typeface="Times New Roman"/>
                          <a:cs typeface="Times New Roman"/>
                        </a:rPr>
                        <a:t> </a:t>
                      </a:r>
                      <a:r>
                        <a:rPr lang="en-US" sz="1050" b="1" u="none" dirty="0" err="1" smtClean="0">
                          <a:solidFill>
                            <a:schemeClr val="tx1"/>
                          </a:solidFill>
                          <a:latin typeface="Times New Roman"/>
                          <a:ea typeface="Times New Roman"/>
                          <a:cs typeface="Times New Roman"/>
                        </a:rPr>
                        <a:t>Geece</a:t>
                      </a:r>
                      <a:endParaRPr lang="ru-RU" sz="1050" b="1" u="none" dirty="0">
                        <a:solidFill>
                          <a:schemeClr val="tx1"/>
                        </a:solidFill>
                        <a:latin typeface="Times New Roman"/>
                        <a:ea typeface="Times New Roman"/>
                        <a:cs typeface="Times New Roman"/>
                      </a:endParaRPr>
                    </a:p>
                  </a:txBody>
                  <a:tcPr marL="9058" marR="9058" marT="9058" marB="90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5601" name="Rectangle 1"/>
          <p:cNvSpPr>
            <a:spLocks noChangeArrowheads="1"/>
          </p:cNvSpPr>
          <p:nvPr/>
        </p:nvSpPr>
        <p:spPr bwMode="auto">
          <a:xfrm>
            <a:off x="0" y="0"/>
            <a:ext cx="878684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Times New Roman" pitchFamily="18" charset="0"/>
                <a:cs typeface="Times New Roman" pitchFamily="18" charset="0"/>
              </a:rPr>
              <a:t>The</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cs typeface="Times New Roman" pitchFamily="18" charset="0"/>
              </a:rPr>
              <a:t>Seven</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cs typeface="Times New Roman" pitchFamily="18" charset="0"/>
              </a:rPr>
              <a:t>Ancient</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cs typeface="Times New Roman" pitchFamily="18" charset="0"/>
              </a:rPr>
              <a:t>Wonders</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endParaRPr>
          </a:p>
        </p:txBody>
      </p:sp>
      <p:graphicFrame>
        <p:nvGraphicFramePr>
          <p:cNvPr id="4" name="Таблица 3"/>
          <p:cNvGraphicFramePr>
            <a:graphicFrameLocks noGrp="1"/>
          </p:cNvGraphicFramePr>
          <p:nvPr/>
        </p:nvGraphicFramePr>
        <p:xfrm>
          <a:off x="-31" y="5715016"/>
          <a:ext cx="9144031" cy="1142987"/>
        </p:xfrm>
        <a:graphic>
          <a:graphicData uri="http://schemas.openxmlformats.org/drawingml/2006/table">
            <a:tbl>
              <a:tblPr/>
              <a:tblGrid>
                <a:gridCol w="1133151"/>
                <a:gridCol w="1486601"/>
                <a:gridCol w="1274230"/>
                <a:gridCol w="1963934"/>
                <a:gridCol w="1500198"/>
                <a:gridCol w="1785917"/>
              </a:tblGrid>
              <a:tr h="1142987">
                <a:tc>
                  <a:txBody>
                    <a:bodyPr/>
                    <a:lstStyle/>
                    <a:p>
                      <a:pPr algn="ctr">
                        <a:spcAft>
                          <a:spcPts val="0"/>
                        </a:spcAft>
                      </a:pPr>
                      <a:r>
                        <a:rPr lang="en-US" sz="1050" b="1" dirty="0" smtClean="0">
                          <a:latin typeface="Times New Roman"/>
                          <a:ea typeface="Times New Roman"/>
                          <a:cs typeface="Times New Roman"/>
                        </a:rPr>
                        <a:t>Lighthouse of Alexandria</a:t>
                      </a:r>
                      <a:endParaRPr lang="ru-RU" sz="1050" b="1" dirty="0">
                        <a:latin typeface="Times New Roman"/>
                        <a:ea typeface="Times New Roman"/>
                        <a:cs typeface="Times New Roman"/>
                      </a:endParaRPr>
                    </a:p>
                  </a:txBody>
                  <a:tcPr marL="9525" marR="9525" marT="9525" marB="9525"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spcAft>
                          <a:spcPts val="0"/>
                        </a:spcAft>
                      </a:pPr>
                      <a:r>
                        <a:rPr lang="en-US" sz="1050" b="1" baseline="0" dirty="0" smtClean="0">
                          <a:latin typeface="Times New Roman"/>
                          <a:ea typeface="Times New Roman"/>
                          <a:cs typeface="Times New Roman"/>
                        </a:rPr>
                        <a:t>         </a:t>
                      </a:r>
                      <a:r>
                        <a:rPr lang="ru-RU" sz="1050" b="1" dirty="0" smtClean="0">
                          <a:latin typeface="Times New Roman"/>
                          <a:ea typeface="Times New Roman"/>
                          <a:cs typeface="Times New Roman"/>
                        </a:rPr>
                        <a:t>280 </a:t>
                      </a:r>
                      <a:r>
                        <a:rPr lang="ru-RU" sz="1050" b="1" dirty="0">
                          <a:latin typeface="Times New Roman"/>
                          <a:ea typeface="Times New Roman"/>
                          <a:cs typeface="Times New Roman"/>
                        </a:rPr>
                        <a:t>BC</a:t>
                      </a:r>
                    </a:p>
                  </a:txBody>
                  <a:tcPr marL="9525" marR="9525" marT="9525" marB="9525"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spcAft>
                          <a:spcPts val="0"/>
                        </a:spcAft>
                      </a:pPr>
                      <a:r>
                        <a:rPr lang="en-US" sz="1050" b="1" u="none" strike="noStrike" dirty="0" smtClean="0">
                          <a:solidFill>
                            <a:schemeClr val="tx1"/>
                          </a:solidFill>
                          <a:latin typeface="Times New Roman"/>
                          <a:ea typeface="Times New Roman"/>
                          <a:cs typeface="Times New Roman"/>
                        </a:rPr>
                        <a:t>By the dynasty of </a:t>
                      </a:r>
                      <a:r>
                        <a:rPr lang="en-US" sz="1050" b="1" u="none" strike="noStrike" dirty="0" err="1" smtClean="0">
                          <a:solidFill>
                            <a:schemeClr val="tx1"/>
                          </a:solidFill>
                          <a:latin typeface="Times New Roman"/>
                          <a:ea typeface="Times New Roman"/>
                          <a:cs typeface="Times New Roman"/>
                        </a:rPr>
                        <a:t>Ptolemies</a:t>
                      </a:r>
                      <a:r>
                        <a:rPr lang="en-US" sz="1050" b="1" u="none" strike="noStrike" dirty="0" smtClean="0">
                          <a:solidFill>
                            <a:schemeClr val="tx1"/>
                          </a:solidFill>
                          <a:latin typeface="Times New Roman"/>
                          <a:ea typeface="Times New Roman"/>
                          <a:cs typeface="Times New Roman"/>
                        </a:rPr>
                        <a:t>,</a:t>
                      </a:r>
                    </a:p>
                    <a:p>
                      <a:pPr algn="ctr">
                        <a:spcAft>
                          <a:spcPts val="0"/>
                        </a:spcAft>
                      </a:pPr>
                      <a:r>
                        <a:rPr lang="en-US" sz="1050" b="1" u="none" strike="noStrike" dirty="0" smtClean="0">
                          <a:solidFill>
                            <a:schemeClr val="tx1"/>
                          </a:solidFill>
                          <a:latin typeface="Times New Roman"/>
                          <a:ea typeface="Times New Roman"/>
                          <a:cs typeface="Times New Roman"/>
                        </a:rPr>
                        <a:t>   Egypt, </a:t>
                      </a:r>
                      <a:r>
                        <a:rPr lang="en-US" sz="1050" b="1" dirty="0" smtClean="0">
                          <a:latin typeface="Times New Roman"/>
                          <a:ea typeface="Times New Roman"/>
                          <a:cs typeface="Times New Roman"/>
                        </a:rPr>
                        <a:t>Greeks</a:t>
                      </a:r>
                      <a:endParaRPr lang="ru-RU" sz="1050" b="1" dirty="0">
                        <a:latin typeface="Times New Roman"/>
                        <a:ea typeface="Times New Roman"/>
                        <a:cs typeface="Times New Roman"/>
                      </a:endParaRPr>
                    </a:p>
                  </a:txBody>
                  <a:tcPr marL="9525" marR="9525" marT="9525" marB="9525"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endParaRPr lang="ru-RU" sz="1050" b="1" dirty="0">
                        <a:latin typeface="Calibri"/>
                        <a:ea typeface="Times New Roman"/>
                        <a:cs typeface="Times New Roman"/>
                      </a:endParaRPr>
                    </a:p>
                    <a:p>
                      <a:pPr algn="ctr"/>
                      <a:r>
                        <a:rPr lang="ru-RU" sz="1050" b="1" dirty="0" err="1">
                          <a:latin typeface="Calibri"/>
                          <a:ea typeface="Times New Roman"/>
                          <a:cs typeface="Times New Roman"/>
                        </a:rPr>
                        <a:t>to</a:t>
                      </a:r>
                      <a:r>
                        <a:rPr lang="ru-RU" sz="1050" b="1" dirty="0">
                          <a:latin typeface="Calibri"/>
                          <a:ea typeface="Times New Roman"/>
                          <a:cs typeface="Times New Roman"/>
                        </a:rPr>
                        <a:t> </a:t>
                      </a:r>
                      <a:r>
                        <a:rPr lang="ru-RU" sz="1050" b="1" dirty="0" err="1">
                          <a:latin typeface="Calibri"/>
                          <a:ea typeface="Times New Roman"/>
                          <a:cs typeface="Times New Roman"/>
                        </a:rPr>
                        <a:t>guide</a:t>
                      </a:r>
                      <a:r>
                        <a:rPr lang="ru-RU" sz="1050" b="1" dirty="0">
                          <a:latin typeface="Calibri"/>
                          <a:ea typeface="Times New Roman"/>
                          <a:cs typeface="Times New Roman"/>
                        </a:rPr>
                        <a:t> </a:t>
                      </a:r>
                      <a:r>
                        <a:rPr lang="ru-RU" sz="1050" b="1" dirty="0" err="1">
                          <a:latin typeface="Calibri"/>
                          <a:ea typeface="Times New Roman"/>
                          <a:cs typeface="Times New Roman"/>
                        </a:rPr>
                        <a:t>sailors</a:t>
                      </a:r>
                      <a:r>
                        <a:rPr lang="ru-RU" sz="1050" b="1" dirty="0">
                          <a:latin typeface="Calibri"/>
                          <a:ea typeface="Times New Roman"/>
                          <a:cs typeface="Times New Roman"/>
                        </a:rPr>
                        <a:t> </a:t>
                      </a:r>
                      <a:r>
                        <a:rPr lang="ru-RU" sz="1050" b="1" dirty="0" err="1">
                          <a:latin typeface="Calibri"/>
                          <a:ea typeface="Times New Roman"/>
                          <a:cs typeface="Times New Roman"/>
                        </a:rPr>
                        <a:t>into</a:t>
                      </a:r>
                      <a:r>
                        <a:rPr lang="ru-RU" sz="1050" b="1" dirty="0">
                          <a:latin typeface="Calibri"/>
                          <a:ea typeface="Times New Roman"/>
                          <a:cs typeface="Times New Roman"/>
                        </a:rPr>
                        <a:t> </a:t>
                      </a:r>
                      <a:r>
                        <a:rPr lang="ru-RU" sz="1050" b="1" dirty="0" err="1">
                          <a:latin typeface="Calibri"/>
                          <a:ea typeface="Times New Roman"/>
                          <a:cs typeface="Times New Roman"/>
                        </a:rPr>
                        <a:t>the</a:t>
                      </a:r>
                      <a:r>
                        <a:rPr lang="ru-RU" sz="1050" b="1" dirty="0">
                          <a:latin typeface="Calibri"/>
                          <a:ea typeface="Times New Roman"/>
                          <a:cs typeface="Times New Roman"/>
                        </a:rPr>
                        <a:t> </a:t>
                      </a:r>
                      <a:r>
                        <a:rPr lang="ru-RU" sz="1050" b="1" dirty="0" err="1">
                          <a:latin typeface="Calibri"/>
                          <a:ea typeface="Times New Roman"/>
                          <a:cs typeface="Times New Roman"/>
                        </a:rPr>
                        <a:t>harbour</a:t>
                      </a:r>
                      <a:r>
                        <a:rPr lang="ru-RU" sz="1050" b="1" dirty="0">
                          <a:latin typeface="Calibri"/>
                          <a:ea typeface="Times New Roman"/>
                          <a:cs typeface="Times New Roman"/>
                        </a:rPr>
                        <a:t> </a:t>
                      </a:r>
                      <a:r>
                        <a:rPr lang="ru-RU" sz="1050" b="1" dirty="0" err="1">
                          <a:latin typeface="Calibri"/>
                          <a:ea typeface="Times New Roman"/>
                          <a:cs typeface="Times New Roman"/>
                        </a:rPr>
                        <a:t>at</a:t>
                      </a:r>
                      <a:r>
                        <a:rPr lang="ru-RU" sz="1050" b="1" dirty="0">
                          <a:latin typeface="Calibri"/>
                          <a:ea typeface="Times New Roman"/>
                          <a:cs typeface="Times New Roman"/>
                        </a:rPr>
                        <a:t> </a:t>
                      </a:r>
                      <a:r>
                        <a:rPr lang="ru-RU" sz="1050" b="1" dirty="0" err="1">
                          <a:latin typeface="Calibri"/>
                          <a:ea typeface="Times New Roman"/>
                          <a:cs typeface="Times New Roman"/>
                        </a:rPr>
                        <a:t>night</a:t>
                      </a:r>
                      <a:r>
                        <a:rPr lang="ru-RU" sz="1050" b="1" dirty="0">
                          <a:latin typeface="Calibri"/>
                          <a:ea typeface="Times New Roman"/>
                          <a:cs typeface="Times New Roman"/>
                        </a:rPr>
                        <a:t> </a:t>
                      </a:r>
                      <a:r>
                        <a:rPr lang="ru-RU" sz="1050" b="1" dirty="0" err="1">
                          <a:latin typeface="Calibri"/>
                          <a:ea typeface="Times New Roman"/>
                          <a:cs typeface="Times New Roman"/>
                        </a:rPr>
                        <a:t>time</a:t>
                      </a:r>
                      <a:r>
                        <a:rPr lang="ru-RU" sz="1050" b="1" dirty="0">
                          <a:latin typeface="Calibri"/>
                          <a:ea typeface="Times New Roman"/>
                          <a:cs typeface="Times New Roman"/>
                        </a:rPr>
                        <a:t>.</a:t>
                      </a:r>
                    </a:p>
                  </a:txBody>
                  <a:tcPr marL="9525" marR="9525" marT="9525" marB="9525">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spcAft>
                          <a:spcPts val="0"/>
                        </a:spcAft>
                      </a:pPr>
                      <a:r>
                        <a:rPr lang="ru-RU" sz="1050" b="1" dirty="0">
                          <a:latin typeface="Times New Roman"/>
                          <a:ea typeface="Times New Roman"/>
                          <a:cs typeface="Times New Roman"/>
                        </a:rPr>
                        <a:t>AD 1303–1480</a:t>
                      </a:r>
                    </a:p>
                    <a:p>
                      <a:pPr algn="ctr">
                        <a:spcAft>
                          <a:spcPts val="0"/>
                        </a:spcAft>
                      </a:pPr>
                      <a:r>
                        <a:rPr lang="en-US" sz="1050" b="1" u="none" dirty="0" err="1" smtClean="0">
                          <a:solidFill>
                            <a:schemeClr val="tx1"/>
                          </a:solidFill>
                          <a:latin typeface="Times New Roman"/>
                          <a:ea typeface="Times New Roman"/>
                          <a:cs typeface="Times New Roman"/>
                        </a:rPr>
                        <a:t>Earthhquake</a:t>
                      </a:r>
                      <a:endParaRPr lang="ru-RU" sz="1050" b="1" u="none" dirty="0">
                        <a:solidFill>
                          <a:schemeClr val="tx1"/>
                        </a:solidFill>
                        <a:latin typeface="Times New Roman"/>
                        <a:ea typeface="Times New Roman"/>
                        <a:cs typeface="Times New Roman"/>
                      </a:endParaRPr>
                    </a:p>
                  </a:txBody>
                  <a:tcPr marL="9525" marR="9525" marT="9525" marB="9525"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spcAft>
                          <a:spcPts val="0"/>
                        </a:spcAft>
                      </a:pPr>
                      <a:r>
                        <a:rPr lang="en-US" sz="1050" b="1" u="none" strike="noStrike" dirty="0" smtClean="0">
                          <a:solidFill>
                            <a:schemeClr val="tx1"/>
                          </a:solidFill>
                          <a:latin typeface="Times New Roman"/>
                          <a:ea typeface="Times New Roman"/>
                          <a:cs typeface="Times New Roman"/>
                        </a:rPr>
                        <a:t>Alexandria</a:t>
                      </a:r>
                      <a:r>
                        <a:rPr lang="ru-RU" sz="1050" b="1" dirty="0" smtClean="0">
                          <a:solidFill>
                            <a:schemeClr val="tx1"/>
                          </a:solidFill>
                          <a:latin typeface="Times New Roman"/>
                          <a:ea typeface="Times New Roman"/>
                          <a:cs typeface="Times New Roman"/>
                        </a:rPr>
                        <a:t>, </a:t>
                      </a:r>
                      <a:r>
                        <a:rPr lang="en-US" sz="1050" b="1" u="none" strike="noStrike" dirty="0" smtClean="0">
                          <a:solidFill>
                            <a:schemeClr val="tx1"/>
                          </a:solidFill>
                          <a:latin typeface="Times New Roman"/>
                          <a:ea typeface="Times New Roman"/>
                          <a:cs typeface="Times New Roman"/>
                        </a:rPr>
                        <a:t>Egypt</a:t>
                      </a:r>
                      <a:endParaRPr lang="ru-RU" sz="1050" b="1" dirty="0">
                        <a:solidFill>
                          <a:schemeClr val="tx1"/>
                        </a:solidFill>
                        <a:latin typeface="Times New Roman"/>
                        <a:ea typeface="Times New Roman"/>
                        <a:cs typeface="Times New Roman"/>
                      </a:endParaRPr>
                    </a:p>
                  </a:txBody>
                  <a:tcPr marL="9525" marR="9525" marT="9525" marB="9525"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descr="Pyramids_of_Egypt1"/>
          <p:cNvPicPr>
            <a:picLocks noGrp="1" noChangeAspect="1" noChangeArrowheads="1"/>
          </p:cNvPicPr>
          <p:nvPr>
            <p:ph type="body" idx="1"/>
          </p:nvPr>
        </p:nvPicPr>
        <p:blipFill>
          <a:blip r:embed="rId3" cstate="email"/>
          <a:srcRect/>
          <a:stretch>
            <a:fillRect/>
          </a:stretch>
        </p:blipFill>
        <p:spPr>
          <a:xfrm>
            <a:off x="179388" y="260350"/>
            <a:ext cx="8713787" cy="6408738"/>
          </a:xfrm>
          <a:noFill/>
          <a:ln/>
        </p:spPr>
      </p:pic>
      <p:sp>
        <p:nvSpPr>
          <p:cNvPr id="3" name="TextBox 2"/>
          <p:cNvSpPr txBox="1"/>
          <p:nvPr/>
        </p:nvSpPr>
        <p:spPr>
          <a:xfrm>
            <a:off x="1643042" y="571480"/>
            <a:ext cx="6215106" cy="523220"/>
          </a:xfrm>
          <a:prstGeom prst="rect">
            <a:avLst/>
          </a:prstGeom>
          <a:noFill/>
        </p:spPr>
        <p:txBody>
          <a:bodyPr wrap="square" rtlCol="0">
            <a:spAutoFit/>
          </a:bodyPr>
          <a:lstStyle/>
          <a:p>
            <a:pPr algn="ctr"/>
            <a:r>
              <a:rPr lang="en-US" sz="2800" b="1" dirty="0" smtClean="0">
                <a:latin typeface="Times New Roman" pitchFamily="18" charset="0"/>
              </a:rPr>
              <a:t>The Great Pyramids</a:t>
            </a:r>
            <a:endParaRPr lang="ru-RU" sz="2800" b="1" dirty="0">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001"/>
          <p:cNvPicPr>
            <a:picLocks noChangeAspect="1" noChangeArrowheads="1"/>
          </p:cNvPicPr>
          <p:nvPr/>
        </p:nvPicPr>
        <p:blipFill>
          <a:blip r:embed="rId2" cstate="email"/>
          <a:srcRect/>
          <a:stretch>
            <a:fillRect/>
          </a:stretch>
        </p:blipFill>
        <p:spPr bwMode="auto">
          <a:xfrm>
            <a:off x="3708400" y="2060575"/>
            <a:ext cx="3582988" cy="4032250"/>
          </a:xfrm>
          <a:prstGeom prst="rect">
            <a:avLst/>
          </a:prstGeom>
          <a:noFill/>
          <a:ln w="9525" algn="ctr">
            <a:noFill/>
            <a:miter lim="800000"/>
            <a:headEnd/>
            <a:tailEnd/>
          </a:ln>
          <a:effectLst/>
        </p:spPr>
      </p:pic>
      <p:pic>
        <p:nvPicPr>
          <p:cNvPr id="91142" name="Picture 6" descr="001"/>
          <p:cNvPicPr>
            <a:picLocks noChangeAspect="1" noChangeArrowheads="1"/>
          </p:cNvPicPr>
          <p:nvPr/>
        </p:nvPicPr>
        <p:blipFill>
          <a:blip r:embed="rId2" cstate="email"/>
          <a:srcRect/>
          <a:stretch>
            <a:fillRect/>
          </a:stretch>
        </p:blipFill>
        <p:spPr bwMode="auto">
          <a:xfrm>
            <a:off x="3708400" y="2060575"/>
            <a:ext cx="3582988" cy="4032250"/>
          </a:xfrm>
          <a:prstGeom prst="rect">
            <a:avLst/>
          </a:prstGeom>
          <a:noFill/>
          <a:ln w="9525" algn="ctr">
            <a:noFill/>
            <a:miter lim="800000"/>
            <a:headEnd/>
            <a:tailEnd/>
          </a:ln>
          <a:effectLst/>
        </p:spPr>
      </p:pic>
      <p:pic>
        <p:nvPicPr>
          <p:cNvPr id="91144" name="Picture 8"/>
          <p:cNvPicPr>
            <a:picLocks noChangeAspect="1" noChangeArrowheads="1"/>
          </p:cNvPicPr>
          <p:nvPr/>
        </p:nvPicPr>
        <p:blipFill>
          <a:blip r:embed="rId3" cstate="email"/>
          <a:srcRect/>
          <a:stretch>
            <a:fillRect/>
          </a:stretch>
        </p:blipFill>
        <p:spPr bwMode="auto">
          <a:xfrm>
            <a:off x="3348038" y="0"/>
            <a:ext cx="5327650" cy="6858000"/>
          </a:xfrm>
          <a:prstGeom prst="rect">
            <a:avLst/>
          </a:prstGeom>
          <a:noFill/>
        </p:spPr>
      </p:pic>
      <p:sp>
        <p:nvSpPr>
          <p:cNvPr id="5" name="TextBox 4"/>
          <p:cNvSpPr txBox="1"/>
          <p:nvPr/>
        </p:nvSpPr>
        <p:spPr>
          <a:xfrm>
            <a:off x="0" y="500042"/>
            <a:ext cx="3786182" cy="1231106"/>
          </a:xfrm>
          <a:prstGeom prst="rect">
            <a:avLst/>
          </a:prstGeom>
          <a:noFill/>
        </p:spPr>
        <p:txBody>
          <a:bodyPr wrap="square" rtlCol="0">
            <a:spAutoFit/>
          </a:bodyPr>
          <a:lstStyle/>
          <a:p>
            <a:pPr algn="ctr"/>
            <a:r>
              <a:rPr lang="en-US" sz="2800" b="1" dirty="0" smtClean="0">
                <a:latin typeface="Times New Roman" pitchFamily="18" charset="0"/>
              </a:rPr>
              <a:t>The Statue of Zeus </a:t>
            </a:r>
          </a:p>
          <a:p>
            <a:pPr algn="ctr"/>
            <a:r>
              <a:rPr lang="en-US" sz="2800" b="1" dirty="0" smtClean="0">
                <a:latin typeface="Times New Roman" pitchFamily="18" charset="0"/>
              </a:rPr>
              <a:t>at Olympia</a:t>
            </a:r>
            <a:endParaRPr lang="ru-RU" sz="2800" b="1" dirty="0" smtClean="0">
              <a:latin typeface="Times New Roman" pitchFamily="18" charset="0"/>
            </a:endParaRPr>
          </a:p>
          <a:p>
            <a:pPr algn="ctr"/>
            <a:endParaRPr lang="ru-RU" b="1" dirty="0">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081118165113-Colossus-of-Rhodes"/>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70665" name="Rectangle 9"/>
          <p:cNvSpPr>
            <a:spLocks noChangeArrowheads="1"/>
          </p:cNvSpPr>
          <p:nvPr/>
        </p:nvSpPr>
        <p:spPr bwMode="auto">
          <a:xfrm>
            <a:off x="0" y="0"/>
            <a:ext cx="3879850" cy="519113"/>
          </a:xfrm>
          <a:prstGeom prst="rect">
            <a:avLst/>
          </a:prstGeom>
          <a:noFill/>
          <a:ln w="9525">
            <a:noFill/>
            <a:miter lim="800000"/>
            <a:headEnd/>
            <a:tailEnd/>
          </a:ln>
          <a:effectLst/>
        </p:spPr>
        <p:txBody>
          <a:bodyPr wrap="none">
            <a:spAutoFit/>
          </a:bodyPr>
          <a:lstStyle/>
          <a:p>
            <a:r>
              <a:rPr lang="en-US" sz="2800" b="1">
                <a:solidFill>
                  <a:schemeClr val="bg1"/>
                </a:solidFill>
                <a:latin typeface="Times New Roman" pitchFamily="18" charset="0"/>
              </a:rPr>
              <a:t>The Colossus of </a:t>
            </a:r>
            <a:r>
              <a:rPr lang="ru-RU" sz="2800" b="1">
                <a:solidFill>
                  <a:schemeClr val="bg1"/>
                </a:solidFill>
                <a:latin typeface="Times New Roman" pitchFamily="18" charset="0"/>
              </a:rPr>
              <a:t> </a:t>
            </a:r>
            <a:r>
              <a:rPr lang="en-US" sz="2800" b="1">
                <a:solidFill>
                  <a:schemeClr val="bg1"/>
                </a:solidFill>
                <a:latin typeface="Times New Roman" pitchFamily="18" charset="0"/>
              </a:rPr>
              <a:t>Rhodes</a:t>
            </a:r>
            <a:endParaRPr lang="ru-RU" sz="2800" b="1">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2d180d0be"/>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66568" name="Rectangle 8"/>
          <p:cNvSpPr>
            <a:spLocks noChangeArrowheads="1"/>
          </p:cNvSpPr>
          <p:nvPr/>
        </p:nvSpPr>
        <p:spPr bwMode="auto">
          <a:xfrm>
            <a:off x="0" y="0"/>
            <a:ext cx="2879725" cy="946150"/>
          </a:xfrm>
          <a:prstGeom prst="rect">
            <a:avLst/>
          </a:prstGeom>
          <a:noFill/>
          <a:ln w="9525">
            <a:noFill/>
            <a:miter lim="800000"/>
            <a:headEnd/>
            <a:tailEnd/>
          </a:ln>
          <a:effectLst/>
        </p:spPr>
        <p:txBody>
          <a:bodyPr wrap="none">
            <a:spAutoFit/>
          </a:bodyPr>
          <a:lstStyle/>
          <a:p>
            <a:r>
              <a:rPr lang="en-US" sz="2800" b="1">
                <a:solidFill>
                  <a:schemeClr val="bg1"/>
                </a:solidFill>
                <a:latin typeface="Times New Roman" pitchFamily="18" charset="0"/>
              </a:rPr>
              <a:t>The Mausoleum</a:t>
            </a:r>
          </a:p>
          <a:p>
            <a:r>
              <a:rPr lang="en-US" sz="2800" b="1">
                <a:solidFill>
                  <a:schemeClr val="bg1"/>
                </a:solidFill>
                <a:latin typeface="Times New Roman" pitchFamily="18" charset="0"/>
              </a:rPr>
              <a:t> at </a:t>
            </a:r>
            <a:r>
              <a:rPr lang="ru-RU" sz="2800" b="1">
                <a:solidFill>
                  <a:schemeClr val="bg1"/>
                </a:solidFill>
                <a:latin typeface="Times New Roman" pitchFamily="18" charset="0"/>
              </a:rPr>
              <a:t> </a:t>
            </a:r>
            <a:r>
              <a:rPr lang="en-US" sz="2800" b="1">
                <a:solidFill>
                  <a:schemeClr val="bg1"/>
                </a:solidFill>
                <a:latin typeface="Times New Roman" pitchFamily="18" charset="0"/>
              </a:rPr>
              <a:t>Halicarnassus</a:t>
            </a:r>
            <a:endParaRPr lang="ru-RU" sz="2800" b="1">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5" name="Picture 7"/>
          <p:cNvPicPr>
            <a:picLocks noChangeAspect="1" noChangeArrowheads="1"/>
          </p:cNvPicPr>
          <p:nvPr/>
        </p:nvPicPr>
        <p:blipFill>
          <a:blip r:embed="rId2" cstate="email"/>
          <a:srcRect/>
          <a:stretch>
            <a:fillRect/>
          </a:stretch>
        </p:blipFill>
        <p:spPr bwMode="auto">
          <a:xfrm>
            <a:off x="3779838" y="0"/>
            <a:ext cx="5364162" cy="6858000"/>
          </a:xfrm>
          <a:prstGeom prst="rect">
            <a:avLst/>
          </a:prstGeom>
          <a:noFill/>
        </p:spPr>
      </p:pic>
      <p:sp>
        <p:nvSpPr>
          <p:cNvPr id="94217" name="Text Box 9"/>
          <p:cNvSpPr txBox="1">
            <a:spLocks noChangeArrowheads="1"/>
          </p:cNvSpPr>
          <p:nvPr/>
        </p:nvSpPr>
        <p:spPr bwMode="auto">
          <a:xfrm>
            <a:off x="2176463" y="2513013"/>
            <a:ext cx="184150" cy="366712"/>
          </a:xfrm>
          <a:prstGeom prst="rect">
            <a:avLst/>
          </a:prstGeom>
          <a:noFill/>
          <a:ln w="9525">
            <a:noFill/>
            <a:miter lim="800000"/>
            <a:headEnd/>
            <a:tailEnd/>
          </a:ln>
          <a:effectLst/>
        </p:spPr>
        <p:txBody>
          <a:bodyPr wrap="none">
            <a:spAutoFit/>
          </a:bodyPr>
          <a:lstStyle/>
          <a:p>
            <a:endParaRPr lang="ru-RU"/>
          </a:p>
        </p:txBody>
      </p:sp>
      <p:pic>
        <p:nvPicPr>
          <p:cNvPr id="94218" name="Picture 10"/>
          <p:cNvPicPr>
            <a:picLocks noChangeAspect="1" noChangeArrowheads="1"/>
          </p:cNvPicPr>
          <p:nvPr/>
        </p:nvPicPr>
        <p:blipFill>
          <a:blip r:embed="rId3" cstate="email"/>
          <a:srcRect/>
          <a:stretch>
            <a:fillRect/>
          </a:stretch>
        </p:blipFill>
        <p:spPr bwMode="auto">
          <a:xfrm>
            <a:off x="0" y="1700213"/>
            <a:ext cx="4140200" cy="4321175"/>
          </a:xfrm>
          <a:prstGeom prst="rect">
            <a:avLst/>
          </a:prstGeom>
          <a:noFill/>
        </p:spPr>
      </p:pic>
      <p:sp>
        <p:nvSpPr>
          <p:cNvPr id="5" name="Rectangle 11"/>
          <p:cNvSpPr>
            <a:spLocks noChangeArrowheads="1"/>
          </p:cNvSpPr>
          <p:nvPr/>
        </p:nvSpPr>
        <p:spPr bwMode="auto">
          <a:xfrm>
            <a:off x="323850" y="476250"/>
            <a:ext cx="8820150" cy="523220"/>
          </a:xfrm>
          <a:prstGeom prst="rect">
            <a:avLst/>
          </a:prstGeom>
          <a:noFill/>
          <a:ln w="9525">
            <a:noFill/>
            <a:miter lim="800000"/>
            <a:headEnd/>
            <a:tailEnd/>
          </a:ln>
          <a:effectLst/>
        </p:spPr>
        <p:txBody>
          <a:bodyPr>
            <a:spAutoFit/>
          </a:bodyPr>
          <a:lstStyle/>
          <a:p>
            <a:r>
              <a:rPr lang="ru-RU" sz="2800" b="1" dirty="0" smtClean="0">
                <a:latin typeface="Times New Roman" pitchFamily="18" charset="0"/>
              </a:rPr>
              <a:t>                                           </a:t>
            </a:r>
            <a:r>
              <a:rPr lang="en-US" sz="2800" b="1" dirty="0" smtClean="0">
                <a:latin typeface="Times New Roman" pitchFamily="18" charset="0"/>
              </a:rPr>
              <a:t>The Pharos of Alexandria</a:t>
            </a:r>
            <a:endParaRPr lang="ru-RU" sz="2800" b="1" dirty="0">
              <a:latin typeface="Times New Roman" pitchFamily="18" charset="0"/>
            </a:endParaRPr>
          </a:p>
        </p:txBody>
      </p:sp>
      <p:sp>
        <p:nvSpPr>
          <p:cNvPr id="6" name="TextBox 5"/>
          <p:cNvSpPr txBox="1"/>
          <p:nvPr/>
        </p:nvSpPr>
        <p:spPr>
          <a:xfrm>
            <a:off x="1357290" y="2214554"/>
            <a:ext cx="184731" cy="369332"/>
          </a:xfrm>
          <a:prstGeom prst="rect">
            <a:avLst/>
          </a:prstGeom>
          <a:noFill/>
        </p:spPr>
        <p:txBody>
          <a:bodyPr wrap="none" rtlCol="0">
            <a:spAutoFit/>
          </a:bodyPr>
          <a:lstStyle/>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TotalTime>
  <Words>557</Words>
  <Application>Microsoft Office PowerPoint</Application>
  <PresentationFormat>Экран (4:3)</PresentationFormat>
  <Paragraphs>192</Paragraphs>
  <Slides>14</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Урок по теме  «Удивительный мир. Древние чудеса света» </vt:lpstr>
      <vt:lpstr>Look  at  the  pictures  and  match  them  using  the  names  from the  list. </vt:lpstr>
      <vt:lpstr>Let’s pronounce them correctly</vt:lpstr>
      <vt:lpstr>Слайд 4</vt:lpstr>
      <vt:lpstr>Слайд 5</vt:lpstr>
      <vt:lpstr>Слайд 6</vt:lpstr>
      <vt:lpstr>Слайд 7</vt:lpstr>
      <vt:lpstr>Слайд 8</vt:lpstr>
      <vt:lpstr>Слайд 9</vt:lpstr>
      <vt:lpstr>Слайд 10</vt:lpstr>
      <vt:lpstr>Слайд 11</vt:lpstr>
      <vt:lpstr>IV. Seven wonders of the world discussion   1. Do you think people should try to rebuild those of the Seven wonders of the world that have disappeared?  2. If you could design a wonder of the world, what would you design?  3. What makes a wonder a wonder?  4. Is it important to have an official list of the wonders of the world?  5. Do you know seven wonders of the Medieval World? </vt:lpstr>
      <vt:lpstr>These are the wonders of the medieval age</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Дарёна</cp:lastModifiedBy>
  <cp:revision>45</cp:revision>
  <dcterms:created xsi:type="dcterms:W3CDTF">2012-01-08T06:07:14Z</dcterms:created>
  <dcterms:modified xsi:type="dcterms:W3CDTF">2012-03-26T19:02:46Z</dcterms:modified>
</cp:coreProperties>
</file>