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17"/>
  </p:notesMasterIdLst>
  <p:sldIdLst>
    <p:sldId id="259" r:id="rId2"/>
    <p:sldId id="285" r:id="rId3"/>
    <p:sldId id="270" r:id="rId4"/>
    <p:sldId id="267" r:id="rId5"/>
    <p:sldId id="258" r:id="rId6"/>
    <p:sldId id="277" r:id="rId7"/>
    <p:sldId id="278" r:id="rId8"/>
    <p:sldId id="276" r:id="rId9"/>
    <p:sldId id="268" r:id="rId10"/>
    <p:sldId id="287" r:id="rId11"/>
    <p:sldId id="269" r:id="rId12"/>
    <p:sldId id="256" r:id="rId13"/>
    <p:sldId id="280" r:id="rId14"/>
    <p:sldId id="272" r:id="rId15"/>
    <p:sldId id="28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99CC"/>
    <a:srgbClr val="FF66FF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2DF53-2C00-47A7-A330-58FEC420BD6D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293CF-F768-4A44-9AF9-4CC6DB225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201C-65F6-44CC-834A-4694A8798EB3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26F4-F8A8-4A9F-8AED-254248F7B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201C-65F6-44CC-834A-4694A8798EB3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26F4-F8A8-4A9F-8AED-254248F7B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201C-65F6-44CC-834A-4694A8798EB3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26F4-F8A8-4A9F-8AED-254248F7B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201C-65F6-44CC-834A-4694A8798EB3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26F4-F8A8-4A9F-8AED-254248F7B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201C-65F6-44CC-834A-4694A8798EB3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26F4-F8A8-4A9F-8AED-254248F7B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201C-65F6-44CC-834A-4694A8798EB3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26F4-F8A8-4A9F-8AED-254248F7B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201C-65F6-44CC-834A-4694A8798EB3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26F4-F8A8-4A9F-8AED-254248F7B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201C-65F6-44CC-834A-4694A8798EB3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26F4-F8A8-4A9F-8AED-254248F7B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201C-65F6-44CC-834A-4694A8798EB3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26F4-F8A8-4A9F-8AED-254248F7B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201C-65F6-44CC-834A-4694A8798EB3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26F4-F8A8-4A9F-8AED-254248F7B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201C-65F6-44CC-834A-4694A8798EB3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26F4-F8A8-4A9F-8AED-254248F7B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D201C-65F6-44CC-834A-4694A8798EB3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26F4-F8A8-4A9F-8AED-254248F7B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4%D0%B0%D0%B9%D0%BB:Tupolew_Tu_144_Sinsheim.JPG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9.gif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Задачи на движение 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4 класс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</a:rPr>
              <a:t>Урок математики с применением ИКТ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0364" y="285728"/>
            <a:ext cx="3518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/>
              <a:t>Тема урока: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0"/>
            <a:ext cx="60722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План решения задачи: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071546"/>
            <a:ext cx="83582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1.Найдем </a:t>
            </a:r>
            <a:r>
              <a:rPr lang="ru-RU" sz="3200" dirty="0" err="1" smtClean="0"/>
              <a:t>расстояние,пройденное</a:t>
            </a:r>
            <a:r>
              <a:rPr lang="ru-RU" sz="3200" dirty="0" smtClean="0"/>
              <a:t> первым </a:t>
            </a:r>
            <a:r>
              <a:rPr lang="en-US" sz="3200" dirty="0" smtClean="0"/>
              <a:t> </a:t>
            </a:r>
            <a:r>
              <a:rPr lang="ru-RU" sz="3200" dirty="0" smtClean="0"/>
              <a:t>автомобилем</a:t>
            </a:r>
            <a:r>
              <a:rPr lang="ru-RU" sz="3200" dirty="0" smtClean="0"/>
              <a:t> </a:t>
            </a:r>
            <a:r>
              <a:rPr lang="ru-RU" sz="3200" dirty="0" smtClean="0"/>
              <a:t>за 5 часов.</a:t>
            </a:r>
          </a:p>
          <a:p>
            <a:r>
              <a:rPr lang="ru-RU" sz="3200" dirty="0" smtClean="0"/>
              <a:t>2.Найдем </a:t>
            </a:r>
            <a:r>
              <a:rPr lang="ru-RU" sz="3200" dirty="0" err="1" smtClean="0"/>
              <a:t>расстояние,пройденное</a:t>
            </a:r>
            <a:r>
              <a:rPr lang="ru-RU" sz="3200" dirty="0" smtClean="0"/>
              <a:t> вторым </a:t>
            </a:r>
            <a:r>
              <a:rPr lang="ru-RU" sz="3200" dirty="0" smtClean="0"/>
              <a:t> </a:t>
            </a:r>
            <a:r>
              <a:rPr lang="ru-RU" sz="3200" dirty="0" smtClean="0"/>
              <a:t>автомобилем</a:t>
            </a:r>
            <a:r>
              <a:rPr lang="ru-RU" sz="3200" dirty="0" smtClean="0"/>
              <a:t>.</a:t>
            </a:r>
            <a:endParaRPr lang="ru-RU" sz="3200" dirty="0" smtClean="0"/>
          </a:p>
          <a:p>
            <a:r>
              <a:rPr lang="ru-RU" sz="3200" dirty="0" smtClean="0"/>
              <a:t>3.Найдем скорость второго </a:t>
            </a:r>
            <a:r>
              <a:rPr lang="ru-RU" sz="3200" dirty="0" smtClean="0"/>
              <a:t> </a:t>
            </a:r>
            <a:r>
              <a:rPr lang="ru-RU" sz="3200" dirty="0" smtClean="0"/>
              <a:t>автомобиля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92867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1 способ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3857628"/>
            <a:ext cx="29289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/>
          </a:p>
          <a:p>
            <a:r>
              <a:rPr lang="ru-RU" sz="3200" dirty="0" smtClean="0">
                <a:solidFill>
                  <a:srgbClr val="FF0000"/>
                </a:solidFill>
              </a:rPr>
              <a:t>2 способ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3929066"/>
            <a:ext cx="664373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/>
          </a:p>
          <a:p>
            <a:endParaRPr lang="ru-RU" sz="3200" dirty="0" smtClean="0"/>
          </a:p>
          <a:p>
            <a:r>
              <a:rPr lang="ru-RU" sz="3200" dirty="0" smtClean="0"/>
              <a:t>1.Найдем скорость сближения.</a:t>
            </a:r>
          </a:p>
          <a:p>
            <a:r>
              <a:rPr lang="ru-RU" sz="3200" dirty="0" smtClean="0"/>
              <a:t>2.Найдем скорость второго </a:t>
            </a:r>
            <a:r>
              <a:rPr lang="ru-RU" sz="3200" dirty="0" smtClean="0"/>
              <a:t> </a:t>
            </a:r>
            <a:r>
              <a:rPr lang="ru-RU" sz="3200" dirty="0" smtClean="0"/>
              <a:t>автомобиля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1142984"/>
            <a:ext cx="642940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66800" lvl="1" indent="-609600"/>
            <a:r>
              <a:rPr lang="ru-RU" sz="4400" b="1" dirty="0" smtClean="0"/>
              <a:t>1)62 </a:t>
            </a:r>
            <a:r>
              <a:rPr lang="en-US" sz="4400" b="1" dirty="0" smtClean="0">
                <a:cs typeface="Arial" charset="0"/>
              </a:rPr>
              <a:t>·</a:t>
            </a:r>
            <a:r>
              <a:rPr lang="ru-RU" sz="4400" b="1" dirty="0" smtClean="0"/>
              <a:t> 5 = 310 (км)</a:t>
            </a:r>
          </a:p>
          <a:p>
            <a:pPr marL="609600" indent="-609600"/>
            <a:r>
              <a:rPr lang="ru-RU" sz="4400" b="1" dirty="0" smtClean="0"/>
              <a:t>    2)645 – 310 =335(км)</a:t>
            </a:r>
          </a:p>
          <a:p>
            <a:pPr marL="609600" indent="-609600"/>
            <a:r>
              <a:rPr lang="ru-RU" sz="4400" b="1" dirty="0" smtClean="0"/>
              <a:t>    3)335 : 5 = 67(км/ч)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0"/>
            <a:ext cx="60722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Решение задачи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3929065"/>
            <a:ext cx="721523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Tx/>
              <a:buNone/>
            </a:pPr>
            <a:r>
              <a:rPr lang="ru-RU" sz="4400" b="1" dirty="0" smtClean="0"/>
              <a:t> 1) 645 : 5 = 129(км/ч)</a:t>
            </a:r>
          </a:p>
          <a:p>
            <a:pPr marL="609600" indent="-609600">
              <a:buFontTx/>
              <a:buNone/>
            </a:pPr>
            <a:r>
              <a:rPr lang="ru-RU" sz="4400" b="1" dirty="0" smtClean="0"/>
              <a:t> 2) 129 – 62 =67(км/ч</a:t>
            </a:r>
            <a:r>
              <a:rPr lang="ru-RU" sz="4400" dirty="0" smtClean="0"/>
              <a:t>)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54" y="1"/>
            <a:ext cx="835824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                        Задача</a:t>
            </a:r>
            <a:br>
              <a:rPr lang="ru-RU" sz="4000" b="1" i="1" dirty="0" smtClean="0">
                <a:solidFill>
                  <a:srgbClr val="FF0000"/>
                </a:solidFill>
              </a:rPr>
            </a:br>
            <a:r>
              <a:rPr lang="ru-RU" sz="2800" b="1" dirty="0" smtClean="0"/>
              <a:t>Собака и лисица движутся в одном направлении.</a:t>
            </a:r>
          </a:p>
          <a:p>
            <a:r>
              <a:rPr lang="ru-RU" sz="2800" b="1" dirty="0" smtClean="0"/>
              <a:t>Расстояние между ними 600 м. Скорость собаки 800м/мин, а лисицы 750м/мин.</a:t>
            </a:r>
          </a:p>
          <a:p>
            <a:r>
              <a:rPr lang="ru-RU" sz="2800" b="1" dirty="0" smtClean="0"/>
              <a:t>Через сколько минут собака догонит  лисицу?</a:t>
            </a:r>
          </a:p>
        </p:txBody>
      </p:sp>
      <p:pic>
        <p:nvPicPr>
          <p:cNvPr id="3" name="Picture 3" descr="C:\Documents and Settings\Кирилл\Рабочий стол\МАМА\детские презентации\Почемучка\62848a88ea5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77532">
            <a:off x="504370" y="2842954"/>
            <a:ext cx="1514177" cy="97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643042" y="4143380"/>
            <a:ext cx="5500726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6965967" y="3964785"/>
            <a:ext cx="35639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>
            <a:off x="6429388" y="3786190"/>
            <a:ext cx="71438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>
            <a:off x="928662" y="3857628"/>
            <a:ext cx="71438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1500960" y="3999710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071934" y="4786322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600м</a:t>
            </a:r>
            <a:endParaRPr lang="ru-RU" sz="2400" b="1" dirty="0"/>
          </a:p>
        </p:txBody>
      </p:sp>
      <p:pic>
        <p:nvPicPr>
          <p:cNvPr id="37" name="Рисунок 36" descr="1106548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2571744"/>
            <a:ext cx="1171575" cy="1123950"/>
          </a:xfrm>
          <a:prstGeom prst="rect">
            <a:avLst/>
          </a:prstGeom>
        </p:spPr>
      </p:pic>
      <p:sp>
        <p:nvSpPr>
          <p:cNvPr id="17" name="Правая фигурная скобка 16"/>
          <p:cNvSpPr/>
          <p:nvPr/>
        </p:nvSpPr>
        <p:spPr>
          <a:xfrm rot="5400000">
            <a:off x="4143372" y="1714488"/>
            <a:ext cx="500066" cy="5500726"/>
          </a:xfrm>
          <a:prstGeom prst="rightBrace">
            <a:avLst>
              <a:gd name="adj1" fmla="val 8333"/>
              <a:gd name="adj2" fmla="val 4831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 w="28575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71670" y="3214686"/>
            <a:ext cx="1632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750 м/мин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16" y="3214686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800 м/мин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286248" y="3214686"/>
            <a:ext cx="583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t=</a:t>
            </a:r>
            <a:r>
              <a:rPr lang="ru-RU" sz="2400" b="1" dirty="0" smtClean="0"/>
              <a:t>?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357166"/>
            <a:ext cx="4286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Решение задачи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8794" y="1857364"/>
            <a:ext cx="56636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1)800-750 =50 </a:t>
            </a:r>
            <a:r>
              <a:rPr lang="ru-RU" sz="4000" b="1" dirty="0" smtClean="0"/>
              <a:t>(м/мин)</a:t>
            </a:r>
          </a:p>
          <a:p>
            <a:r>
              <a:rPr lang="ru-RU" sz="4000" b="1" dirty="0" smtClean="0"/>
              <a:t>2)600:50 =12 (мин)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00166" y="1000108"/>
            <a:ext cx="60007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ru-RU" sz="4400" dirty="0" smtClean="0"/>
          </a:p>
          <a:p>
            <a:pPr>
              <a:lnSpc>
                <a:spcPct val="90000"/>
              </a:lnSpc>
            </a:pPr>
            <a:r>
              <a:rPr lang="ru-RU" sz="4400" dirty="0" smtClean="0"/>
              <a:t>Было интересно…</a:t>
            </a:r>
          </a:p>
          <a:p>
            <a:pPr>
              <a:lnSpc>
                <a:spcPct val="90000"/>
              </a:lnSpc>
            </a:pPr>
            <a:r>
              <a:rPr lang="ru-RU" sz="4400" dirty="0" smtClean="0"/>
              <a:t>Было трудно…</a:t>
            </a:r>
          </a:p>
          <a:p>
            <a:pPr>
              <a:lnSpc>
                <a:spcPct val="90000"/>
              </a:lnSpc>
            </a:pPr>
            <a:r>
              <a:rPr lang="ru-RU" sz="4400" dirty="0" smtClean="0"/>
              <a:t>Меня удивило…</a:t>
            </a:r>
          </a:p>
          <a:p>
            <a:pPr>
              <a:lnSpc>
                <a:spcPct val="90000"/>
              </a:lnSpc>
            </a:pPr>
            <a:r>
              <a:rPr lang="ru-RU" sz="4400" dirty="0" smtClean="0"/>
              <a:t>Мне понравилось…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2928926" y="214290"/>
            <a:ext cx="3313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Рефлексия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1500174"/>
            <a:ext cx="8501122" cy="2094010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45429"/>
              </a:avLst>
            </a:prstTxWarp>
            <a:sp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285728"/>
            <a:ext cx="6500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        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857233"/>
            <a:ext cx="7286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1.Какие виды движения вы  знаете?</a:t>
            </a:r>
            <a:endParaRPr lang="ru-RU" sz="3200" b="1" i="1" dirty="0" smtClean="0">
              <a:solidFill>
                <a:srgbClr val="FF0000"/>
              </a:solidFill>
            </a:endParaRPr>
          </a:p>
          <a:p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28661" y="1357299"/>
            <a:ext cx="7786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(</a:t>
            </a:r>
            <a:r>
              <a:rPr lang="ru-RU" sz="2400" dirty="0" err="1" smtClean="0">
                <a:solidFill>
                  <a:srgbClr val="C00000"/>
                </a:solidFill>
              </a:rPr>
              <a:t>навстречу,в</a:t>
            </a:r>
            <a:r>
              <a:rPr lang="ru-RU" sz="2400" dirty="0" smtClean="0">
                <a:solidFill>
                  <a:srgbClr val="C00000"/>
                </a:solidFill>
              </a:rPr>
              <a:t> противоположном </a:t>
            </a:r>
            <a:r>
              <a:rPr lang="ru-RU" sz="2400" dirty="0" err="1" smtClean="0">
                <a:solidFill>
                  <a:srgbClr val="C00000"/>
                </a:solidFill>
              </a:rPr>
              <a:t>направлении,в</a:t>
            </a:r>
            <a:r>
              <a:rPr lang="ru-RU" sz="2400" dirty="0" smtClean="0">
                <a:solidFill>
                  <a:srgbClr val="C00000"/>
                </a:solidFill>
              </a:rPr>
              <a:t> одном        направлении ,…)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214554"/>
            <a:ext cx="8501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2.Что происходит с объектами при движении навстречу?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3214686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( сближаются)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3786190"/>
            <a:ext cx="8429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3.Что происходит с объектами при движении в противоположном направлении?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28662" y="485776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(</a:t>
            </a:r>
            <a:r>
              <a:rPr lang="ru-RU" sz="2400" dirty="0" smtClean="0">
                <a:solidFill>
                  <a:srgbClr val="C00000"/>
                </a:solidFill>
              </a:rPr>
              <a:t>удаляются)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5357826"/>
            <a:ext cx="8358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4.При каком движении объекты встречаются?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28662" y="5857892"/>
            <a:ext cx="376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(только при встречном)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8794" y="0"/>
            <a:ext cx="58579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Работа фронтальная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Объясни, что обозначают эти буквы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571744"/>
            <a:ext cx="87868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dirty="0" smtClean="0"/>
              <a:t>S     </a:t>
            </a:r>
            <a:r>
              <a:rPr lang="ru-RU" sz="9600" b="1" dirty="0" smtClean="0"/>
              <a:t>    </a:t>
            </a:r>
            <a:r>
              <a:rPr lang="en-US" sz="9600" b="1" dirty="0" smtClean="0"/>
              <a:t>V     </a:t>
            </a:r>
            <a:r>
              <a:rPr lang="ru-RU" sz="9600" b="1" dirty="0" smtClean="0"/>
              <a:t>  </a:t>
            </a:r>
            <a:r>
              <a:rPr lang="en-US" sz="9600" b="1" dirty="0" smtClean="0"/>
              <a:t>t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57200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расстояние     скорость          время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Единицы измерения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4400" b="1" dirty="0" smtClean="0"/>
              <a:t>Расстояния     </a:t>
            </a:r>
          </a:p>
          <a:p>
            <a:pPr>
              <a:lnSpc>
                <a:spcPct val="90000"/>
              </a:lnSpc>
              <a:buNone/>
            </a:pPr>
            <a:r>
              <a:rPr lang="ru-RU" sz="4400" b="1" dirty="0" smtClean="0">
                <a:solidFill>
                  <a:srgbClr val="FF3399"/>
                </a:solidFill>
              </a:rPr>
              <a:t>      </a:t>
            </a:r>
            <a:r>
              <a:rPr lang="ru-RU" sz="4400" b="1" dirty="0" smtClean="0">
                <a:solidFill>
                  <a:srgbClr val="FF0000"/>
                </a:solidFill>
              </a:rPr>
              <a:t>км, м, дм, см, мм</a:t>
            </a:r>
          </a:p>
          <a:p>
            <a:pPr>
              <a:lnSpc>
                <a:spcPct val="90000"/>
              </a:lnSpc>
            </a:pPr>
            <a:r>
              <a:rPr lang="ru-RU" sz="4400" b="1" dirty="0" smtClean="0"/>
              <a:t>Скорости       </a:t>
            </a:r>
            <a:endParaRPr lang="ru-RU" sz="4400" b="1" dirty="0" smtClean="0">
              <a:solidFill>
                <a:srgbClr val="CC66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ru-RU" sz="4400" b="1" dirty="0" smtClean="0">
                <a:solidFill>
                  <a:srgbClr val="FF3399"/>
                </a:solidFill>
              </a:rPr>
              <a:t>     </a:t>
            </a:r>
            <a:r>
              <a:rPr lang="ru-RU" sz="4400" b="1" dirty="0" smtClean="0">
                <a:solidFill>
                  <a:srgbClr val="FF0000"/>
                </a:solidFill>
              </a:rPr>
              <a:t>км/ч, м/ч, м/мин, м/с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4400" b="1" dirty="0" smtClean="0">
                <a:solidFill>
                  <a:srgbClr val="FF3399"/>
                </a:solidFill>
              </a:rPr>
              <a:t> </a:t>
            </a:r>
            <a:r>
              <a:rPr lang="ru-RU" sz="7200" b="1" dirty="0" smtClean="0"/>
              <a:t>. </a:t>
            </a:r>
            <a:r>
              <a:rPr lang="ru-RU" sz="4400" b="1" dirty="0" smtClean="0"/>
              <a:t>Времени</a:t>
            </a:r>
            <a:r>
              <a:rPr lang="ru-RU" sz="4400" b="1" dirty="0" smtClean="0">
                <a:solidFill>
                  <a:srgbClr val="FFFF00"/>
                </a:solidFill>
              </a:rPr>
              <a:t> </a:t>
            </a:r>
            <a:r>
              <a:rPr lang="ru-RU" sz="4400" b="1" dirty="0" smtClean="0"/>
              <a:t>      </a:t>
            </a:r>
          </a:p>
          <a:p>
            <a:pPr>
              <a:lnSpc>
                <a:spcPct val="90000"/>
              </a:lnSpc>
              <a:buNone/>
            </a:pPr>
            <a:r>
              <a:rPr lang="ru-RU" sz="4400" b="1" dirty="0" smtClean="0">
                <a:solidFill>
                  <a:srgbClr val="FF3399"/>
                </a:solidFill>
              </a:rPr>
              <a:t>     </a:t>
            </a:r>
            <a:r>
              <a:rPr lang="ru-RU" sz="4400" b="1" dirty="0" smtClean="0">
                <a:solidFill>
                  <a:srgbClr val="FF0000"/>
                </a:solidFill>
              </a:rPr>
              <a:t>ч, мин, с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Скорость света- 300.000 км/сек</a:t>
            </a:r>
          </a:p>
          <a:p>
            <a:endParaRPr lang="ru-RU" sz="2800" dirty="0" smtClean="0"/>
          </a:p>
          <a:p>
            <a:r>
              <a:rPr lang="ru-RU" sz="2800" dirty="0" smtClean="0"/>
              <a:t>Сверхзвуковой самолёт ТУ-144 - 2450 км/ч</a:t>
            </a:r>
          </a:p>
          <a:p>
            <a:endParaRPr lang="ru-RU" sz="2800" dirty="0" smtClean="0"/>
          </a:p>
          <a:p>
            <a:r>
              <a:rPr lang="ru-RU" sz="2800" dirty="0" smtClean="0"/>
              <a:t>Скорость звука -1225 км/ч</a:t>
            </a:r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Рыба-парусник – 100км/ч </a:t>
            </a:r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Сокол-сапсан – 250км/ч </a:t>
            </a:r>
          </a:p>
          <a:p>
            <a:endParaRPr lang="ru-RU" sz="2800" dirty="0" smtClean="0"/>
          </a:p>
          <a:p>
            <a:r>
              <a:rPr lang="ru-RU" sz="2800" dirty="0" smtClean="0"/>
              <a:t>Гепард – 96 км/ч.</a:t>
            </a:r>
          </a:p>
          <a:p>
            <a:endParaRPr lang="ru-RU" sz="2800" dirty="0" smtClean="0"/>
          </a:p>
          <a:p>
            <a:r>
              <a:rPr lang="ru-RU" sz="2800" dirty="0" smtClean="0"/>
              <a:t>Скаковая лошадь – 70  км/ч</a:t>
            </a:r>
          </a:p>
          <a:p>
            <a:r>
              <a:rPr lang="ru-RU" sz="2800" dirty="0" smtClean="0"/>
              <a:t>(из книги “Тайны живой природы)</a:t>
            </a:r>
          </a:p>
        </p:txBody>
      </p:sp>
      <p:pic>
        <p:nvPicPr>
          <p:cNvPr id="3" name="Рисунок 2" descr="сапсан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4071942"/>
            <a:ext cx="1357322" cy="1131102"/>
          </a:xfrm>
          <a:prstGeom prst="rect">
            <a:avLst/>
          </a:prstGeom>
        </p:spPr>
      </p:pic>
      <p:pic>
        <p:nvPicPr>
          <p:cNvPr id="4" name="Рисунок 3" descr="лошадь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5357826"/>
            <a:ext cx="1643074" cy="1173625"/>
          </a:xfrm>
          <a:prstGeom prst="rect">
            <a:avLst/>
          </a:prstGeom>
        </p:spPr>
      </p:pic>
      <p:pic>
        <p:nvPicPr>
          <p:cNvPr id="5" name="Рисунок 4" descr="Безымянный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2928934"/>
            <a:ext cx="1570198" cy="1039820"/>
          </a:xfrm>
          <a:prstGeom prst="rect">
            <a:avLst/>
          </a:prstGeom>
        </p:spPr>
      </p:pic>
      <p:pic>
        <p:nvPicPr>
          <p:cNvPr id="6" name="Рисунок 5" descr="гепард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1802" y="4929198"/>
            <a:ext cx="1571636" cy="1047758"/>
          </a:xfrm>
          <a:prstGeom prst="rect">
            <a:avLst/>
          </a:prstGeom>
        </p:spPr>
      </p:pic>
      <p:pic>
        <p:nvPicPr>
          <p:cNvPr id="7" name="Picture 2" descr="http://upload.wikimedia.org/wikipedia/commons/thumb/1/10/Tupolew_Tu_144_Sinsheim.JPG/250px-Tupolew_Tu_144_Sinsheim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15140" y="928670"/>
            <a:ext cx="1928826" cy="145047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714612" y="1"/>
            <a:ext cx="3860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Знаете ли вы?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4675" y="0"/>
            <a:ext cx="8569325" cy="1285860"/>
          </a:xfrm>
        </p:spPr>
        <p:txBody>
          <a:bodyPr anchor="b">
            <a:noAutofit/>
          </a:bodyPr>
          <a:lstStyle/>
          <a:p>
            <a:r>
              <a:rPr lang="ru-RU" sz="4000" i="1" dirty="0">
                <a:solidFill>
                  <a:srgbClr val="FF0000"/>
                </a:solidFill>
                <a:latin typeface="Arial Black" pitchFamily="34" charset="0"/>
              </a:rPr>
              <a:t>Соединить картинку со значением скорости</a:t>
            </a:r>
          </a:p>
        </p:txBody>
      </p:sp>
      <p:graphicFrame>
        <p:nvGraphicFramePr>
          <p:cNvPr id="11306" name="Group 42"/>
          <p:cNvGraphicFramePr>
            <a:graphicFrameLocks noGrp="1"/>
          </p:cNvGraphicFramePr>
          <p:nvPr>
            <p:ph idx="4294967295"/>
          </p:nvPr>
        </p:nvGraphicFramePr>
        <p:xfrm>
          <a:off x="2971800" y="1219200"/>
          <a:ext cx="6172200" cy="4191001"/>
        </p:xfrm>
        <a:graphic>
          <a:graphicData uri="http://schemas.openxmlformats.org/drawingml/2006/table">
            <a:tbl>
              <a:tblPr/>
              <a:tblGrid>
                <a:gridCol w="3086100"/>
                <a:gridCol w="3086100"/>
              </a:tblGrid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FF"/>
                        </a:gs>
                        <a:gs pos="100000">
                          <a:srgbClr val="FFCC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FF"/>
                        </a:gs>
                        <a:gs pos="100000">
                          <a:srgbClr val="FFCC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FF"/>
                        </a:gs>
                        <a:gs pos="100000">
                          <a:srgbClr val="FFCC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FF"/>
                        </a:gs>
                        <a:gs pos="100000">
                          <a:srgbClr val="FFCC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FF"/>
                        </a:gs>
                        <a:gs pos="100000">
                          <a:srgbClr val="FFCC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FF"/>
                        </a:gs>
                        <a:gs pos="100000">
                          <a:srgbClr val="FFCC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FF"/>
                        </a:gs>
                        <a:gs pos="100000">
                          <a:srgbClr val="FFCC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FF"/>
                        </a:gs>
                        <a:gs pos="100000">
                          <a:srgbClr val="FFCC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  <p:graphicFrame>
        <p:nvGraphicFramePr>
          <p:cNvPr id="11320" name="Group 56"/>
          <p:cNvGraphicFramePr>
            <a:graphicFrameLocks noGrp="1"/>
          </p:cNvGraphicFramePr>
          <p:nvPr/>
        </p:nvGraphicFramePr>
        <p:xfrm>
          <a:off x="3000364" y="5429264"/>
          <a:ext cx="6143636" cy="1052498"/>
        </p:xfrm>
        <a:graphic>
          <a:graphicData uri="http://schemas.openxmlformats.org/drawingml/2006/table">
            <a:tbl>
              <a:tblPr/>
              <a:tblGrid>
                <a:gridCol w="3071818"/>
                <a:gridCol w="3071818"/>
              </a:tblGrid>
              <a:tr h="1052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FF"/>
                        </a:gs>
                        <a:gs pos="100000">
                          <a:srgbClr val="FFCC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FF"/>
                        </a:gs>
                        <a:gs pos="100000">
                          <a:srgbClr val="FFCC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  <p:pic>
        <p:nvPicPr>
          <p:cNvPr id="4124" name="Picture 10" descr="j033632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5486400"/>
            <a:ext cx="14001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5" name="Picture 12" descr="CRCTR43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3657600" y="3276600"/>
            <a:ext cx="9144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6" name="Picture 14" descr="самолет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4343400"/>
            <a:ext cx="19050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7" name="Picture 16" descr="gif07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5200" y="2209800"/>
            <a:ext cx="14478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8" name="Picture 13" descr="j0336322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9000" y="1295400"/>
            <a:ext cx="167640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172200" y="2362200"/>
            <a:ext cx="2193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urier New" pitchFamily="49" charset="0"/>
              </a:rPr>
              <a:t>4 км/ч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6019800" y="1371600"/>
            <a:ext cx="2528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>
                <a:latin typeface="Courier New" pitchFamily="49" charset="0"/>
              </a:rPr>
              <a:t>10 км/ч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072198" y="5572140"/>
            <a:ext cx="307180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 dirty="0">
                <a:latin typeface="Courier New" pitchFamily="49" charset="0"/>
              </a:rPr>
              <a:t>900 км/ч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096000" y="3352800"/>
            <a:ext cx="2528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400">
                <a:latin typeface="Courier New" pitchFamily="49" charset="0"/>
              </a:rPr>
              <a:t>90 км/ч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096000" y="4419600"/>
            <a:ext cx="2528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urier New" pitchFamily="49" charset="0"/>
              </a:rPr>
              <a:t>60 км/ч</a:t>
            </a:r>
          </a:p>
        </p:txBody>
      </p:sp>
      <p:pic>
        <p:nvPicPr>
          <p:cNvPr id="4134" name="Picture 57" descr="CRCTR22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228600" y="1981200"/>
            <a:ext cx="2443163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35" name="Line 39"/>
          <p:cNvSpPr>
            <a:spLocks noChangeShapeType="1"/>
          </p:cNvSpPr>
          <p:nvPr/>
        </p:nvSpPr>
        <p:spPr bwMode="auto">
          <a:xfrm>
            <a:off x="5148263" y="1700213"/>
            <a:ext cx="1008062" cy="1800225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 flipV="1">
            <a:off x="4859338" y="1844675"/>
            <a:ext cx="1296987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 flipV="1">
            <a:off x="4716463" y="2781300"/>
            <a:ext cx="1439862" cy="100806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8" name="Line 42"/>
          <p:cNvSpPr>
            <a:spLocks noChangeShapeType="1"/>
          </p:cNvSpPr>
          <p:nvPr/>
        </p:nvSpPr>
        <p:spPr bwMode="auto">
          <a:xfrm>
            <a:off x="5076825" y="5013325"/>
            <a:ext cx="1008063" cy="6477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9" name="Line 43"/>
          <p:cNvSpPr>
            <a:spLocks noChangeShapeType="1"/>
          </p:cNvSpPr>
          <p:nvPr/>
        </p:nvSpPr>
        <p:spPr bwMode="auto">
          <a:xfrm flipV="1">
            <a:off x="5292725" y="4797425"/>
            <a:ext cx="863600" cy="1295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5" grpId="0" animBg="1"/>
      <p:bldP spid="4136" grpId="0" animBg="1"/>
      <p:bldP spid="4137" grpId="0" animBg="1"/>
      <p:bldP spid="4138" grpId="0" animBg="1"/>
      <p:bldP spid="41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142844" y="214290"/>
            <a:ext cx="90011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3200" b="1" dirty="0" smtClean="0">
                <a:latin typeface="Courier New" pitchFamily="49" charset="0"/>
              </a:rPr>
              <a:t> </a:t>
            </a:r>
            <a:r>
              <a:rPr lang="ru-RU" sz="3600" b="1" i="1" dirty="0">
                <a:solidFill>
                  <a:srgbClr val="FF0000"/>
                </a:solidFill>
                <a:latin typeface="Courier New" pitchFamily="49" charset="0"/>
              </a:rPr>
              <a:t>Соедини части </a:t>
            </a:r>
            <a:r>
              <a:rPr lang="ru-RU" sz="3600" b="1" i="1" dirty="0" smtClean="0">
                <a:solidFill>
                  <a:srgbClr val="FF0000"/>
                </a:solidFill>
                <a:latin typeface="Courier New" pitchFamily="49" charset="0"/>
              </a:rPr>
              <a:t>правила-формулы</a:t>
            </a:r>
            <a:r>
              <a:rPr lang="ru-RU" sz="3600" b="1" i="1" dirty="0">
                <a:solidFill>
                  <a:srgbClr val="FF0000"/>
                </a:solidFill>
                <a:latin typeface="Courier New" pitchFamily="49" charset="0"/>
              </a:rPr>
              <a:t>.   </a:t>
            </a:r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5029200" y="1752600"/>
            <a:ext cx="1631950" cy="1082675"/>
          </a:xfrm>
          <a:prstGeom prst="rect">
            <a:avLst/>
          </a:prstGeom>
          <a:solidFill>
            <a:srgbClr val="CCFFFF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latin typeface="Courier New" pitchFamily="49" charset="0"/>
              </a:rPr>
              <a:t>V·t</a:t>
            </a:r>
            <a:endParaRPr lang="ru-RU" sz="6000" b="1">
              <a:latin typeface="Courier New" pitchFamily="49" charset="0"/>
            </a:endParaRP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5029200" y="3200400"/>
            <a:ext cx="1631950" cy="1082675"/>
          </a:xfrm>
          <a:prstGeom prst="rect">
            <a:avLst/>
          </a:prstGeom>
          <a:solidFill>
            <a:srgbClr val="FFCC99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latin typeface="Courier New" pitchFamily="49" charset="0"/>
              </a:rPr>
              <a:t>S</a:t>
            </a:r>
            <a:r>
              <a:rPr lang="ru-RU" sz="6000" b="1">
                <a:latin typeface="Courier New" pitchFamily="49" charset="0"/>
              </a:rPr>
              <a:t>:</a:t>
            </a:r>
            <a:r>
              <a:rPr lang="en-US" sz="6000" b="1">
                <a:latin typeface="Courier New" pitchFamily="49" charset="0"/>
              </a:rPr>
              <a:t>t</a:t>
            </a:r>
          </a:p>
        </p:txBody>
      </p:sp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5029200" y="4800600"/>
            <a:ext cx="1631950" cy="1082675"/>
          </a:xfrm>
          <a:prstGeom prst="rect">
            <a:avLst/>
          </a:prstGeom>
          <a:solidFill>
            <a:srgbClr val="FF99CC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>
                <a:latin typeface="Courier New" pitchFamily="49" charset="0"/>
              </a:rPr>
              <a:t>S</a:t>
            </a:r>
            <a:r>
              <a:rPr lang="ru-RU" sz="6000" b="1">
                <a:latin typeface="Courier New" pitchFamily="49" charset="0"/>
              </a:rPr>
              <a:t>:</a:t>
            </a:r>
            <a:r>
              <a:rPr lang="en-US" sz="6000" b="1">
                <a:latin typeface="Courier New" pitchFamily="49" charset="0"/>
              </a:rPr>
              <a:t>V</a:t>
            </a:r>
            <a:endParaRPr lang="ru-RU" sz="6000" b="1">
              <a:latin typeface="Courier New" pitchFamily="49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1116013" y="2781300"/>
            <a:ext cx="299243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900" b="1">
                <a:solidFill>
                  <a:srgbClr val="660033"/>
                </a:solidFill>
                <a:latin typeface="Courier New" pitchFamily="49" charset="0"/>
              </a:rPr>
              <a:t>S</a:t>
            </a:r>
            <a:r>
              <a:rPr lang="ru-RU" sz="12900" b="1">
                <a:solidFill>
                  <a:srgbClr val="660033"/>
                </a:solidFill>
                <a:latin typeface="Courier New" pitchFamily="49" charset="0"/>
              </a:rPr>
              <a:t>=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116013" y="4437063"/>
            <a:ext cx="284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900" b="1">
                <a:solidFill>
                  <a:srgbClr val="660033"/>
                </a:solidFill>
                <a:latin typeface="Courier New" pitchFamily="49" charset="0"/>
              </a:rPr>
              <a:t>V</a:t>
            </a:r>
            <a:r>
              <a:rPr lang="ru-RU" sz="12900" b="1">
                <a:solidFill>
                  <a:srgbClr val="660033"/>
                </a:solidFill>
                <a:latin typeface="Courier New" pitchFamily="49" charset="0"/>
              </a:rPr>
              <a:t>=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1042988" y="1268413"/>
            <a:ext cx="2921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900" b="1">
                <a:solidFill>
                  <a:srgbClr val="660033"/>
                </a:solidFill>
                <a:latin typeface="Courier New" pitchFamily="49" charset="0"/>
              </a:rPr>
              <a:t>t</a:t>
            </a:r>
            <a:r>
              <a:rPr lang="ru-RU" sz="12900" b="1">
                <a:solidFill>
                  <a:srgbClr val="660033"/>
                </a:solidFill>
                <a:latin typeface="Courier New" pitchFamily="49" charset="0"/>
              </a:rPr>
              <a:t>=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56647E-6 L 0.19583 -0.224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9.82659E-7 L 0.19167 -0.246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6.93642E-7 L 0.20469 0.4404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13323" grpId="0"/>
      <p:bldP spid="133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Задача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1071546"/>
            <a:ext cx="9715568" cy="505461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   Два автомобиля вышли навстречу друг другу и встретились через 5</a:t>
            </a:r>
            <a:br>
              <a:rPr lang="ru-RU" sz="4400" dirty="0" smtClean="0"/>
            </a:br>
            <a:r>
              <a:rPr lang="ru-RU" sz="4400" dirty="0" smtClean="0"/>
              <a:t>часов. Скорость первого автомобиля 62 км/час</a:t>
            </a:r>
            <a:r>
              <a:rPr lang="ru-RU" sz="4400" dirty="0" smtClean="0"/>
              <a:t>.</a:t>
            </a:r>
            <a:r>
              <a:rPr lang="en-US" sz="4400" dirty="0" smtClean="0"/>
              <a:t> </a:t>
            </a:r>
            <a:r>
              <a:rPr lang="ru-RU" sz="4400" dirty="0" smtClean="0"/>
              <a:t>Какова </a:t>
            </a:r>
            <a:r>
              <a:rPr lang="ru-RU" sz="4400" dirty="0" smtClean="0"/>
              <a:t>скорость второго автомобиля ,если все  расстояние между ними-645 км.?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9"/>
          <p:cNvSpPr>
            <a:spLocks noChangeShapeType="1"/>
          </p:cNvSpPr>
          <p:nvPr/>
        </p:nvSpPr>
        <p:spPr bwMode="auto">
          <a:xfrm>
            <a:off x="900113" y="3789363"/>
            <a:ext cx="741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" name="AutoShape 17"/>
          <p:cNvSpPr>
            <a:spLocks/>
          </p:cNvSpPr>
          <p:nvPr/>
        </p:nvSpPr>
        <p:spPr bwMode="auto">
          <a:xfrm rot="5400000">
            <a:off x="4464844" y="440532"/>
            <a:ext cx="287337" cy="7416800"/>
          </a:xfrm>
          <a:prstGeom prst="rightBrace">
            <a:avLst>
              <a:gd name="adj1" fmla="val 21510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4572000" y="3071811"/>
            <a:ext cx="430213" cy="42862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4572000" y="314324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7019925" y="2349500"/>
            <a:ext cx="16557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dirty="0"/>
              <a:t>V</a:t>
            </a:r>
            <a:r>
              <a:rPr lang="ru-RU" sz="4800" dirty="0"/>
              <a:t>=?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285992"/>
            <a:ext cx="29289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dirty="0" smtClean="0"/>
              <a:t>V</a:t>
            </a:r>
            <a:r>
              <a:rPr lang="ru-RU" sz="4800" dirty="0" smtClean="0"/>
              <a:t>=62км/ч</a:t>
            </a:r>
            <a:endParaRPr lang="ru-RU" sz="4800" dirty="0"/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8316913" y="32131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>
            <a:off x="900113" y="32131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86248" y="2143116"/>
            <a:ext cx="15001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/>
              <a:t>t</a:t>
            </a:r>
            <a:r>
              <a:rPr lang="ru-RU" sz="5400" dirty="0" smtClean="0"/>
              <a:t>=5ч</a:t>
            </a:r>
            <a:endParaRPr lang="ru-RU" sz="5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4572008"/>
            <a:ext cx="29289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 smtClean="0"/>
              <a:t>S=645</a:t>
            </a:r>
            <a:r>
              <a:rPr lang="ru-RU" sz="5400" dirty="0" smtClean="0"/>
              <a:t>км</a:t>
            </a:r>
            <a:endParaRPr lang="ru-RU" sz="54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>
            <a:off x="7286644" y="314324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0" idx="0"/>
          </p:cNvCxnSpPr>
          <p:nvPr/>
        </p:nvCxnSpPr>
        <p:spPr>
          <a:xfrm rot="16200000" flipH="1">
            <a:off x="1413660" y="2699552"/>
            <a:ext cx="1588" cy="10286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3.1|2.7"/>
</p:tagLst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</TotalTime>
  <Words>295</Words>
  <Application>Microsoft Office PowerPoint</Application>
  <PresentationFormat>Экран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Задачи на движение  4 класс</vt:lpstr>
      <vt:lpstr>Слайд 2</vt:lpstr>
      <vt:lpstr>Слайд 3</vt:lpstr>
      <vt:lpstr>Единицы измерения</vt:lpstr>
      <vt:lpstr>Слайд 5</vt:lpstr>
      <vt:lpstr>Соединить картинку со значением скорости</vt:lpstr>
      <vt:lpstr>Слайд 7</vt:lpstr>
      <vt:lpstr>Задача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лидуша</dc:creator>
  <cp:lastModifiedBy>Домашний</cp:lastModifiedBy>
  <cp:revision>69</cp:revision>
  <dcterms:created xsi:type="dcterms:W3CDTF">2011-11-08T03:39:09Z</dcterms:created>
  <dcterms:modified xsi:type="dcterms:W3CDTF">2011-12-14T18:13:18Z</dcterms:modified>
</cp:coreProperties>
</file>