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2" r:id="rId4"/>
    <p:sldId id="267" r:id="rId5"/>
    <p:sldId id="265" r:id="rId6"/>
    <p:sldId id="264" r:id="rId7"/>
    <p:sldId id="263" r:id="rId8"/>
    <p:sldId id="274" r:id="rId9"/>
    <p:sldId id="275" r:id="rId10"/>
    <p:sldId id="258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98BE1-28A3-4F9D-93B2-6D9E5B0E19DD}" type="datetimeFigureOut">
              <a:rPr lang="ru-RU" smtClean="0"/>
              <a:t>28.03.2010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E044-EDB0-4D64-A9F7-4181739103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5D79-3DA7-49AC-B838-ACA25CD479CB}" type="datetime1">
              <a:rPr lang="en-US" smtClean="0"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DF98-BD7A-4B14-B7C2-25D1B1863136}" type="datetime1">
              <a:rPr lang="en-US" smtClean="0"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C4A5-9C82-40B7-B47D-732D2785B5D7}" type="datetime1">
              <a:rPr lang="en-US" smtClean="0"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7A7C-CBB8-4DF8-8530-4B3D88710680}" type="datetime1">
              <a:rPr lang="en-US" smtClean="0"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A48D-F449-4876-99DA-12648B4A23D9}" type="datetime1">
              <a:rPr lang="en-US" smtClean="0"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3862-F845-4F9F-BCFE-265FCEA28488}" type="datetime1">
              <a:rPr lang="en-US" smtClean="0"/>
              <a:t>3/28/2010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6862-CAC6-48DA-A814-091F1D8ADB95}" type="datetime1">
              <a:rPr lang="en-US" smtClean="0"/>
              <a:t>3/28/2010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8A0F-8225-4350-AB36-2B7945C27D8C}" type="datetime1">
              <a:rPr lang="en-US" smtClean="0"/>
              <a:t>3/28/2010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0AFD-3891-4404-BCFF-23154E0ACFF8}" type="datetime1">
              <a:rPr lang="en-US" smtClean="0"/>
              <a:t>3/28/2010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4212-7A8C-42CB-AEDD-5601D5E94331}" type="datetime1">
              <a:rPr lang="en-US" smtClean="0"/>
              <a:t>3/28/2010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B4A3-856C-4AE2-82F6-5BBDF7E980D0}" type="datetime1">
              <a:rPr lang="en-US" smtClean="0"/>
              <a:t>3/28/2010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B3C47-B4C2-4495-B3C8-0F120CF46699}" type="datetime1">
              <a:rPr lang="en-US" smtClean="0"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_505"/>
          <p:cNvPicPr>
            <a:picLocks noChangeAspect="1" noChangeArrowheads="1"/>
          </p:cNvPicPr>
          <p:nvPr/>
        </p:nvPicPr>
        <p:blipFill>
          <a:blip r:embed="rId2"/>
          <a:srcRect l="7496"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Проскурина Л\Рабочий стол\d0306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53493" cy="26860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24000" y="1447800"/>
            <a:ext cx="7025641" cy="2585323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Свобода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философское понятие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заратуст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857500" cy="40862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57600" y="228600"/>
            <a:ext cx="487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«Свободным именуешь ты себя? Лучше властную мысль свою покажи мне, а что мне в том, то ты бежал из под какого-то ярма? Из тех ли ты, которым дозволено сбросить с себя ярмо? Много есть таких, которые отбросив своё подчинение, сбросили с ним и последнюю свою ценность. Свободен от чего? Какое дело до этого Заратустре! Но пусть мне ответит свет очей твоих: свободен для чего?» 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Ницше </a:t>
            </a:r>
          </a:p>
          <a:p>
            <a:pPr algn="ctr"/>
            <a:r>
              <a:rPr lang="ru-RU" sz="2400" dirty="0" smtClean="0"/>
              <a:t>«Так говорил Заратустра»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4267200"/>
            <a:ext cx="327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ЗАРАТУШТРА (Заратустра, Зороастр) (10-6 вв. до н. э.), пророк и реформатор древнеиранской религии, получившей название зороастризм. </a:t>
            </a:r>
          </a:p>
        </p:txBody>
      </p:sp>
      <p:pic>
        <p:nvPicPr>
          <p:cNvPr id="4098" name="Picture 2" descr="E:\ницш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075" y="5065828"/>
            <a:ext cx="1304925" cy="179217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1143000"/>
          <a:ext cx="86868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29718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«Свободным именуешь ты себя?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  Лучше властную мысль свою покажи мне, а что мне в том, то ты бежал из под какого-то ярма?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Из тех ли ты, которым дозволено сбросить с себя ярмо? Много есть таких, которые отбросив своё подчинение, сбросили с ним и последнюю свою ценность.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Свободен от чего? Какое дело до этого Заратустре!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 пусть мне ответит свет очей твоих: свободен для чего?»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0" dirty="0" smtClean="0"/>
              <a:t>Ф. Ницше «Так говорил Заратустра»</a:t>
            </a:r>
            <a:endParaRPr lang="ru-RU" sz="2400" b="1" spc="500" dirty="0"/>
          </a:p>
        </p:txBody>
      </p:sp>
      <p:pic>
        <p:nvPicPr>
          <p:cNvPr id="5" name="Picture 2" descr="E:\ницш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56978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990600"/>
          <a:ext cx="86868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29718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«Свободным именуешь ты себя?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Физическое состояние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  Лучше властную мысль свою покажи мне, а что мне в том, то ты бежал из под какого-то ярма?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Из тех ли ты, которым дозволено сбросить с себя ярмо? Много есть таких, которые отбросив своё подчинение, сбросили с ним и последнюю свою ценность.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Свободен от чего? Какое дело до этого Заратустре!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 пусть мне ответит свет очей твоих: свободен для чего?»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0" dirty="0" smtClean="0"/>
              <a:t>Ф. Ницше «Так говорил Заратустра»</a:t>
            </a:r>
            <a:endParaRPr lang="ru-RU" sz="2400" b="1" spc="5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914400"/>
          <a:ext cx="86868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/>
                <a:gridCol w="24384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4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Свободным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именуешь ты себя?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Физическое состояние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  </a:t>
                      </a:r>
                      <a:r>
                        <a:rPr lang="ru-RU" sz="24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Лучше властную мысль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свою покажи мне, а что мне в том, то ты бежал из под какого-то ярма?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Состояние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сознания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Из тех ли ты, которым дозволено сбросить с себя ярмо? Много есть таких, которые отбросив своё подчинение, сбросили с ним и последнюю свою ценность.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Свободен от чего? Какое дело до этого Заратустре!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 пусть мне ответит свет очей твоих: свободен для чего?»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228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0" dirty="0" smtClean="0"/>
              <a:t>Ф. Ницше «Так говорил Заратустра»</a:t>
            </a:r>
            <a:endParaRPr lang="ru-RU" sz="2400" b="1" spc="5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914400"/>
          <a:ext cx="86868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/>
                <a:gridCol w="24384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4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Свободным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именуешь ты себя?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Физическое состояние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  </a:t>
                      </a:r>
                      <a:r>
                        <a:rPr lang="ru-RU" sz="24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Лучше властную мысль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свою покажи мне, а что мне в том, то ты бежал из под какого-то ярма?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Состояние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сознания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Из тех ли ты, которым дозволено </a:t>
                      </a:r>
                      <a:r>
                        <a:rPr lang="ru-RU" sz="24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сбросить с себя ярмо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? Много есть таких, которые </a:t>
                      </a:r>
                      <a:r>
                        <a:rPr lang="ru-RU" sz="24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отбросив своё подчинение, сбросили с ним и последнюю свою ценность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Физическое состояние ,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вседозволенность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Свободен от чего? Какое дело до этого Заратустре!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 пусть мне ответит свет очей твоих: свободен для чего?»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228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0" dirty="0" smtClean="0"/>
              <a:t>Ф. Ницше «Так говорил Заратустра»</a:t>
            </a:r>
            <a:endParaRPr lang="ru-RU" sz="2400" b="1" spc="5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914400"/>
          <a:ext cx="86868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/>
                <a:gridCol w="24384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4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Свободным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именуешь ты себя?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Физическое состояние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  </a:t>
                      </a:r>
                      <a:r>
                        <a:rPr lang="ru-RU" sz="24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Лучше властную мысль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свою покажи мне, а что мне в том, то ты бежал из под какого-то ярма?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Состояние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сознания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Из тех ли ты, которым дозволено </a:t>
                      </a:r>
                      <a:r>
                        <a:rPr lang="ru-RU" sz="24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сбросить с себя ярмо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? Много есть таких, которые </a:t>
                      </a:r>
                      <a:r>
                        <a:rPr lang="ru-RU" sz="24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отбросив своё подчинение, сбросили с ним и последнюю свою ценность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Физическое состояние ,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вседозволенность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Свободен от чего? Какое дело до этого Заратустре!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Физическое состояние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 пусть мне ответит свет очей твоих: свободен для чего?»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228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0" dirty="0" smtClean="0"/>
              <a:t>Ф. Ницше «Так говорил Заратустра»</a:t>
            </a:r>
            <a:endParaRPr lang="ru-RU" sz="2400" b="1" spc="5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914400"/>
          <a:ext cx="86868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/>
                <a:gridCol w="24384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4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Свободным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именуешь ты себя?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Физическое состояние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  </a:t>
                      </a:r>
                      <a:r>
                        <a:rPr lang="ru-RU" sz="24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Лучше властную мысль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свою покажи мне, а что мне в том, то ты бежал из под какого-то ярма?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Состояние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сознания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Из тех ли ты, которым дозволено </a:t>
                      </a:r>
                      <a:r>
                        <a:rPr lang="ru-RU" sz="24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сбросить с себя ярмо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? Много есть таких, которые </a:t>
                      </a:r>
                      <a:r>
                        <a:rPr lang="ru-RU" sz="24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отбросив своё подчинение, сбросили с ним и последнюю свою ценность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Физическое состояние ,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вседозволенность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Свободен от чего? Какое дело до этого Заратустре!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Физическое состояние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 пусть мне ответит свет очей твоих: свободен для чего?»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Состояние сознания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228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0" dirty="0" smtClean="0"/>
              <a:t>Ф. Ницше «Так говорил Заратустра»</a:t>
            </a:r>
            <a:endParaRPr lang="ru-RU" sz="2400" b="1" spc="5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213360"/>
          <a:ext cx="8686800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52578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Свободным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именуешь ты себя?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 говоришь о том, что ты физически свободен?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  </a:t>
                      </a:r>
                      <a:r>
                        <a:rPr lang="ru-RU" sz="18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Лучше властную мысль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свою покажи мне, а что мне в том, то ты бежал из под какого-то ярма?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 Заратустре нет дела до твоего физического состояния свободы, лучше покажи, своё свободное состояние духа.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Из тех ли ты, которым дозволено </a:t>
                      </a:r>
                      <a:r>
                        <a:rPr lang="ru-RU" sz="18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сбросить с себя ярмо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? Много есть таких, которые </a:t>
                      </a:r>
                      <a:r>
                        <a:rPr lang="ru-RU" sz="18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отбросив своё подчинение, сбросили с ним и последнюю свою ценность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Имеешь ли ты право быть физически свободным? Много есть людей, которую воспринимают свободу как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вседозволен-ность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Таким людям быть лучше физически несвободными, так они, по крайней мере, сохранят свой человеческий облик.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Свободен от чего? Какое дело до этого Заратустре!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Заратустру не интересует от каких внешних ограничений ты себя освободил (рабство, семья, бедность и т.д.). Заратустру не интересует такая способность добиваться свободны.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 пусть мне ответит свет очей твоих: свободен для чего?»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Заратустру интересует другое – для каких духовный устремлений ты себя освободил?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E:\рабство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5830" b="11111"/>
          <a:stretch>
            <a:fillRect/>
          </a:stretch>
        </p:blipFill>
        <p:spPr bwMode="auto">
          <a:xfrm>
            <a:off x="3220489" y="2667000"/>
            <a:ext cx="5923511" cy="4191000"/>
          </a:xfrm>
          <a:prstGeom prst="rect">
            <a:avLst/>
          </a:prstGeom>
          <a:noFill/>
        </p:spPr>
      </p:pic>
      <p:pic>
        <p:nvPicPr>
          <p:cNvPr id="2050" name="Picture 2" descr="E:\тюрем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1" y="-1"/>
            <a:ext cx="4572001" cy="36803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6800" y="5334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Какие отличительные признаки имеет свобода как физическое состояние?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04800"/>
            <a:ext cx="8610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		ЭЗОП, древнегреческий баснописец, 				считавшийся создателем басни как жанра. 			Легенды рисуют Эзопа юродивым, 				народным мудрецом . Он был рабом у 				богатого  афинянина </a:t>
            </a:r>
            <a:r>
              <a:rPr lang="ru-RU" sz="2400" dirty="0" err="1" smtClean="0"/>
              <a:t>Ксанфа</a:t>
            </a:r>
            <a:r>
              <a:rPr lang="ru-RU" sz="2400" dirty="0" smtClean="0"/>
              <a:t> . За особые 				заслуги </a:t>
            </a:r>
            <a:r>
              <a:rPr lang="ru-RU" sz="2400" dirty="0" err="1" smtClean="0"/>
              <a:t>Ксанф</a:t>
            </a:r>
            <a:r>
              <a:rPr lang="ru-RU" sz="2400" dirty="0" smtClean="0"/>
              <a:t> отпустил  Эзопа на волю,  но 			жена хозяина, тайно влюблённая в Эзопа, решила его вернуть. Она подложила в его котомку похищенный из храма священный сосуд. Когда этот сосуд нашли у Эзопа , то  ему предстояло сделать выбор. Если он скажет, что он раб, то ему сохранят жизнь и передадут для наказания хозяину. Если он скажет, что он свободный, то ему предстоит умереть, так как за кражу из храма ждало  именно такое наказание. Эзоп выбрал второе решение: «Если  смерть – привилегия свободного человека, то я выбираю смерть»</a:t>
            </a:r>
          </a:p>
          <a:p>
            <a:r>
              <a:rPr lang="ru-RU" sz="2400" b="1" dirty="0" smtClean="0"/>
              <a:t>	?</a:t>
            </a:r>
            <a:r>
              <a:rPr lang="ru-RU" sz="2400" dirty="0" smtClean="0"/>
              <a:t> Чем понимание свободы у  Эзопа отличается от 	понимание свободы как физического состояния?</a:t>
            </a:r>
          </a:p>
        </p:txBody>
      </p:sp>
      <p:pic>
        <p:nvPicPr>
          <p:cNvPr id="20482" name="Picture 2" descr="E:\ez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5260"/>
            <a:ext cx="1984375" cy="279462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lum bright="20000"/>
          </a:blip>
          <a:srcRect b="15248"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0" y="1066800"/>
            <a:ext cx="5334000" cy="29718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Я предпочитаю быть свободным в тюрьме, чем льстецом и трусом на свободе</a:t>
            </a:r>
            <a:r>
              <a:rPr lang="ru-RU" sz="2800" dirty="0" smtClean="0">
                <a:solidFill>
                  <a:schemeClr val="bg1"/>
                </a:solidFill>
              </a:rPr>
              <a:t>. (</a:t>
            </a:r>
            <a:r>
              <a:rPr lang="ru-RU" sz="2800" dirty="0" err="1" smtClean="0">
                <a:solidFill>
                  <a:schemeClr val="bg1"/>
                </a:solidFill>
              </a:rPr>
              <a:t>Дейс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3400" y="34290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В какой части фразы свобода мыслится как физическое состояние?</a:t>
            </a:r>
            <a:b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В какой части фразы свобода мыслится как состояние сознания?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_505"/>
          <p:cNvPicPr>
            <a:picLocks noChangeAspect="1" noChangeArrowheads="1"/>
          </p:cNvPicPr>
          <p:nvPr/>
        </p:nvPicPr>
        <p:blipFill>
          <a:blip r:embed="rId2"/>
          <a:srcRect l="7496" r="68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Статуя </a:t>
            </a:r>
            <a:r>
              <a:rPr lang="ru-RU" sz="2400" b="1" dirty="0" smtClean="0"/>
              <a:t>Свободы</a:t>
            </a:r>
            <a:r>
              <a:rPr lang="ru-RU" sz="1600" b="1" dirty="0" smtClean="0"/>
              <a:t> </a:t>
            </a:r>
            <a:r>
              <a:rPr lang="ru-RU" sz="2400" b="1" dirty="0" smtClean="0"/>
              <a:t>–символ США,  олицетворяющий широкие возможности граждан страны</a:t>
            </a:r>
            <a:r>
              <a:rPr lang="ru-RU" sz="2400" b="1" dirty="0" smtClean="0"/>
              <a:t>. Свобода предстает  в виде женщины несущей </a:t>
            </a:r>
            <a:r>
              <a:rPr lang="ru-RU" sz="2400" b="1" dirty="0" smtClean="0"/>
              <a:t>факел, </a:t>
            </a:r>
            <a:r>
              <a:rPr lang="ru-RU" sz="2400" b="1" dirty="0" smtClean="0"/>
              <a:t>в</a:t>
            </a:r>
            <a:r>
              <a:rPr lang="ru-RU" sz="2400" b="1" dirty="0" smtClean="0"/>
              <a:t> </a:t>
            </a:r>
            <a:r>
              <a:rPr lang="ru-RU" sz="2400" b="1" dirty="0" smtClean="0"/>
              <a:t>левой руке </a:t>
            </a:r>
            <a:r>
              <a:rPr lang="ru-RU" sz="2400" b="1" dirty="0" smtClean="0"/>
              <a:t>– плита </a:t>
            </a:r>
            <a:r>
              <a:rPr lang="ru-RU" sz="2400" b="1" dirty="0" smtClean="0"/>
              <a:t>с </a:t>
            </a:r>
            <a:r>
              <a:rPr lang="ru-RU" sz="2400" b="1" dirty="0" smtClean="0"/>
              <a:t>нанесенной </a:t>
            </a:r>
            <a:r>
              <a:rPr lang="ru-RU" sz="2400" b="1" dirty="0" smtClean="0"/>
              <a:t>на </a:t>
            </a:r>
            <a:r>
              <a:rPr lang="ru-RU" sz="2400" b="1" dirty="0" smtClean="0"/>
              <a:t>ней </a:t>
            </a:r>
            <a:r>
              <a:rPr lang="ru-RU" sz="2400" b="1" dirty="0" smtClean="0"/>
              <a:t>датой подписания </a:t>
            </a:r>
            <a:r>
              <a:rPr lang="ru-RU" sz="2400" b="1" u="sng" dirty="0" smtClean="0"/>
              <a:t>Декларации</a:t>
            </a:r>
            <a:r>
              <a:rPr lang="ru-RU" sz="2400" b="1" dirty="0" smtClean="0"/>
              <a:t> </a:t>
            </a:r>
            <a:r>
              <a:rPr lang="ru-RU" sz="2400" b="1" u="sng" dirty="0" smtClean="0"/>
              <a:t>независимости</a:t>
            </a:r>
            <a:r>
              <a:rPr lang="ru-RU" sz="2400" b="1" dirty="0" smtClean="0"/>
              <a:t> 1776 г.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2133600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 каком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значении здесь используется понятие «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свобода»?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роскурина Л\Рабочий стол\в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495800" cy="4088752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96240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  <a:tab pos="4492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 воображаемой независимости от законов природы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за-ключается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свобода, а в познании этих законов и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основан-ной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этом знании возможности планомерно заставлять законы природы действовать для определённых целей.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Ф. Энгельс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  <a:tab pos="4492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Жить в обществе и быть свободным от общества нельзя.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(Ленин)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95800" y="0"/>
            <a:ext cx="464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  <a:tab pos="4492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Свобода состоит в том, чтобы зависеть только от законов.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Вольтер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  <a:tab pos="4492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Милостью Божьей в нашей стране мы имеем три драгоценных блага: свободу слова, свободу совести и благоразумие никогда не пользоваться ни тем, ни другим.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Твен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2133600"/>
            <a:ext cx="4515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Воля велика, да тюрьма крепка</a:t>
            </a:r>
            <a:r>
              <a:rPr lang="ru-RU" sz="24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33800" y="762000"/>
            <a:ext cx="541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Кабы воля, так был бы и вольный свет.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91000" y="0"/>
            <a:ext cx="480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В своем добре, да воли нет.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0" y="30480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Ваша воля — наша доля (т. е. участь).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4191000"/>
            <a:ext cx="6705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В поле две воли (т. е. чья сильнее). В поле воля.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38600" y="37338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Ваша воля, а и нам есть доля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5257800"/>
            <a:ext cx="8078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русских пословицах не встретишь  слово «свобода»?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Какое слово его заменяло, чем оно отличается по смыслу?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2400" y="1600200"/>
            <a:ext cx="4460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Неволя холопу, воля господину.</a:t>
            </a:r>
            <a:endParaRPr lang="ru-RU" sz="2400" dirty="0"/>
          </a:p>
        </p:txBody>
      </p:sp>
      <p:pic>
        <p:nvPicPr>
          <p:cNvPr id="11" name="Picture 2" descr="C:\Documents and Settings\Проскурина Л\Рабочий стол\в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26427" cy="434340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raskolnikov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4800600" cy="52257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6800" y="152400"/>
            <a:ext cx="4038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/>
              <a:t>Раскольников воспринимал вначале роману свободу как право распоряжаться чужими жизнями. «Тварь ли я дрожащая, или право имею». Чтобы проверить, свободен ли он, Раскольников убивает старуху-процентщицу.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/>
              <a:t>В конце романа Раскольников на каторге обращается к религии. Свободу видит в том, чтобы жить напряжённой духовной жизнью, чтобы в основе своих поступков были  не внешние, а внутренние самоограничения, моральная ответственность за них.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56388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Сделайте анализ понимания понятия «свобода» Родионом Раскольниковым в начале и конце романа.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228600"/>
          <a:ext cx="5943600" cy="3505200"/>
        </p:xfrm>
        <a:graphic>
          <a:graphicData uri="http://schemas.openxmlformats.org/drawingml/2006/table">
            <a:tbl>
              <a:tblPr/>
              <a:tblGrid>
                <a:gridCol w="5943600"/>
              </a:tblGrid>
              <a:tr h="1536682">
                <a:tc>
                  <a:txBody>
                    <a:bodyPr/>
                    <a:lstStyle/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Отечество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наше страдает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Под игом твоим, о, злодей!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Коль нас деспотизм угнетает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То свергнем мы трон и царей.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Свобода! Свобода!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Ты царствуй во веки над нами!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Тиран, трепещи! Уж близок падения час!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Ах, лучше смерть, чем жить с рабами – 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Вот клятва каждого из нас!   </a:t>
                      </a: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</a:t>
                      </a: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Катенин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П.А.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95800" y="3962400"/>
          <a:ext cx="4267200" cy="2431415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1536682">
                <a:tc>
                  <a:txBody>
                    <a:bodyPr/>
                    <a:lstStyle/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Вы жадною толпой, стоящие у трона,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Свободы, Гения и Славы палачи!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Таитесь вы под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сению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закона,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Пред вами суд и правда – всё молчи! …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Лермонтов М. Ю.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77810"/>
            <a:ext cx="2667000" cy="361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b="10532"/>
          <a:stretch>
            <a:fillRect/>
          </a:stretch>
        </p:blipFill>
        <p:spPr bwMode="auto">
          <a:xfrm>
            <a:off x="457200" y="3505200"/>
            <a:ext cx="1981200" cy="31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1352</Words>
  <PresentationFormat>Экран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Я предпочитаю быть свободным в тюрьме, чем льстецом и трусом на свободе. (Дейс)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51</cp:revision>
  <dcterms:modified xsi:type="dcterms:W3CDTF">2010-03-28T17:07:32Z</dcterms:modified>
</cp:coreProperties>
</file>