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9" r:id="rId4"/>
    <p:sldId id="261" r:id="rId5"/>
    <p:sldId id="272" r:id="rId6"/>
    <p:sldId id="271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00"/>
    <a:srgbClr val="FF66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3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E34847-CDF5-45D0-8F0E-20B3CF2E972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47212B-4A36-4EF9-BB3A-86A1F1CA9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2916238" y="4005263"/>
            <a:ext cx="35274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796" dir="20006097" algn="ctr" rotWithShape="0">
                  <a:schemeClr val="tx2"/>
                </a:outerShdw>
              </a:effectLst>
              <a:latin typeface="Impact"/>
            </a:endParaRP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571472" y="357166"/>
            <a:ext cx="8001055" cy="142559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rtDeco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600" b="1" kern="10" dirty="0">
              <a:ln/>
              <a:solidFill>
                <a:schemeClr val="accent3"/>
              </a:solidFill>
              <a:latin typeface="Impac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857752" y="5500702"/>
            <a:ext cx="4071966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 МАОУ «Гимназия «Исток»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Великий Новгород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Пушкарева М.А. 240-108-916</a:t>
            </a:r>
            <a:endParaRPr kumimoji="0" lang="ru-RU" b="1" i="0" u="none" strike="noStrike" kern="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357298"/>
            <a:ext cx="9144000" cy="22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«Звуки [М - М']. Буква Мм.»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У мака много белых лепестков.</a:t>
            </a:r>
          </a:p>
          <a:p>
            <a:pPr>
              <a:buFont typeface="Wingdings" pitchFamily="2" charset="2"/>
              <a:buChar char="v"/>
            </a:pPr>
            <a:endParaRPr lang="ru-RU" sz="3200" dirty="0" smtClean="0"/>
          </a:p>
          <a:p>
            <a:pPr lvl="0">
              <a:buFont typeface="Wingdings" pitchFamily="2" charset="2"/>
              <a:buChar char="v"/>
            </a:pPr>
            <a:r>
              <a:rPr lang="ru-RU" sz="3200" dirty="0" smtClean="0"/>
              <a:t>У мать-и-мачехи сверху лист темно - зеленый, а снизу – светло – зеленый.</a:t>
            </a:r>
          </a:p>
          <a:p>
            <a:pPr lvl="0">
              <a:buFont typeface="Wingdings" pitchFamily="2" charset="2"/>
              <a:buChar char="v"/>
            </a:pPr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У ромашки много мелких семян в коробочке.</a:t>
            </a:r>
            <a:endParaRPr lang="ru-RU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Исправь</a:t>
            </a:r>
            <a:r>
              <a:rPr kumimoji="0" lang="ru-RU" sz="4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предложение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У    </a:t>
            </a:r>
            <a:r>
              <a:rPr lang="ru-RU" sz="4000" dirty="0" err="1" smtClean="0"/>
              <a:t>___ака</a:t>
            </a:r>
            <a:r>
              <a:rPr lang="ru-RU" sz="4000" dirty="0" smtClean="0"/>
              <a:t>    </a:t>
            </a:r>
            <a:r>
              <a:rPr lang="ru-RU" sz="4000" dirty="0" err="1" smtClean="0"/>
              <a:t>__ного</a:t>
            </a:r>
            <a:r>
              <a:rPr lang="ru-RU" sz="4000" dirty="0" smtClean="0"/>
              <a:t>    </a:t>
            </a:r>
            <a:r>
              <a:rPr lang="ru-RU" sz="4000" dirty="0" err="1" smtClean="0"/>
              <a:t>__елких</a:t>
            </a:r>
            <a:r>
              <a:rPr lang="ru-RU" sz="4000" dirty="0" smtClean="0"/>
              <a:t>    </a:t>
            </a:r>
            <a:r>
              <a:rPr lang="ru-RU" sz="4000" dirty="0" err="1" smtClean="0"/>
              <a:t>се__ян</a:t>
            </a:r>
            <a:r>
              <a:rPr lang="ru-RU" sz="4000" dirty="0" smtClean="0"/>
              <a:t>    в    коробочке. У    </a:t>
            </a:r>
            <a:r>
              <a:rPr lang="ru-RU" sz="4000" dirty="0" err="1" smtClean="0"/>
              <a:t>ро__ашки</a:t>
            </a:r>
            <a:r>
              <a:rPr lang="ru-RU" sz="4000" dirty="0" smtClean="0"/>
              <a:t>    </a:t>
            </a:r>
            <a:r>
              <a:rPr lang="ru-RU" sz="4000" dirty="0" err="1" smtClean="0"/>
              <a:t>__ного</a:t>
            </a:r>
            <a:r>
              <a:rPr lang="ru-RU" sz="4000" dirty="0" smtClean="0"/>
              <a:t>    белых    лепестков. </a:t>
            </a:r>
            <a:r>
              <a:rPr lang="ru-RU" sz="4000" dirty="0" err="1" smtClean="0"/>
              <a:t>__и__оза</a:t>
            </a:r>
            <a:r>
              <a:rPr lang="ru-RU" sz="4000" dirty="0" smtClean="0"/>
              <a:t> – это    куст    с    </a:t>
            </a:r>
            <a:r>
              <a:rPr lang="ru-RU" sz="4000" dirty="0" err="1" smtClean="0"/>
              <a:t>жёлты__и</a:t>
            </a:r>
            <a:r>
              <a:rPr lang="ru-RU" sz="4000" dirty="0" smtClean="0"/>
              <a:t>    </a:t>
            </a:r>
            <a:r>
              <a:rPr lang="ru-RU" sz="4000" dirty="0" err="1" smtClean="0"/>
              <a:t>цвета__и</a:t>
            </a:r>
            <a:r>
              <a:rPr lang="ru-RU" sz="4000" dirty="0" smtClean="0"/>
              <a:t> – </a:t>
            </a:r>
            <a:r>
              <a:rPr lang="ru-RU" sz="4000" dirty="0" err="1" smtClean="0"/>
              <a:t>ко__очка__и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Вставь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пропушенные</a:t>
            </a:r>
            <a:r>
              <a:rPr kumimoji="0" lang="ru-RU" sz="4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буквы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b="1" i="1" dirty="0"/>
              <a:t>Образовательная</a:t>
            </a:r>
            <a:r>
              <a:rPr lang="ru-RU" sz="2800" dirty="0"/>
              <a:t>: подготовка к составлению рассказа,  расширение и уточнение словарного запаса по указанной теме; развитие памяти через отгадывание загадок; группировку картинок, зрительного восприятия через соединение слогов в слова по гласным буквам, дифференциация понятий: твердый – мягкий.</a:t>
            </a:r>
          </a:p>
          <a:p>
            <a:pPr lvl="0"/>
            <a:r>
              <a:rPr lang="ru-RU" sz="2800" dirty="0"/>
              <a:t>Л</a:t>
            </a:r>
            <a:r>
              <a:rPr lang="ru-RU" sz="2800" b="1" i="1" dirty="0"/>
              <a:t>огопедическая</a:t>
            </a:r>
            <a:r>
              <a:rPr lang="ru-RU" sz="2800" dirty="0"/>
              <a:t>: характеристика звуков  [М –М'], их дифференциация в словах, предложениях, развитие фонематических процессов (анализа и синтеза) через игру «Расшифруй название цветка», «Собери цветок», «Подбери картинку к схеме».</a:t>
            </a:r>
          </a:p>
          <a:p>
            <a:pPr lvl="0"/>
            <a:r>
              <a:rPr lang="ru-RU" sz="2800" b="1" i="1" dirty="0"/>
              <a:t>Воспитательная</a:t>
            </a:r>
            <a:r>
              <a:rPr lang="ru-RU" sz="2800" dirty="0"/>
              <a:t>: умение работать в коллективе.</a:t>
            </a:r>
          </a:p>
          <a:p>
            <a:pPr marL="609600" indent="-609600">
              <a:lnSpc>
                <a:spcPct val="90000"/>
              </a:lnSpc>
            </a:pP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Цель: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7158" y="357166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Pictures\Image (2)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88"/>
            <a:ext cx="1592238" cy="17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Pictures\Image (4).bmp"/>
          <p:cNvPicPr/>
          <p:nvPr/>
        </p:nvPicPr>
        <p:blipFill>
          <a:blip r:embed="rId3" cstate="print"/>
          <a:srcRect t="3853"/>
          <a:stretch>
            <a:fillRect/>
          </a:stretch>
        </p:blipFill>
        <p:spPr bwMode="auto">
          <a:xfrm>
            <a:off x="3000364" y="4000504"/>
            <a:ext cx="1215390" cy="178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ictures\Image (3).bmp"/>
          <p:cNvPicPr/>
          <p:nvPr/>
        </p:nvPicPr>
        <p:blipFill>
          <a:blip r:embed="rId4" cstate="print"/>
          <a:srcRect l="4875"/>
          <a:stretch>
            <a:fillRect/>
          </a:stretch>
        </p:blipFill>
        <p:spPr bwMode="auto">
          <a:xfrm>
            <a:off x="5286380" y="1643050"/>
            <a:ext cx="1393933" cy="1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Pictures\Image (5).bmp"/>
          <p:cNvPicPr/>
          <p:nvPr/>
        </p:nvPicPr>
        <p:blipFill>
          <a:blip r:embed="rId5" cstate="print"/>
          <a:srcRect r="6607" b="2080"/>
          <a:stretch>
            <a:fillRect/>
          </a:stretch>
        </p:blipFill>
        <p:spPr bwMode="auto">
          <a:xfrm>
            <a:off x="4929190" y="4071942"/>
            <a:ext cx="100013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Назови картинку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Стоят в поле сестрички: желтый глазок, белые реснички.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Появляется на пригорке ранней весной желтый цветок, позже появляются необычные листья: с одной стороны – гладкие, светло – зеленого цвета, а  с другой – грубые, шероховатые, темно – зеленого цвета.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Голова на ножке, в голове – горошки.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Цветок – куст, с игольчатыми зелеными листьями, с желтыми цветами – колючками.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14290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Угадай цветок по описанию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Характеристика звуков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3174" y="1928802"/>
            <a:ext cx="3643338" cy="9233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Звук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071942"/>
            <a:ext cx="3643338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Согласный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071942"/>
            <a:ext cx="3643338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Гласный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758952">
            <a:off x="2646258" y="2969826"/>
            <a:ext cx="428628" cy="1000132"/>
          </a:xfrm>
          <a:prstGeom prst="downArrow">
            <a:avLst>
              <a:gd name="adj1" fmla="val 50000"/>
              <a:gd name="adj2" fmla="val 11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-1740000">
            <a:off x="5573384" y="2970136"/>
            <a:ext cx="428628" cy="1000132"/>
          </a:xfrm>
          <a:prstGeom prst="downArrow">
            <a:avLst>
              <a:gd name="adj1" fmla="val 50000"/>
              <a:gd name="adj2" fmla="val 11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500042"/>
            <a:ext cx="3643338" cy="92333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Согласный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643182"/>
            <a:ext cx="3643338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Твердый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2643182"/>
            <a:ext cx="3643338" cy="92333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Мягкий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714884"/>
            <a:ext cx="207170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Звонкий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714884"/>
            <a:ext cx="207170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Глухой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714884"/>
            <a:ext cx="2071702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Звонкий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4714884"/>
            <a:ext cx="2071702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Глухой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758952">
            <a:off x="2717696" y="1541066"/>
            <a:ext cx="428628" cy="1000132"/>
          </a:xfrm>
          <a:prstGeom prst="downArrow">
            <a:avLst>
              <a:gd name="adj1" fmla="val 50000"/>
              <a:gd name="adj2" fmla="val 11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758952">
            <a:off x="5503777" y="3684207"/>
            <a:ext cx="428628" cy="1000132"/>
          </a:xfrm>
          <a:prstGeom prst="downArrow">
            <a:avLst>
              <a:gd name="adj1" fmla="val 50000"/>
              <a:gd name="adj2" fmla="val 11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758952">
            <a:off x="1360375" y="3684205"/>
            <a:ext cx="428628" cy="1000132"/>
          </a:xfrm>
          <a:prstGeom prst="downArrow">
            <a:avLst>
              <a:gd name="adj1" fmla="val 50000"/>
              <a:gd name="adj2" fmla="val 11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-1740000">
            <a:off x="5644822" y="1541376"/>
            <a:ext cx="428628" cy="1000132"/>
          </a:xfrm>
          <a:prstGeom prst="downArrow">
            <a:avLst>
              <a:gd name="adj1" fmla="val 50000"/>
              <a:gd name="adj2" fmla="val 11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-1740000">
            <a:off x="2930178" y="3684517"/>
            <a:ext cx="428628" cy="1000132"/>
          </a:xfrm>
          <a:prstGeom prst="downArrow">
            <a:avLst>
              <a:gd name="adj1" fmla="val 50000"/>
              <a:gd name="adj2" fmla="val 11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-1740000">
            <a:off x="7287896" y="3684518"/>
            <a:ext cx="428628" cy="1000132"/>
          </a:xfrm>
          <a:prstGeom prst="downArrow">
            <a:avLst>
              <a:gd name="adj1" fmla="val 50000"/>
              <a:gd name="adj2" fmla="val 110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8000" dirty="0" smtClean="0"/>
              <a:t> _ о _ а _ </a:t>
            </a:r>
            <a:r>
              <a:rPr lang="ru-RU" sz="8000" dirty="0" err="1" smtClean="0"/>
              <a:t>а</a:t>
            </a:r>
            <a:endParaRPr lang="ru-RU" sz="8000" dirty="0" smtClean="0"/>
          </a:p>
          <a:p>
            <a:pPr>
              <a:buFont typeface="Wingdings" pitchFamily="2" charset="2"/>
              <a:buChar char="v"/>
            </a:pPr>
            <a:r>
              <a:rPr lang="ru-RU" sz="8000" dirty="0" smtClean="0"/>
              <a:t> _ и _ о _ а</a:t>
            </a:r>
          </a:p>
          <a:p>
            <a:pPr>
              <a:buFont typeface="Wingdings" pitchFamily="2" charset="2"/>
              <a:buChar char="v"/>
            </a:pPr>
            <a:r>
              <a:rPr lang="ru-RU" sz="8000" dirty="0" smtClean="0"/>
              <a:t> _ а _ и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34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Расшифруй название цветка по гласным буквам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диск Ц\Мои документы\школа\конкурс 1 сентября\картинки к конспекту  1 сентября м-мь 3кл уо\Image (10)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иск Ц\Мои документы\школа\конкурс 1 сентября\картинки к конспекту  1 сентября м-мь 3кл уо\Image (11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1481776" cy="166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Физминутка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«Собери цветок»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:\диск Ц\Мои документы\школа\конкурс 1 сентября\картинки к конспекту  1 сентября м-мь 3кл уо\Image (9).bmp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8217" t="5026" r="22277" b="43831"/>
          <a:stretch>
            <a:fillRect/>
          </a:stretch>
        </p:blipFill>
        <p:spPr bwMode="auto">
          <a:xfrm>
            <a:off x="642910" y="1357298"/>
            <a:ext cx="1244938" cy="131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иск Ц\Мои документы\школа\конкурс 1 сентября\картинки к конспекту  1 сентября м-мь 3кл уо\Image (8).bmp"/>
          <p:cNvPicPr/>
          <p:nvPr/>
        </p:nvPicPr>
        <p:blipFill>
          <a:blip r:embed="rId3" cstate="print"/>
          <a:srcRect l="25752" r="25706"/>
          <a:stretch>
            <a:fillRect/>
          </a:stretch>
        </p:blipFill>
        <p:spPr bwMode="auto">
          <a:xfrm>
            <a:off x="2500298" y="1428736"/>
            <a:ext cx="1139190" cy="13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иск Ц\Мои документы\школа\конкурс 1 сентября\картинки к конспекту  1 сентября м-мь 3кл уо\Image (7).bmp"/>
          <p:cNvPicPr/>
          <p:nvPr/>
        </p:nvPicPr>
        <p:blipFill>
          <a:blip r:embed="rId4" cstate="print"/>
          <a:srcRect l="23422" r="28385"/>
          <a:stretch>
            <a:fillRect/>
          </a:stretch>
        </p:blipFill>
        <p:spPr bwMode="auto">
          <a:xfrm>
            <a:off x="857224" y="3214686"/>
            <a:ext cx="899160" cy="13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диск Ц\Мои документы\школа\конкурс 1 сентября\картинки к конспекту  1 сентября м-мь 3кл уо\Image (6).bmp"/>
          <p:cNvPicPr/>
          <p:nvPr/>
        </p:nvPicPr>
        <p:blipFill>
          <a:blip r:embed="rId5" cstate="print"/>
          <a:srcRect r="53979"/>
          <a:stretch>
            <a:fillRect/>
          </a:stretch>
        </p:blipFill>
        <p:spPr bwMode="auto">
          <a:xfrm>
            <a:off x="2500298" y="3143248"/>
            <a:ext cx="920032" cy="136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14348" y="21429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Угадай и составь название цветка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380" y="1714488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</a:rPr>
              <a:t>м</a:t>
            </a:r>
            <a:r>
              <a:rPr lang="ru-RU" sz="4400" b="1" dirty="0" err="1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1714488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</a:rPr>
              <a:t>к</a:t>
            </a:r>
            <a:r>
              <a:rPr lang="ru-RU" sz="4400" b="1" dirty="0" err="1" smtClean="0">
                <a:solidFill>
                  <a:srgbClr val="C00000"/>
                </a:solidFill>
              </a:rPr>
              <a:t>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2643182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м</a:t>
            </a:r>
            <a:r>
              <a:rPr lang="ru-RU" sz="4400" b="1" dirty="0" smtClean="0">
                <a:solidFill>
                  <a:srgbClr val="C00000"/>
                </a:solidFill>
              </a:rPr>
              <a:t>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6446" y="2643182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м</a:t>
            </a:r>
            <a:r>
              <a:rPr lang="ru-RU" sz="4400" b="1" dirty="0" smtClean="0">
                <a:solidFill>
                  <a:srgbClr val="C00000"/>
                </a:solidFill>
              </a:rPr>
              <a:t>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6578" y="2643182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з</a:t>
            </a:r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3500438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</a:rPr>
              <a:t>р</a:t>
            </a:r>
            <a:r>
              <a:rPr lang="ru-RU" sz="4400" b="1" dirty="0" err="1" smtClean="0">
                <a:solidFill>
                  <a:srgbClr val="C00000"/>
                </a:solidFill>
              </a:rPr>
              <a:t>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0694" y="3500438"/>
            <a:ext cx="135732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</a:rPr>
              <a:t>м</a:t>
            </a:r>
            <a:r>
              <a:rPr lang="ru-RU" sz="4400" b="1" dirty="0" err="1" smtClean="0">
                <a:solidFill>
                  <a:srgbClr val="C00000"/>
                </a:solidFill>
              </a:rPr>
              <a:t>а</a:t>
            </a:r>
            <a:r>
              <a:rPr lang="ru-RU" sz="4400" b="1" dirty="0" err="1" smtClean="0">
                <a:solidFill>
                  <a:srgbClr val="0070C0"/>
                </a:solidFill>
              </a:rPr>
              <a:t>ш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54" y="3500438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</a:rPr>
              <a:t>к</a:t>
            </a:r>
            <a:r>
              <a:rPr lang="ru-RU" sz="4400" b="1" dirty="0" err="1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868" y="4429132"/>
            <a:ext cx="135732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м</a:t>
            </a:r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r>
              <a:rPr lang="ru-RU" sz="4400" b="1" dirty="0" smtClean="0">
                <a:solidFill>
                  <a:srgbClr val="0070C0"/>
                </a:solidFill>
              </a:rPr>
              <a:t>ть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628" y="4429132"/>
            <a:ext cx="78581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-и-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16" y="4429132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</a:rPr>
              <a:t>ч</a:t>
            </a:r>
            <a:r>
              <a:rPr lang="ru-RU" sz="4400" b="1" dirty="0" err="1" smtClean="0">
                <a:solidFill>
                  <a:srgbClr val="C00000"/>
                </a:solidFill>
              </a:rPr>
              <a:t>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4429132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</a:rPr>
              <a:t>м</a:t>
            </a:r>
            <a:r>
              <a:rPr lang="ru-RU" sz="4400" b="1" dirty="0" err="1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8148" y="4429132"/>
            <a:ext cx="92869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х</a:t>
            </a:r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</TotalTime>
  <Words>334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28</cp:revision>
  <dcterms:created xsi:type="dcterms:W3CDTF">2011-11-27T14:10:15Z</dcterms:created>
  <dcterms:modified xsi:type="dcterms:W3CDTF">2011-12-01T12:43:09Z</dcterms:modified>
</cp:coreProperties>
</file>