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583" r:id="rId2"/>
    <p:sldId id="640" r:id="rId3"/>
    <p:sldId id="415" r:id="rId4"/>
    <p:sldId id="533" r:id="rId5"/>
    <p:sldId id="599" r:id="rId6"/>
    <p:sldId id="636" r:id="rId7"/>
    <p:sldId id="579" r:id="rId8"/>
    <p:sldId id="520" r:id="rId9"/>
    <p:sldId id="631" r:id="rId10"/>
    <p:sldId id="632" r:id="rId11"/>
    <p:sldId id="633" r:id="rId12"/>
    <p:sldId id="635" r:id="rId13"/>
    <p:sldId id="605" r:id="rId14"/>
    <p:sldId id="616" r:id="rId15"/>
    <p:sldId id="597" r:id="rId16"/>
    <p:sldId id="598" r:id="rId17"/>
    <p:sldId id="610" r:id="rId18"/>
    <p:sldId id="611" r:id="rId19"/>
    <p:sldId id="617" r:id="rId20"/>
    <p:sldId id="618" r:id="rId21"/>
    <p:sldId id="619" r:id="rId22"/>
    <p:sldId id="620" r:id="rId23"/>
    <p:sldId id="621" r:id="rId24"/>
    <p:sldId id="622" r:id="rId25"/>
    <p:sldId id="625" r:id="rId26"/>
    <p:sldId id="626" r:id="rId27"/>
    <p:sldId id="614" r:id="rId28"/>
    <p:sldId id="642" r:id="rId29"/>
    <p:sldId id="627" r:id="rId30"/>
    <p:sldId id="530" r:id="rId31"/>
    <p:sldId id="612" r:id="rId32"/>
    <p:sldId id="589" r:id="rId33"/>
    <p:sldId id="604" r:id="rId34"/>
    <p:sldId id="613" r:id="rId35"/>
    <p:sldId id="637" r:id="rId36"/>
    <p:sldId id="638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C9212"/>
    <a:srgbClr val="0B5537"/>
    <a:srgbClr val="C1F5C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38" autoAdjust="0"/>
    <p:restoredTop sz="94737" autoAdjust="0"/>
  </p:normalViewPr>
  <p:slideViewPr>
    <p:cSldViewPr>
      <p:cViewPr>
        <p:scale>
          <a:sx n="60" d="100"/>
          <a:sy n="60" d="100"/>
        </p:scale>
        <p:origin x="-750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775F178-9697-488D-8082-0E5082114599}" type="datetimeFigureOut">
              <a:rPr lang="ru-RU"/>
              <a:pPr>
                <a:defRPr/>
              </a:pPr>
              <a:t>06.12.2011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4E163A-E250-483C-AD9C-40DB698F9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DBD18-FD6A-4366-B482-25A45368C203}" type="datetimeFigureOut">
              <a:rPr lang="ru-RU"/>
              <a:pPr>
                <a:defRPr/>
              </a:pPr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E37DF-B24F-4FBF-A291-932D835BC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F26FB-7308-4582-BA8A-7E63FCE3C2BA}" type="datetimeFigureOut">
              <a:rPr lang="ru-RU"/>
              <a:pPr>
                <a:defRPr/>
              </a:pPr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792E6-9E73-41B4-ABB9-47525EF15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60E5C-2F1D-4AB5-AE24-C3ABF043B780}" type="datetimeFigureOut">
              <a:rPr lang="ru-RU"/>
              <a:pPr>
                <a:defRPr/>
              </a:pPr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6BA41-E73E-4C60-AF73-C7DBDFE3D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857A3-75E4-455F-B89F-300039D33139}" type="datetimeFigureOut">
              <a:rPr lang="ru-RU"/>
              <a:pPr>
                <a:defRPr/>
              </a:pPr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8F6E4-CBDA-4651-830C-E1E37A16B0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40C85-D525-4B81-B476-3DAB58784517}" type="datetimeFigureOut">
              <a:rPr lang="ru-RU"/>
              <a:pPr>
                <a:defRPr/>
              </a:pPr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45E7C-BF47-40E2-B15C-79192835F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21D8D-960C-40CB-88C5-E75DC1B52670}" type="datetimeFigureOut">
              <a:rPr lang="ru-RU"/>
              <a:pPr>
                <a:defRPr/>
              </a:pPr>
              <a:t>06.12.2011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C03DB-C2B0-4017-8C80-B84B56378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B6735-F1D6-4341-8400-C73660B92909}" type="datetimeFigureOut">
              <a:rPr lang="ru-RU"/>
              <a:pPr>
                <a:defRPr/>
              </a:pPr>
              <a:t>06.12.2011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CE200-4CA0-4948-9BAF-B5E0B54E1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A20AE-1D85-4BA3-9338-CBFB5B08AB99}" type="datetimeFigureOut">
              <a:rPr lang="ru-RU"/>
              <a:pPr>
                <a:defRPr/>
              </a:pPr>
              <a:t>06.12.2011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D6B0D-5F54-4F56-9559-BB251C397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6A0FC-6187-4AA9-87A9-5639083E8393}" type="datetimeFigureOut">
              <a:rPr lang="ru-RU"/>
              <a:pPr>
                <a:defRPr/>
              </a:pPr>
              <a:t>06.12.2011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00B4C-E12E-4717-AA3F-F81C1D287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E562C-B7A1-46B1-88C1-879D5167AF58}" type="datetimeFigureOut">
              <a:rPr lang="ru-RU"/>
              <a:pPr>
                <a:defRPr/>
              </a:pPr>
              <a:t>06.12.2011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378FF-27ED-4D4B-B41F-54907031F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0AB7B-A766-4575-84B1-592EF8F610CA}" type="datetimeFigureOut">
              <a:rPr lang="ru-RU"/>
              <a:pPr>
                <a:defRPr/>
              </a:pPr>
              <a:t>06.12.2011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D423D-5742-42AB-9402-8B2D2340E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79F459-6FCB-464B-83FF-D31F45B2290C}" type="datetimeFigureOut">
              <a:rPr lang="ru-RU"/>
              <a:pPr>
                <a:defRPr/>
              </a:pPr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FA5A9A-38CC-44BE-B31C-76A5760EB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60;&#1080;&#1083;&#1100;&#1084;%20&#1069;&#1050;&#1054;&#1051;&#1054;&#1043;&#1048;&#1063;&#1045;&#1057;&#1050;&#1040;&#1071;%20&#1057;&#1050;&#1040;&#1047;&#1050;&#1040;.wmv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60;&#1080;&#1083;&#1100;&#1084;%20&#1048;&#1053;&#1058;&#1045;&#1056;&#1042;&#1068;&#1070;%20&#1057;%20&#1044;&#1045;&#1058;&#1068;&#1052;&#1048;.wmv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60;&#1080;&#1083;&#1100;&#1084;%20&#1069;&#1050;&#1057;&#1050;&#1059;&#1056;&#1057;&#1048;&#1071;%20&#1050;&#1048;&#1056;&#1070;&#1064;&#1048;.wm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60;&#1080;&#1083;&#1100;&#1084;%20&#1055;&#1058;&#1048;&#1062;&#1067;.wm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8;&#1072;&#1090;&#1100;&#1103;&#1085;&#1072;\&#1056;&#1072;&#1073;&#1086;&#1095;&#1080;&#1081;%20&#1089;&#1090;&#1086;&#1083;\043%20Karunesh%20-%20Sweet%20Dreams.mp3" TargetMode="External"/><Relationship Id="rId5" Type="http://schemas.openxmlformats.org/officeDocument/2006/relationships/image" Target="../media/image12.gif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</a:t>
            </a:r>
          </a:p>
        </p:txBody>
      </p:sp>
      <p:pic>
        <p:nvPicPr>
          <p:cNvPr id="2050" name="Picture 2" descr="C:\Documents and Settings\Татьяна\Рабочий стол\Картинки\Природа\002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-249238" y="-249238"/>
            <a:ext cx="9642476" cy="7356476"/>
          </a:xfrm>
        </p:spPr>
      </p:pic>
      <p:sp>
        <p:nvSpPr>
          <p:cNvPr id="9" name="Прямоугольник 8"/>
          <p:cNvSpPr/>
          <p:nvPr/>
        </p:nvSpPr>
        <p:spPr>
          <a:xfrm>
            <a:off x="785813" y="0"/>
            <a:ext cx="7572375" cy="1262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i="1" dirty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МУНИЦИПАЛЬНОЕ ДОШКОЛЬНОЕ ОБРАЗОВАТЕЛЬНОЕ УЧРЕЖДЕНИЕ ДЕТСКИЙ САД № 16 КОМБИНИРОВАННОГО ВИДА</a:t>
            </a:r>
          </a:p>
          <a:p>
            <a:pPr algn="ctr">
              <a:defRPr/>
            </a:pPr>
            <a:r>
              <a:rPr lang="ru-RU" sz="1400" b="1" i="1" dirty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ЗАТО г. СЕВЕРОМОРСК</a:t>
            </a:r>
          </a:p>
          <a:p>
            <a:pPr algn="ctr">
              <a:defRPr/>
            </a:pPr>
            <a:r>
              <a:rPr lang="ru-RU" sz="1600" b="1" i="1" dirty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 </a:t>
            </a:r>
            <a:r>
              <a:rPr lang="ru-RU" sz="5400" b="1" i="1" dirty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/>
            </a:r>
            <a:br>
              <a:rPr lang="ru-RU" sz="5400" b="1" i="1" dirty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14340" name="Прямоугольник 10"/>
          <p:cNvSpPr>
            <a:spLocks noChangeArrowheads="1"/>
          </p:cNvSpPr>
          <p:nvPr/>
        </p:nvSpPr>
        <p:spPr bwMode="auto">
          <a:xfrm>
            <a:off x="642938" y="1071563"/>
            <a:ext cx="8072437" cy="627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u="sng">
                <a:solidFill>
                  <a:srgbClr val="002060"/>
                </a:solidFill>
                <a:latin typeface="Arial Black" pitchFamily="34" charset="0"/>
              </a:rPr>
              <a:t>ТВОРЧЕСКИЙ ОТЧЁТ </a:t>
            </a:r>
          </a:p>
          <a:p>
            <a:pPr algn="ctr"/>
            <a:r>
              <a:rPr lang="ru-RU" sz="2400" b="1" i="1">
                <a:solidFill>
                  <a:srgbClr val="002060"/>
                </a:solidFill>
                <a:latin typeface="Arial Black" pitchFamily="34" charset="0"/>
              </a:rPr>
              <a:t>ВОСПИТАТЕЛЯ 1 - ОЙ КВАЛИФИКАЦИОНОЙ КАТЕГОРИИ </a:t>
            </a:r>
          </a:p>
          <a:p>
            <a:pPr algn="ctr"/>
            <a:r>
              <a:rPr lang="ru-RU" sz="2400" b="1" i="1">
                <a:solidFill>
                  <a:srgbClr val="002060"/>
                </a:solidFill>
                <a:latin typeface="Arial Black" pitchFamily="34" charset="0"/>
              </a:rPr>
              <a:t>БАНИНОЙ ТАТЬЯНЫ НИКОЛАЕВНЫ </a:t>
            </a:r>
          </a:p>
          <a:p>
            <a:pPr algn="ctr"/>
            <a:endParaRPr lang="ru-RU" sz="3600" b="1">
              <a:solidFill>
                <a:srgbClr val="0B5537"/>
              </a:solidFill>
              <a:latin typeface="Segoe Print"/>
            </a:endParaRPr>
          </a:p>
          <a:p>
            <a:pPr algn="ctr"/>
            <a:r>
              <a:rPr lang="ru-RU" sz="3600" b="1">
                <a:solidFill>
                  <a:srgbClr val="FF0000"/>
                </a:solidFill>
                <a:latin typeface="Segoe Print"/>
              </a:rPr>
              <a:t>НА ТЕМУ </a:t>
            </a:r>
            <a:endParaRPr lang="en-US" sz="3600" b="1">
              <a:solidFill>
                <a:srgbClr val="FF0000"/>
              </a:solidFill>
              <a:latin typeface="Segoe Print"/>
            </a:endParaRPr>
          </a:p>
          <a:p>
            <a:pPr algn="ctr"/>
            <a:r>
              <a:rPr lang="ru-RU" sz="3600" b="1">
                <a:solidFill>
                  <a:srgbClr val="FF0000"/>
                </a:solidFill>
                <a:latin typeface="Segoe Print"/>
              </a:rPr>
              <a:t>«ИСПОЛЬЗОВАНИЕ ИКТ </a:t>
            </a:r>
          </a:p>
          <a:p>
            <a:pPr algn="ctr"/>
            <a:r>
              <a:rPr lang="ru-RU" sz="3600" b="1">
                <a:solidFill>
                  <a:srgbClr val="FF0000"/>
                </a:solidFill>
                <a:latin typeface="Segoe Print"/>
              </a:rPr>
              <a:t>В ФОРМИРОВАНИИ ГУМАННЫХ ЧУВСТВ </a:t>
            </a:r>
          </a:p>
          <a:p>
            <a:pPr algn="ctr"/>
            <a:r>
              <a:rPr lang="ru-RU" sz="3600" b="1">
                <a:solidFill>
                  <a:srgbClr val="FF0000"/>
                </a:solidFill>
                <a:latin typeface="Segoe Print"/>
              </a:rPr>
              <a:t>У ДЕТЕЙ СРЕДНЕГО ДОШКОЛЬНОГО ВОЗРАСТА»</a:t>
            </a:r>
            <a:r>
              <a:rPr lang="ru-RU" sz="2800" b="1">
                <a:solidFill>
                  <a:srgbClr val="0C9212"/>
                </a:solidFill>
                <a:latin typeface="Segoe Print"/>
              </a:rPr>
              <a:t/>
            </a:r>
            <a:br>
              <a:rPr lang="ru-RU" sz="2800" b="1">
                <a:solidFill>
                  <a:srgbClr val="0C9212"/>
                </a:solidFill>
                <a:latin typeface="Segoe Print"/>
              </a:rPr>
            </a:br>
            <a:r>
              <a:rPr lang="ru-RU" sz="2400" b="1">
                <a:solidFill>
                  <a:srgbClr val="0C9212"/>
                </a:solidFill>
                <a:latin typeface="Segoe Print"/>
              </a:rPr>
              <a:t> </a:t>
            </a:r>
            <a:r>
              <a:rPr lang="ru-RU" sz="1600">
                <a:solidFill>
                  <a:srgbClr val="00B050"/>
                </a:solidFill>
                <a:latin typeface="Segoe Print"/>
              </a:rPr>
              <a:t/>
            </a:r>
            <a:br>
              <a:rPr lang="ru-RU" sz="1600">
                <a:solidFill>
                  <a:srgbClr val="00B050"/>
                </a:solidFill>
                <a:latin typeface="Segoe Print"/>
              </a:rPr>
            </a:br>
            <a:endParaRPr lang="ru-RU">
              <a:latin typeface="Segoe Print"/>
            </a:endParaRPr>
          </a:p>
        </p:txBody>
      </p:sp>
      <p:pic>
        <p:nvPicPr>
          <p:cNvPr id="14341" name="Picture 2" descr="C:\Documents and Settings\Татьяна\Мои документы\Мои рисунки\8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0"/>
            <a:ext cx="20256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Содержимое 6" descr="84d0d29e6c40cbb5683c3d1cce783572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571500"/>
            <a:ext cx="2214563" cy="2314575"/>
          </a:xfrm>
        </p:spPr>
      </p:pic>
      <p:pic>
        <p:nvPicPr>
          <p:cNvPr id="23556" name="Содержимое 4" descr="3031664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13" y="0"/>
            <a:ext cx="9358313" cy="735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7" descr="73560e420a7f9175093fc5d2e1b0e45d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75" y="4786313"/>
            <a:ext cx="207168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6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Содержимое 3" descr="445a370487a23c9af7175b5c9664b719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79588" y="1071563"/>
            <a:ext cx="5292725" cy="5292725"/>
          </a:xfrm>
        </p:spPr>
      </p:pic>
    </p:spTree>
  </p:cSld>
  <p:clrMapOvr>
    <a:masterClrMapping/>
  </p:clrMapOvr>
  <p:transition advTm="29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2" name="Содержимое 4" descr="2924ede1a905e5d3b2a258422fbed3a4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43188" y="714375"/>
            <a:ext cx="4286250" cy="5019675"/>
          </a:xfrm>
        </p:spPr>
      </p:pic>
    </p:spTree>
  </p:cSld>
  <p:clrMapOvr>
    <a:masterClrMapping/>
  </p:clrMapOvr>
  <p:transition advTm="7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J0189255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9050" y="-19050"/>
            <a:ext cx="9175750" cy="6889750"/>
          </a:xfrm>
        </p:spPr>
      </p:pic>
      <p:pic>
        <p:nvPicPr>
          <p:cNvPr id="26627" name="Содержимое 8" descr="J0219109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939800"/>
            <a:ext cx="6858000" cy="570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ФИЛЬМ НАБЛЮДЕНИЯ ЗА ДЕРЕВЬЯМИ 007_0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2863" y="3779838"/>
            <a:ext cx="847725" cy="1584325"/>
          </a:xfrm>
          <a:prstGeom prst="rect">
            <a:avLst/>
          </a:prstGeom>
          <a:noFill/>
        </p:spPr>
      </p:pic>
    </p:spTree>
  </p:cSld>
  <p:clrMapOvr>
    <a:masterClrMapping/>
  </p:clrMapOvr>
  <p:transition advTm="43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0" name="Содержимое 3" descr="f91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214313"/>
            <a:ext cx="9144000" cy="7072313"/>
          </a:xfrm>
        </p:spPr>
      </p:pic>
      <p:sp>
        <p:nvSpPr>
          <p:cNvPr id="27651" name="Прямоугольник 4"/>
          <p:cNvSpPr>
            <a:spLocks noChangeArrowheads="1"/>
          </p:cNvSpPr>
          <p:nvPr/>
        </p:nvSpPr>
        <p:spPr bwMode="auto">
          <a:xfrm>
            <a:off x="1571625" y="2500313"/>
            <a:ext cx="58578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 b="1">
                <a:solidFill>
                  <a:srgbClr val="FF0000"/>
                </a:solidFill>
                <a:latin typeface="Monotype Corsiva" pitchFamily="66" charset="0"/>
              </a:rPr>
              <a:t>ВИДЕО</a:t>
            </a:r>
          </a:p>
          <a:p>
            <a:pPr algn="ctr"/>
            <a:r>
              <a:rPr lang="ru-RU" sz="8800" b="1">
                <a:solidFill>
                  <a:srgbClr val="FF0000"/>
                </a:solidFill>
                <a:latin typeface="Monotype Corsiva" pitchFamily="66" charset="0"/>
              </a:rPr>
              <a:t>ЗАГАДКИ</a:t>
            </a:r>
            <a:endParaRPr lang="ru-RU" sz="8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75"/>
          </a:xfrm>
        </p:spPr>
        <p:txBody>
          <a:bodyPr/>
          <a:lstStyle/>
          <a:p>
            <a:r>
              <a:rPr lang="ru-RU" sz="49600" b="1" smtClean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8675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advTm="8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9" name="Содержимое 4" descr="ptici14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71438" y="0"/>
            <a:ext cx="9501188" cy="7858125"/>
          </a:xfrm>
        </p:spPr>
      </p:pic>
    </p:spTree>
  </p:cSld>
  <p:clrMapOvr>
    <a:masterClrMapping/>
  </p:clrMapOvr>
  <p:transition advTm="16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23" name="Содержимое 7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4832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34400" smtClean="0">
                <a:solidFill>
                  <a:srgbClr val="FF0000"/>
                </a:solidFill>
              </a:rPr>
              <a:t>   </a:t>
            </a:r>
            <a:r>
              <a:rPr lang="ru-RU" sz="41300" smtClean="0">
                <a:solidFill>
                  <a:srgbClr val="FF0000"/>
                </a:solidFill>
              </a:rPr>
              <a:t>?</a:t>
            </a:r>
            <a:endParaRPr lang="ru-RU" sz="72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6" name="Содержимое 3" descr="gif14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357188"/>
            <a:ext cx="8001000" cy="5715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0" name="Рисунок 5" descr="J018925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9144000" cy="750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Рисунок 6" descr="J018925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628650"/>
            <a:ext cx="6286500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000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75" y="642938"/>
            <a:ext cx="1798638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000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0"/>
            <a:ext cx="1798638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000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13" y="1500188"/>
            <a:ext cx="1798637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6424 0.03935 L -0.84375 0.0118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" y="-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9653 0.0419 L -0.74982 0.01111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" y="-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3768 0.08588 L -0.74809 0.06482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1714500" y="0"/>
            <a:ext cx="6000750" cy="85725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r>
              <a:rPr lang="ru-RU" sz="5400" smtClean="0">
                <a:solidFill>
                  <a:srgbClr val="FF0000"/>
                </a:solidFill>
                <a:latin typeface="Arial Black" pitchFamily="34" charset="0"/>
              </a:rPr>
              <a:t>ЗАДАЧИ</a:t>
            </a:r>
          </a:p>
        </p:txBody>
      </p:sp>
      <p:grpSp>
        <p:nvGrpSpPr>
          <p:cNvPr id="3" name="Содержимое 2"/>
          <p:cNvGrpSpPr>
            <a:grpSpLocks noGrp="1"/>
          </p:cNvGrpSpPr>
          <p:nvPr/>
        </p:nvGrpSpPr>
        <p:grpSpPr bwMode="auto">
          <a:xfrm>
            <a:off x="212725" y="682625"/>
            <a:ext cx="8718550" cy="6132513"/>
            <a:chOff x="134" y="430"/>
            <a:chExt cx="5492" cy="3863"/>
          </a:xfrm>
        </p:grpSpPr>
        <p:pic>
          <p:nvPicPr>
            <p:cNvPr id="15362" name="Содержимое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4" y="430"/>
              <a:ext cx="5492" cy="3863"/>
            </a:xfrm>
            <a:prstGeom prst="rect">
              <a:avLst/>
            </a:prstGeom>
            <a:noFill/>
          </p:spPr>
        </p:pic>
        <p:sp>
          <p:nvSpPr>
            <p:cNvPr id="15363" name="Text Box 3"/>
            <p:cNvSpPr txBox="1">
              <a:spLocks noChangeArrowheads="1"/>
            </p:cNvSpPr>
            <p:nvPr/>
          </p:nvSpPr>
          <p:spPr bwMode="auto">
            <a:xfrm>
              <a:off x="288" y="585"/>
              <a:ext cx="5184" cy="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Font typeface="Arial" charset="0"/>
                <a:buChar char="•"/>
              </a:pPr>
              <a:endParaRPr lang="ru-RU" sz="2000" b="1">
                <a:solidFill>
                  <a:srgbClr val="002060"/>
                </a:solidFill>
                <a:latin typeface="Segoe Print"/>
                <a:cs typeface="Times New Roman" pitchFamily="18" charset="0"/>
              </a:endParaRPr>
            </a:p>
            <a:p>
              <a:pPr marL="342900" indent="-342900" eaLnBrk="0" hangingPunct="0">
                <a:spcBef>
                  <a:spcPct val="20000"/>
                </a:spcBef>
                <a:buFont typeface="Arial" charset="0"/>
                <a:buChar char="•"/>
              </a:pPr>
              <a:r>
                <a:rPr lang="ru-RU" sz="2000" b="1">
                  <a:solidFill>
                    <a:srgbClr val="002060"/>
                  </a:solidFill>
                  <a:latin typeface="Segoe Print"/>
                  <a:cs typeface="Times New Roman" pitchFamily="18" charset="0"/>
                </a:rPr>
                <a:t>СПОСОБСТВОВАТЬ РАСШИРЕНИЮ И УГЛУБЛЕНИЮ ПРЕДСТАВЛЕНИЙ ДЕТЕЙ О ПРИРОДЕ</a:t>
              </a:r>
            </a:p>
            <a:p>
              <a:pPr marL="342900" indent="-342900" eaLnBrk="0" hangingPunct="0">
                <a:spcBef>
                  <a:spcPct val="20000"/>
                </a:spcBef>
                <a:buFont typeface="Arial" charset="0"/>
                <a:buChar char="•"/>
              </a:pPr>
              <a:endParaRPr lang="ru-RU" sz="2000" b="1">
                <a:solidFill>
                  <a:srgbClr val="002060"/>
                </a:solidFill>
                <a:latin typeface="Segoe Print"/>
                <a:cs typeface="Times New Roman" pitchFamily="18" charset="0"/>
              </a:endParaRPr>
            </a:p>
            <a:p>
              <a:pPr marL="342900" indent="-342900" eaLnBrk="0" hangingPunct="0">
                <a:spcBef>
                  <a:spcPct val="20000"/>
                </a:spcBef>
                <a:buFont typeface="Arial" charset="0"/>
                <a:buNone/>
              </a:pPr>
              <a:endParaRPr lang="ru-RU" sz="2000" b="1">
                <a:solidFill>
                  <a:srgbClr val="002060"/>
                </a:solidFill>
                <a:latin typeface="Segoe Print"/>
                <a:cs typeface="Times New Roman" pitchFamily="18" charset="0"/>
              </a:endParaRPr>
            </a:p>
            <a:p>
              <a:pPr marL="342900" indent="-342900" eaLnBrk="0" hangingPunct="0">
                <a:spcBef>
                  <a:spcPct val="20000"/>
                </a:spcBef>
                <a:buFont typeface="Arial" charset="0"/>
                <a:buChar char="•"/>
              </a:pPr>
              <a:r>
                <a:rPr lang="ru-RU" sz="2000" b="1">
                  <a:solidFill>
                    <a:srgbClr val="002060"/>
                  </a:solidFill>
                  <a:latin typeface="Segoe Print"/>
                  <a:cs typeface="Times New Roman" pitchFamily="18" charset="0"/>
                </a:rPr>
                <a:t>РАЗВИВАТЬ СООТВЕТСТВУЮЩИЕ СОДЕРЖАНИЮ ЗНАНИЙ ПОЗНАВАТЕЛЬНЫЕ И РЕЧЕВЫЕ УМЕНИЯ</a:t>
              </a:r>
            </a:p>
            <a:p>
              <a:pPr marL="342900" indent="-342900" eaLnBrk="0" hangingPunct="0">
                <a:spcBef>
                  <a:spcPct val="20000"/>
                </a:spcBef>
                <a:buFont typeface="Arial" charset="0"/>
                <a:buNone/>
              </a:pPr>
              <a:endParaRPr lang="ru-RU" sz="2000" b="1">
                <a:solidFill>
                  <a:srgbClr val="002060"/>
                </a:solidFill>
                <a:latin typeface="Segoe Print"/>
                <a:cs typeface="Times New Roman" pitchFamily="18" charset="0"/>
              </a:endParaRPr>
            </a:p>
            <a:p>
              <a:pPr marL="342900" indent="-342900" eaLnBrk="0" hangingPunct="0">
                <a:spcBef>
                  <a:spcPct val="20000"/>
                </a:spcBef>
                <a:buFont typeface="Arial" charset="0"/>
                <a:buChar char="•"/>
              </a:pPr>
              <a:r>
                <a:rPr lang="ru-RU" sz="2000" b="1">
                  <a:solidFill>
                    <a:srgbClr val="002060"/>
                  </a:solidFill>
                  <a:latin typeface="Segoe Print"/>
                  <a:cs typeface="Times New Roman" pitchFamily="18" charset="0"/>
                </a:rPr>
                <a:t>ПОМОЧЬ ОСВОИТЬ НАВЫКИ И УМЕНИЯ ПО УХОДУ ЗА ЖИВОТНЫМИ И РАСТЕНИЯМИ, ОТДЕЛЬНЫЕ СПОСОБЫ ОХРАНЫ ПРИРОДЫ</a:t>
              </a:r>
            </a:p>
            <a:p>
              <a:pPr marL="342900" indent="-342900" eaLnBrk="0" hangingPunct="0">
                <a:spcBef>
                  <a:spcPct val="20000"/>
                </a:spcBef>
                <a:buFont typeface="Arial" charset="0"/>
                <a:buNone/>
              </a:pPr>
              <a:endParaRPr lang="ru-RU" sz="2000" b="1">
                <a:solidFill>
                  <a:srgbClr val="002060"/>
                </a:solidFill>
                <a:latin typeface="Segoe Print"/>
                <a:cs typeface="Times New Roman" pitchFamily="18" charset="0"/>
              </a:endParaRPr>
            </a:p>
            <a:p>
              <a:pPr marL="342900" indent="-342900" eaLnBrk="0" hangingPunct="0">
                <a:spcBef>
                  <a:spcPct val="20000"/>
                </a:spcBef>
                <a:buFont typeface="Arial" charset="0"/>
                <a:buChar char="•"/>
              </a:pPr>
              <a:r>
                <a:rPr lang="ru-RU" sz="2000" b="1">
                  <a:solidFill>
                    <a:srgbClr val="002060"/>
                  </a:solidFill>
                  <a:latin typeface="Segoe Print"/>
                  <a:cs typeface="Times New Roman" pitchFamily="18" charset="0"/>
                </a:rPr>
                <a:t>ВОСПИТЫВАТЬ ЭЛЕМЕНТЫ ЭКОЛОГИЧЕСКОГО СОЗНАНИЯ, ЦЕННОСТНЫХ ОРИЕНТАЦИЙ В ПОВЕДЕНИИ И ДЕЯТЕЛЬНОСТИ</a:t>
              </a:r>
            </a:p>
            <a:p>
              <a:pPr marL="342900" indent="-342900" eaLnBrk="0" hangingPunct="0">
                <a:spcBef>
                  <a:spcPct val="20000"/>
                </a:spcBef>
                <a:buFont typeface="Arial" charset="0"/>
                <a:buChar char="•"/>
              </a:pPr>
              <a:endPara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3796" name="Picture 3" descr="j028321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Рисунок 11" descr="J021911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3500438"/>
            <a:ext cx="27082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18" name="Содержимое 3" descr="794cb39237d04c23a86cb5005065628f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0313" y="-125413"/>
            <a:ext cx="3786187" cy="7013576"/>
          </a:xfrm>
        </p:spPr>
      </p:pic>
    </p:spTree>
  </p:cSld>
  <p:clrMapOvr>
    <a:masterClrMapping/>
  </p:clrMapOvr>
  <p:transition advTm="8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3" name="Содержимое 4" descr="916b778d315ff5ea12ef213979f6f138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4563" y="4763"/>
            <a:ext cx="4429125" cy="724852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ru-RU" sz="41300" b="1" dirty="0" smtClean="0">
                <a:solidFill>
                  <a:srgbClr val="FF0000"/>
                </a:solidFill>
              </a:rPr>
              <a:t>   </a:t>
            </a:r>
            <a:endParaRPr lang="ru-RU" sz="3500" dirty="0" smtClean="0"/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36868" name="Рисунок 10" descr="139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0"/>
            <a:ext cx="89296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7890" name="Содержимое 3" descr="133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0"/>
            <a:ext cx="8572500" cy="81200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8914" name="Содержимое 2"/>
          <p:cNvSpPr>
            <a:spLocks noGrp="1"/>
          </p:cNvSpPr>
          <p:nvPr>
            <p:ph idx="1"/>
          </p:nvPr>
        </p:nvSpPr>
        <p:spPr>
          <a:xfrm>
            <a:off x="457200" y="396875"/>
            <a:ext cx="8229600" cy="584041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1300" b="1" smtClean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ransition advTm="9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9938" name="Содержимое 7" descr="ST83411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428625"/>
            <a:ext cx="9286875" cy="7286625"/>
          </a:xfrm>
        </p:spPr>
      </p:pic>
      <p:pic>
        <p:nvPicPr>
          <p:cNvPr id="39939" name="Рисунок 8" descr="dbc4fceaa4995caee956ea305331dc6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90813"/>
            <a:ext cx="3643313" cy="416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С ЭКОСВЕТОФОРОМ</a:t>
            </a:r>
          </a:p>
        </p:txBody>
      </p:sp>
      <p:sp>
        <p:nvSpPr>
          <p:cNvPr id="409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ИГРЫ </a:t>
            </a:r>
            <a:r>
              <a:rPr lang="ru-RU" sz="4000" dirty="0" smtClean="0">
                <a:solidFill>
                  <a:srgbClr val="FFFF00"/>
                </a:solidFill>
                <a:latin typeface="Arial Black" pitchFamily="34" charset="0"/>
              </a:rPr>
              <a:t>С ЭКОЛОГИЧЕСКИМ </a:t>
            </a:r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СВЕТОФОРОМ</a:t>
            </a:r>
            <a:endParaRPr lang="ru-RU" sz="4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  <a:ln>
            <a:solidFill>
              <a:schemeClr val="accent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 СВЕТ - ПРИРОДЕ ВПЕРЁД!</a:t>
            </a:r>
          </a:p>
          <a:p>
            <a:pPr algn="ctr"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ЖЁЛТЫЙ СВЕТ - ОСТОРОЖНО!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ЗЕЛЁНЫЙ СВЕТ - ТАК КРАСИВО! 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ЛЕС СКАЗАЛ ВАМ ВСЕМ СПАСИБО!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T8334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8213" y="3108325"/>
            <a:ext cx="4005262" cy="31210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Рисунок 9" descr="J0254507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214313"/>
            <a:ext cx="4310062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Содержимое 6" descr="47086256_1249321566_gif7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571875"/>
            <a:ext cx="864393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Заголовок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63" y="214313"/>
            <a:ext cx="3357562" cy="235743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u="sng" dirty="0">
                <a:solidFill>
                  <a:srgbClr val="FF0000"/>
                </a:solidFill>
                <a:latin typeface="Arial Black" pitchFamily="34" charset="0"/>
              </a:rPr>
              <a:t>ФОРМЫ И МЕТОДЫ</a:t>
            </a:r>
          </a:p>
          <a:p>
            <a:pPr algn="ctr">
              <a:defRPr/>
            </a:pPr>
            <a:r>
              <a:rPr lang="ru-RU" sz="2000" i="1" u="sng" dirty="0">
                <a:solidFill>
                  <a:srgbClr val="FF0000"/>
                </a:solidFill>
                <a:latin typeface="Arial Black" pitchFamily="34" charset="0"/>
              </a:rPr>
              <a:t>РАБОТЫ </a:t>
            </a:r>
            <a:endParaRPr lang="ru-RU" sz="2400" i="1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14938" y="5572125"/>
            <a:ext cx="2714625" cy="10715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 Black" pitchFamily="34" charset="0"/>
              </a:rPr>
              <a:t>ВИДЕОЗАГАДКИ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15125" y="500063"/>
            <a:ext cx="2428875" cy="1143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 Black" pitchFamily="34" charset="0"/>
              </a:rPr>
              <a:t>ВИРТУАЛЬНЫЕ ЭКСКУРСИИ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0" y="714375"/>
            <a:ext cx="2571750" cy="9286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 Black" pitchFamily="34" charset="0"/>
              </a:rPr>
              <a:t>ЗАНЯТИЯ - ИССЛЕДОВАНИЯ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0" y="2786063"/>
            <a:ext cx="3071813" cy="10001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 Black" pitchFamily="34" charset="0"/>
              </a:rPr>
              <a:t>ОЧЕЛОВЕЧИВАНИЕ ЖИВОТНЫХ, РАСТЕНИЙ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143625" y="2428875"/>
            <a:ext cx="3000375" cy="10001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 Black" pitchFamily="34" charset="0"/>
              </a:rPr>
              <a:t>РАБОТА С ЭКОЛОГИЧЕСКИМИ СКАЗКАМИ  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71500" y="5572125"/>
            <a:ext cx="3286125" cy="10001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 Black" pitchFamily="34" charset="0"/>
              </a:rPr>
              <a:t>ИНТЕРВЬЮИРОВАНИЕ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2928937" y="2643188"/>
            <a:ext cx="214313" cy="7143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0800000" flipV="1">
            <a:off x="2286000" y="357188"/>
            <a:ext cx="642938" cy="28575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H="1">
            <a:off x="6215063" y="2214563"/>
            <a:ext cx="142875" cy="14287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6072188" y="357188"/>
            <a:ext cx="571500" cy="42862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>
            <a:off x="2571750" y="3786188"/>
            <a:ext cx="3000375" cy="5715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16200000" flipH="1">
            <a:off x="3643313" y="3714750"/>
            <a:ext cx="2928938" cy="64293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571500" y="428625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rgbClr val="00B050"/>
                </a:solidFill>
                <a:latin typeface="Arial Black" pitchFamily="34" charset="0"/>
              </a:rPr>
              <a:t/>
            </a:r>
            <a:br>
              <a:rPr lang="ru-RU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4000" smtClean="0">
                <a:solidFill>
                  <a:srgbClr val="FF0000"/>
                </a:solidFill>
                <a:latin typeface="Arial Black" pitchFamily="34" charset="0"/>
              </a:rPr>
              <a:t>РАБОТА С ЭКОЛОГИЧЕСКИМИ</a:t>
            </a:r>
            <a:r>
              <a:rPr lang="ru-RU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mtClean="0">
                <a:solidFill>
                  <a:srgbClr val="FF0000"/>
                </a:solidFill>
                <a:latin typeface="Arial Black" pitchFamily="34" charset="0"/>
              </a:rPr>
              <a:t>СКАЗКАМИ</a:t>
            </a:r>
            <a:r>
              <a:rPr lang="ru-RU" smtClean="0">
                <a:solidFill>
                  <a:srgbClr val="00B050"/>
                </a:solidFill>
                <a:latin typeface="Arial Black" pitchFamily="34" charset="0"/>
              </a:rPr>
              <a:t/>
            </a:r>
            <a:br>
              <a:rPr lang="ru-RU" smtClean="0">
                <a:solidFill>
                  <a:srgbClr val="00B050"/>
                </a:solidFill>
                <a:latin typeface="Arial Black" pitchFamily="34" charset="0"/>
              </a:rPr>
            </a:br>
            <a:endParaRPr lang="ru-RU" smtClean="0"/>
          </a:p>
        </p:txBody>
      </p:sp>
      <p:pic>
        <p:nvPicPr>
          <p:cNvPr id="4" name="Содержимое 3" descr="рзв. среда 0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36513" y="1749425"/>
            <a:ext cx="4352926" cy="3644900"/>
          </a:xfrm>
        </p:spPr>
      </p:pic>
      <p:pic>
        <p:nvPicPr>
          <p:cNvPr id="5" name="Содержимое 3" descr="фото ДЛЯ ОТЧЁТА 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1475" y="2962275"/>
            <a:ext cx="4999038" cy="38766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" name="Фильм ЭКОЛОГИЧЕСКАЯ СКАЗКА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9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  <a:latin typeface="Arial Black" pitchFamily="34" charset="0"/>
              </a:rPr>
              <a:t>ИНТЕРВЬЮИРОВАНИЕ</a:t>
            </a:r>
          </a:p>
        </p:txBody>
      </p:sp>
      <p:pic>
        <p:nvPicPr>
          <p:cNvPr id="4" name="Содержимое 3" descr="DSC00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513" y="1176338"/>
            <a:ext cx="4883150" cy="3786187"/>
          </a:xfrm>
        </p:spPr>
      </p:pic>
      <p:pic>
        <p:nvPicPr>
          <p:cNvPr id="5" name="Рисунок 4" descr="DSC00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5850" y="1536700"/>
            <a:ext cx="4229100" cy="51133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53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53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53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ТЕМЫ ДЛЯ ИНТЕРВЬЮ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ctr">
              <a:defRPr/>
            </a:pPr>
            <a:r>
              <a:rPr lang="ru-RU" sz="34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«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ПРЕДСТАВЬ СЕБЯ СОВСЕМ ИНЫМ!»</a:t>
            </a:r>
          </a:p>
          <a:p>
            <a:pPr algn="ctr">
              <a:defRPr/>
            </a:pPr>
            <a:endParaRPr lang="en-US" sz="44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«ВОДА НУЖДАЕТСЯ В ОХРАНЕ.ЧТО УГРОЖАЕТ НАШИМ РЕКАМ?»</a:t>
            </a:r>
          </a:p>
          <a:p>
            <a:pPr algn="ctr">
              <a:defRPr/>
            </a:pPr>
            <a:endParaRPr lang="ru-RU" sz="44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«БЕРЕГИТЕ ЧИСТЫЙ ВОЗДУХ!»</a:t>
            </a:r>
          </a:p>
          <a:p>
            <a:pPr algn="ctr">
              <a:buFont typeface="Arial" charset="0"/>
              <a:buNone/>
              <a:defRPr/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lang="ru-RU" sz="51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«КАК МЫ МОЖЕМ ПОМОЧЬ СОХРАНИТЬ </a:t>
            </a:r>
            <a:r>
              <a:rPr lang="ru-RU" sz="4400" b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ЧИСТЫЙ ВОЗДУХ?»</a:t>
            </a:r>
            <a:endParaRPr lang="ru-RU" sz="44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algn="ctr">
              <a:buFont typeface="Arial" charset="0"/>
              <a:buNone/>
              <a:defRPr/>
            </a:pPr>
            <a:endParaRPr lang="ru-RU" sz="44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«УЧИМСЯ ЦЕНИТЬ И БЕРЕЧЬ ВОДУ!»</a:t>
            </a:r>
          </a:p>
          <a:p>
            <a:pPr algn="ctr">
              <a:buFont typeface="Arial" charset="0"/>
              <a:buNone/>
              <a:defRPr/>
            </a:pPr>
            <a:endParaRPr lang="ru-RU" sz="44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«ЧТО МЫ САЖАЕМ, САЖАЯ ЛЕСА?»</a:t>
            </a:r>
            <a:endParaRPr lang="ru-RU" sz="36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algn="ctr">
              <a:defRPr/>
            </a:pPr>
            <a:endParaRPr lang="ru-RU" sz="40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Arial" charset="0"/>
              <a:buNone/>
              <a:defRPr/>
            </a:pPr>
            <a:endParaRPr lang="ru-RU" dirty="0">
              <a:solidFill>
                <a:srgbClr val="002060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" name="Фильм ИНТЕРВЬЮ С ДЕТЬМИ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ВИРТУАЛЬНЫЕ</a:t>
            </a:r>
            <a:br>
              <a:rPr 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ЭКСКУРСИИ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" name="Фильм ЭКСКУРСИЯ КИРЮШИ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8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400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4000" smtClean="0">
                <a:solidFill>
                  <a:srgbClr val="FF0000"/>
                </a:solidFill>
                <a:latin typeface="Arial Black" pitchFamily="34" charset="0"/>
              </a:rPr>
              <a:t>ОЧЕЛОВЕЧИВАНИЕ ЖИВОТНЫХ, РАСТЕНИЙ</a:t>
            </a:r>
            <a:r>
              <a:rPr lang="ru-RU" sz="400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4000" smtClean="0">
                <a:solidFill>
                  <a:srgbClr val="002060"/>
                </a:solidFill>
                <a:latin typeface="Arial Black" pitchFamily="34" charset="0"/>
              </a:rPr>
            </a:br>
            <a:endParaRPr lang="ru-RU" smtClean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IMG79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35238" y="1584325"/>
            <a:ext cx="3786187" cy="47371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4" name="Содержимое 3" descr="J0174012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500063"/>
            <a:ext cx="7215188" cy="6078537"/>
          </a:xfrm>
        </p:spPr>
      </p:pic>
    </p:spTree>
  </p:cSld>
  <p:clrMapOvr>
    <a:masterClrMapping/>
  </p:clrMapOvr>
  <p:transition advTm="4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" name="Фильм ПТИЦЫ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2" name="Содержимое 5" descr="J0189254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277813" y="-214313"/>
            <a:ext cx="9636126" cy="7286626"/>
          </a:xfr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0588" y="676275"/>
            <a:ext cx="7431087" cy="5559425"/>
          </a:xfrm>
          <a:prstGeom prst="rect">
            <a:avLst/>
          </a:prstGeom>
          <a:noFill/>
        </p:spPr>
      </p:pic>
      <p:pic>
        <p:nvPicPr>
          <p:cNvPr id="20484" name="Рисунок 11" descr="J0219109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88" y="2428875"/>
            <a:ext cx="1857375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" name="043 Karunesh - Sweet Dream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Содержимое 13" descr="J0189254.GIF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501188" cy="6858000"/>
          </a:xfrm>
        </p:spPr>
      </p:pic>
      <p:pic>
        <p:nvPicPr>
          <p:cNvPr id="21509" name="Рисунок 8" descr="J0213477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75" y="-1500188"/>
            <a:ext cx="6500813" cy="1140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0" name="Содержимое 4" descr="30316640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42875" y="0"/>
            <a:ext cx="9286875" cy="7358063"/>
          </a:xfrm>
        </p:spPr>
      </p:pic>
      <p:pic>
        <p:nvPicPr>
          <p:cNvPr id="22532" name="Рисунок 5" descr="8b4605e2c39dbd8ffc7864daace0397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3328988"/>
            <a:ext cx="2867025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000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2576</TotalTime>
  <Words>164</Words>
  <Application>Microsoft Office PowerPoint</Application>
  <PresentationFormat>Экран (4:3)</PresentationFormat>
  <Paragraphs>60</Paragraphs>
  <Slides>36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5" baseType="lpstr">
      <vt:lpstr>Arial</vt:lpstr>
      <vt:lpstr>Calibri</vt:lpstr>
      <vt:lpstr>Arial Black</vt:lpstr>
      <vt:lpstr>Segoe Print</vt:lpstr>
      <vt:lpstr>Times New Roman</vt:lpstr>
      <vt:lpstr>Monotype Corsiva</vt:lpstr>
      <vt:lpstr>Comic Sans MS</vt:lpstr>
      <vt:lpstr>Times</vt:lpstr>
      <vt:lpstr>Тема Office</vt:lpstr>
      <vt:lpstr>и</vt:lpstr>
      <vt:lpstr>ЗАДАЧИ</vt:lpstr>
      <vt:lpstr>Слайд 3</vt:lpstr>
      <vt:lpstr> ОЧЕЛОВЕЧИВАНИЕ ЖИВОТНЫХ, РАСТЕНИЙ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?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      ИГРЫ С ЭКОСВЕТОФОРОМ</vt:lpstr>
      <vt:lpstr>ИГРЫ С ЭКОЛОГИЧЕСКИМ СВЕТОФОРОМ</vt:lpstr>
      <vt:lpstr>Слайд 29</vt:lpstr>
      <vt:lpstr> РАБОТА С ЭКОЛОГИЧЕСКИМИ СКАЗКАМИ </vt:lpstr>
      <vt:lpstr>Слайд 31</vt:lpstr>
      <vt:lpstr>ИНТЕРВЬЮИРОВАНИЕ</vt:lpstr>
      <vt:lpstr> ТЕМЫ ДЛЯ ИНТЕРВЬЮ </vt:lpstr>
      <vt:lpstr>Слайд 34</vt:lpstr>
      <vt:lpstr>      ВИРТУАЛЬНЫЕ ЭКСКУРСИИ</vt:lpstr>
      <vt:lpstr>Слайд 36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ЭКОЛОГИЧЕСКИ НАПРАВЛЕННОЙ ЛИЧНОСТИ СТАРШИХ  ДОШКОЛЬНИКОВ В ПРОЦЕССЕ ОЗНАКОМЛЕНИЯ С РОДНЫМ КРАЕМ</dc:title>
  <dc:creator>Admin</dc:creator>
  <cp:lastModifiedBy>USER</cp:lastModifiedBy>
  <cp:revision>298</cp:revision>
  <dcterms:created xsi:type="dcterms:W3CDTF">2009-11-08T07:28:00Z</dcterms:created>
  <dcterms:modified xsi:type="dcterms:W3CDTF">2011-12-06T19:03:36Z</dcterms:modified>
</cp:coreProperties>
</file>