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57" r:id="rId5"/>
    <p:sldId id="264" r:id="rId6"/>
    <p:sldId id="266" r:id="rId7"/>
    <p:sldId id="260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7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28B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376A4-90D3-4ED3-9C37-E5CD1241ABF8}" type="doc">
      <dgm:prSet loTypeId="urn:microsoft.com/office/officeart/2005/8/layout/radial2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6C76DF6-8C8F-4B29-B332-D1D72FB8319D}">
      <dgm:prSet custT="1"/>
      <dgm:spPr/>
      <dgm:t>
        <a:bodyPr/>
        <a:lstStyle/>
        <a:p>
          <a:pPr rtl="0"/>
          <a:r>
            <a:rPr lang="ru-RU" sz="1800" b="1" i="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Организационный момент</a:t>
          </a:r>
          <a:endParaRPr lang="ru-RU" sz="1800" b="1" i="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75044C-05FC-4BC1-98E2-24A7327C8C6D}" type="parTrans" cxnId="{0907A969-F30F-41FD-99C8-BB856B3DDB36}">
      <dgm:prSet/>
      <dgm:spPr/>
      <dgm:t>
        <a:bodyPr/>
        <a:lstStyle/>
        <a:p>
          <a:endParaRPr lang="ru-RU"/>
        </a:p>
      </dgm:t>
    </dgm:pt>
    <dgm:pt modelId="{805EDE61-F9C3-4474-BC74-D34830A732B7}" type="sibTrans" cxnId="{0907A969-F30F-41FD-99C8-BB856B3DDB36}">
      <dgm:prSet/>
      <dgm:spPr/>
      <dgm:t>
        <a:bodyPr/>
        <a:lstStyle/>
        <a:p>
          <a:endParaRPr lang="ru-RU"/>
        </a:p>
      </dgm:t>
    </dgm:pt>
    <dgm:pt modelId="{3BB7DDAF-56BC-4C64-873B-7AD9D7514D1B}">
      <dgm:prSet custT="1"/>
      <dgm:spPr/>
      <dgm:t>
        <a:bodyPr/>
        <a:lstStyle/>
        <a:p>
          <a:pPr rtl="0"/>
          <a:r>
            <a:rPr lang="ru-RU" sz="1800" b="1" i="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Устная работа</a:t>
          </a:r>
          <a:endParaRPr lang="ru-RU" sz="1800" b="0" i="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E12727-C102-4780-84D0-DB6244381BC6}" type="parTrans" cxnId="{8BDF880B-7F22-4C69-A1F6-CEEE503272E2}">
      <dgm:prSet/>
      <dgm:spPr/>
      <dgm:t>
        <a:bodyPr/>
        <a:lstStyle/>
        <a:p>
          <a:endParaRPr lang="ru-RU"/>
        </a:p>
      </dgm:t>
    </dgm:pt>
    <dgm:pt modelId="{7B431063-94BD-4B51-B12C-0C9AC8C086E6}" type="sibTrans" cxnId="{8BDF880B-7F22-4C69-A1F6-CEEE503272E2}">
      <dgm:prSet/>
      <dgm:spPr/>
      <dgm:t>
        <a:bodyPr/>
        <a:lstStyle/>
        <a:p>
          <a:endParaRPr lang="ru-RU"/>
        </a:p>
      </dgm:t>
    </dgm:pt>
    <dgm:pt modelId="{F7156EFA-FC0E-4D52-AC25-C04A4912D461}">
      <dgm:prSet custT="1"/>
      <dgm:spPr/>
      <dgm:t>
        <a:bodyPr/>
        <a:lstStyle/>
        <a:p>
          <a:pPr rtl="0"/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Актуальность темы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A1B2096-BA5C-43AD-A4A6-9E873C5A1DD2}" type="parTrans" cxnId="{BCCF64F4-5200-4AD2-8CA9-AF664C833554}">
      <dgm:prSet/>
      <dgm:spPr/>
      <dgm:t>
        <a:bodyPr/>
        <a:lstStyle/>
        <a:p>
          <a:endParaRPr lang="ru-RU"/>
        </a:p>
      </dgm:t>
    </dgm:pt>
    <dgm:pt modelId="{E9E63770-62C0-43AA-8001-2A5C84613553}" type="sibTrans" cxnId="{BCCF64F4-5200-4AD2-8CA9-AF664C833554}">
      <dgm:prSet/>
      <dgm:spPr/>
      <dgm:t>
        <a:bodyPr/>
        <a:lstStyle/>
        <a:p>
          <a:endParaRPr lang="ru-RU"/>
        </a:p>
      </dgm:t>
    </dgm:pt>
    <dgm:pt modelId="{F0B7D28F-6A3C-48E1-A110-411E2E04207D}">
      <dgm:prSet custT="1"/>
      <dgm:spPr/>
      <dgm:t>
        <a:bodyPr/>
        <a:lstStyle/>
        <a:p>
          <a:pPr rtl="0"/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Постановка задач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5172D3-4130-475E-83FE-54FECC2B5381}" type="parTrans" cxnId="{0D3EAADD-42AC-4A42-A503-B2CCE63CC39D}">
      <dgm:prSet/>
      <dgm:spPr/>
      <dgm:t>
        <a:bodyPr/>
        <a:lstStyle/>
        <a:p>
          <a:endParaRPr lang="ru-RU"/>
        </a:p>
      </dgm:t>
    </dgm:pt>
    <dgm:pt modelId="{6627DB3A-0223-44B7-B598-C97D898969B0}" type="sibTrans" cxnId="{0D3EAADD-42AC-4A42-A503-B2CCE63CC39D}">
      <dgm:prSet/>
      <dgm:spPr/>
      <dgm:t>
        <a:bodyPr/>
        <a:lstStyle/>
        <a:p>
          <a:endParaRPr lang="ru-RU"/>
        </a:p>
      </dgm:t>
    </dgm:pt>
    <dgm:pt modelId="{3024021F-D455-47D3-9C28-A24103059284}">
      <dgm:prSet custT="1"/>
      <dgm:spPr/>
      <dgm:t>
        <a:bodyPr/>
        <a:lstStyle/>
        <a:p>
          <a:pPr rtl="0"/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План работы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F2C5DB4-4E63-4116-BE03-0CB3BB606069}" type="parTrans" cxnId="{A8DC467E-E7F6-411A-B99E-C49F7FCE54E3}">
      <dgm:prSet/>
      <dgm:spPr/>
      <dgm:t>
        <a:bodyPr/>
        <a:lstStyle/>
        <a:p>
          <a:endParaRPr lang="ru-RU"/>
        </a:p>
      </dgm:t>
    </dgm:pt>
    <dgm:pt modelId="{97EC57D3-EB1E-4C8E-A870-570458FABF81}" type="sibTrans" cxnId="{A8DC467E-E7F6-411A-B99E-C49F7FCE54E3}">
      <dgm:prSet/>
      <dgm:spPr/>
      <dgm:t>
        <a:bodyPr/>
        <a:lstStyle/>
        <a:p>
          <a:endParaRPr lang="ru-RU"/>
        </a:p>
      </dgm:t>
    </dgm:pt>
    <dgm:pt modelId="{C52F3E8F-1E5E-4FA4-9590-E98E3E9C742D}">
      <dgm:prSet custT="1"/>
      <dgm:spPr/>
      <dgm:t>
        <a:bodyPr/>
        <a:lstStyle/>
        <a:p>
          <a:pPr rtl="0"/>
          <a:r>
            <a:rPr lang="ru-RU" sz="1800" b="1" i="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Изучение нового материала</a:t>
          </a:r>
          <a:endParaRPr lang="ru-RU" sz="1800" b="0" i="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9959F2-82C8-4517-B0C4-7B94AB59E466}" type="sibTrans" cxnId="{CDFC88C1-699E-420E-A230-8DEF8E734B6C}">
      <dgm:prSet/>
      <dgm:spPr/>
      <dgm:t>
        <a:bodyPr/>
        <a:lstStyle/>
        <a:p>
          <a:endParaRPr lang="ru-RU"/>
        </a:p>
      </dgm:t>
    </dgm:pt>
    <dgm:pt modelId="{80BE3DAA-7151-4B39-A0CF-465D0D8229F0}" type="parTrans" cxnId="{CDFC88C1-699E-420E-A230-8DEF8E734B6C}">
      <dgm:prSet/>
      <dgm:spPr/>
      <dgm:t>
        <a:bodyPr/>
        <a:lstStyle/>
        <a:p>
          <a:endParaRPr lang="ru-RU"/>
        </a:p>
      </dgm:t>
    </dgm:pt>
    <dgm:pt modelId="{655D306E-6488-4C5D-8DB1-78D1E49A8F57}">
      <dgm:prSet custT="1"/>
      <dgm:spPr/>
      <dgm:t>
        <a:bodyPr/>
        <a:lstStyle/>
        <a:p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Определение показательной функции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157E204-7184-4848-AE18-2C1BA58A4DE5}" type="parTrans" cxnId="{40F0181E-AA55-4E79-A98C-6F4C1C88A32B}">
      <dgm:prSet/>
      <dgm:spPr/>
      <dgm:t>
        <a:bodyPr/>
        <a:lstStyle/>
        <a:p>
          <a:endParaRPr lang="ru-RU"/>
        </a:p>
      </dgm:t>
    </dgm:pt>
    <dgm:pt modelId="{21D175BD-5D4C-4CFC-99A6-A11C5F798255}" type="sibTrans" cxnId="{40F0181E-AA55-4E79-A98C-6F4C1C88A32B}">
      <dgm:prSet/>
      <dgm:spPr/>
      <dgm:t>
        <a:bodyPr/>
        <a:lstStyle/>
        <a:p>
          <a:endParaRPr lang="ru-RU"/>
        </a:p>
      </dgm:t>
    </dgm:pt>
    <dgm:pt modelId="{67993DBE-D0FC-4CD6-B544-F141A924FF93}">
      <dgm:prSet custT="1"/>
      <dgm:spPr/>
      <dgm:t>
        <a:bodyPr/>
        <a:lstStyle/>
        <a:p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Свойства показательной функции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2CDDC57-58A7-4EEC-949B-CD6C8AB5E3DC}" type="parTrans" cxnId="{B4EDC0D1-F20E-4ED8-A507-EC3C7604547E}">
      <dgm:prSet/>
      <dgm:spPr/>
      <dgm:t>
        <a:bodyPr/>
        <a:lstStyle/>
        <a:p>
          <a:endParaRPr lang="ru-RU"/>
        </a:p>
      </dgm:t>
    </dgm:pt>
    <dgm:pt modelId="{4890B5E1-0838-4054-A676-8BDBB0DD0AAA}" type="sibTrans" cxnId="{B4EDC0D1-F20E-4ED8-A507-EC3C7604547E}">
      <dgm:prSet/>
      <dgm:spPr/>
      <dgm:t>
        <a:bodyPr/>
        <a:lstStyle/>
        <a:p>
          <a:endParaRPr lang="ru-RU"/>
        </a:p>
      </dgm:t>
    </dgm:pt>
    <dgm:pt modelId="{0A31AAB4-8F68-45C5-B842-EDF01C1F5899}">
      <dgm:prSet custT="1"/>
      <dgm:spPr/>
      <dgm:t>
        <a:bodyPr/>
        <a:lstStyle/>
        <a:p>
          <a:r>
            <a:rPr lang="ru-RU" sz="2000" b="0" i="0" baseline="0" dirty="0" smtClean="0">
              <a:latin typeface="Times New Roman" pitchFamily="18" charset="0"/>
              <a:cs typeface="Times New Roman" pitchFamily="18" charset="0"/>
            </a:rPr>
            <a:t>График показательной функции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A081AF-BC70-4659-8010-4A88B4E0A472}" type="parTrans" cxnId="{90296BDB-E3F0-465A-9431-9F3162975C1D}">
      <dgm:prSet/>
      <dgm:spPr/>
      <dgm:t>
        <a:bodyPr/>
        <a:lstStyle/>
        <a:p>
          <a:endParaRPr lang="ru-RU"/>
        </a:p>
      </dgm:t>
    </dgm:pt>
    <dgm:pt modelId="{C831C6C7-545C-43AA-83A9-4078BA562F95}" type="sibTrans" cxnId="{90296BDB-E3F0-465A-9431-9F3162975C1D}">
      <dgm:prSet/>
      <dgm:spPr/>
      <dgm:t>
        <a:bodyPr/>
        <a:lstStyle/>
        <a:p>
          <a:endParaRPr lang="ru-RU"/>
        </a:p>
      </dgm:t>
    </dgm:pt>
    <dgm:pt modelId="{41D28BC8-0170-4952-A75E-29C11B0D6C1A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Проверь себя!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CC4F42-E974-425D-8AEC-831BB43C0FC3}" type="parTrans" cxnId="{A4704DB0-C0FA-4289-B4F0-93DCB622DE2E}">
      <dgm:prSet/>
      <dgm:spPr/>
      <dgm:t>
        <a:bodyPr/>
        <a:lstStyle/>
        <a:p>
          <a:endParaRPr lang="ru-RU"/>
        </a:p>
      </dgm:t>
    </dgm:pt>
    <dgm:pt modelId="{9A707957-8C95-4EE7-9C58-EC0B85B57F11}" type="sibTrans" cxnId="{A4704DB0-C0FA-4289-B4F0-93DCB622DE2E}">
      <dgm:prSet/>
      <dgm:spPr/>
      <dgm:t>
        <a:bodyPr/>
        <a:lstStyle/>
        <a:p>
          <a:endParaRPr lang="ru-RU"/>
        </a:p>
      </dgm:t>
    </dgm:pt>
    <dgm:pt modelId="{DC8ABC3B-3603-4407-88AF-4EE83C7A37F1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1E44953-E991-48A5-9128-C7267622F460}" type="parTrans" cxnId="{CAC17FE2-0426-42BA-B08F-EC0DBC8737D5}">
      <dgm:prSet/>
      <dgm:spPr/>
      <dgm:t>
        <a:bodyPr/>
        <a:lstStyle/>
        <a:p>
          <a:endParaRPr lang="ru-RU"/>
        </a:p>
      </dgm:t>
    </dgm:pt>
    <dgm:pt modelId="{FD4BA002-E89B-474A-B9C7-FAA6B68EF8D8}" type="sibTrans" cxnId="{CAC17FE2-0426-42BA-B08F-EC0DBC8737D5}">
      <dgm:prSet/>
      <dgm:spPr/>
      <dgm:t>
        <a:bodyPr/>
        <a:lstStyle/>
        <a:p>
          <a:endParaRPr lang="ru-RU"/>
        </a:p>
      </dgm:t>
    </dgm:pt>
    <dgm:pt modelId="{C07781B2-9BB2-473B-9DB7-B012E1D23DC3}" type="pres">
      <dgm:prSet presAssocID="{A06376A4-90D3-4ED3-9C37-E5CD1241AB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36A19E-429E-4B1B-BF5A-0F21EA75A3D7}" type="pres">
      <dgm:prSet presAssocID="{A06376A4-90D3-4ED3-9C37-E5CD1241ABF8}" presName="cycle" presStyleCnt="0"/>
      <dgm:spPr/>
    </dgm:pt>
    <dgm:pt modelId="{615EC147-D868-4D80-AF52-6068D41476B6}" type="pres">
      <dgm:prSet presAssocID="{A06376A4-90D3-4ED3-9C37-E5CD1241ABF8}" presName="centerShape" presStyleCnt="0"/>
      <dgm:spPr/>
    </dgm:pt>
    <dgm:pt modelId="{E20634D5-42B5-447B-BCFB-CCD0BF054E31}" type="pres">
      <dgm:prSet presAssocID="{A06376A4-90D3-4ED3-9C37-E5CD1241ABF8}" presName="connSite" presStyleLbl="node1" presStyleIdx="0" presStyleCnt="4"/>
      <dgm:spPr/>
    </dgm:pt>
    <dgm:pt modelId="{72CD244C-56BB-4F85-A290-C3CE5BCFE198}" type="pres">
      <dgm:prSet presAssocID="{A06376A4-90D3-4ED3-9C37-E5CD1241ABF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31D851-2764-459C-A093-55A114B1AD8A}" type="pres">
      <dgm:prSet presAssocID="{D175044C-05FC-4BC1-98E2-24A7327C8C6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31A7238-9201-4543-8066-02C4D5026F9D}" type="pres">
      <dgm:prSet presAssocID="{B6C76DF6-8C8F-4B29-B332-D1D72FB8319D}" presName="node" presStyleCnt="0"/>
      <dgm:spPr/>
    </dgm:pt>
    <dgm:pt modelId="{C0B48BD8-310E-4104-8BFF-DFBDFF7CE17C}" type="pres">
      <dgm:prSet presAssocID="{B6C76DF6-8C8F-4B29-B332-D1D72FB8319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1F770-6E74-4439-909A-AF5558224BC2}" type="pres">
      <dgm:prSet presAssocID="{B6C76DF6-8C8F-4B29-B332-D1D72FB8319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13280-2FEE-4276-BF53-27862E0289DD}" type="pres">
      <dgm:prSet presAssocID="{80BE3DAA-7151-4B39-A0CF-465D0D8229F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55B4C8F-F174-4508-B624-71F957D9BAFA}" type="pres">
      <dgm:prSet presAssocID="{C52F3E8F-1E5E-4FA4-9590-E98E3E9C742D}" presName="node" presStyleCnt="0"/>
      <dgm:spPr/>
    </dgm:pt>
    <dgm:pt modelId="{2238F7A7-C98B-4F9F-9034-0BE2DE65B375}" type="pres">
      <dgm:prSet presAssocID="{C52F3E8F-1E5E-4FA4-9590-E98E3E9C742D}" presName="parentNode" presStyleLbl="node1" presStyleIdx="2" presStyleCnt="4" custScaleY="150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6BE08-0ACB-408E-9DB5-1153DBD587B2}" type="pres">
      <dgm:prSet presAssocID="{C52F3E8F-1E5E-4FA4-9590-E98E3E9C742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81646-4C57-458A-B216-69B983CD43DF}" type="pres">
      <dgm:prSet presAssocID="{14E12727-C102-4780-84D0-DB6244381BC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47AF70D-C841-4960-BD86-F0E7DDEDC00A}" type="pres">
      <dgm:prSet presAssocID="{3BB7DDAF-56BC-4C64-873B-7AD9D7514D1B}" presName="node" presStyleCnt="0"/>
      <dgm:spPr/>
    </dgm:pt>
    <dgm:pt modelId="{09813F06-4658-4865-A6E2-E496BB0ECC29}" type="pres">
      <dgm:prSet presAssocID="{3BB7DDAF-56BC-4C64-873B-7AD9D7514D1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040B6-3644-4970-971A-BECA8700167F}" type="pres">
      <dgm:prSet presAssocID="{3BB7DDAF-56BC-4C64-873B-7AD9D7514D1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ADC68-4E51-4C97-B3EF-7BC172C26CFC}" type="presOf" srcId="{67993DBE-D0FC-4CD6-B544-F141A924FF93}" destId="{A646BE08-0ACB-408E-9DB5-1153DBD587B2}" srcOrd="0" destOrd="1" presId="urn:microsoft.com/office/officeart/2005/8/layout/radial2"/>
    <dgm:cxn modelId="{A66D9E01-AC41-42CD-966E-E4E0D169E8F3}" type="presOf" srcId="{DC8ABC3B-3603-4407-88AF-4EE83C7A37F1}" destId="{DFE040B6-3644-4970-971A-BECA8700167F}" srcOrd="0" destOrd="1" presId="urn:microsoft.com/office/officeart/2005/8/layout/radial2"/>
    <dgm:cxn modelId="{A8DC467E-E7F6-411A-B99E-C49F7FCE54E3}" srcId="{B6C76DF6-8C8F-4B29-B332-D1D72FB8319D}" destId="{3024021F-D455-47D3-9C28-A24103059284}" srcOrd="2" destOrd="0" parTransId="{1F2C5DB4-4E63-4116-BE03-0CB3BB606069}" sibTransId="{97EC57D3-EB1E-4C8E-A870-570458FABF81}"/>
    <dgm:cxn modelId="{24B8841E-3EF1-43C9-A779-C9B0BEB1CAE4}" type="presOf" srcId="{C52F3E8F-1E5E-4FA4-9590-E98E3E9C742D}" destId="{2238F7A7-C98B-4F9F-9034-0BE2DE65B375}" srcOrd="0" destOrd="0" presId="urn:microsoft.com/office/officeart/2005/8/layout/radial2"/>
    <dgm:cxn modelId="{B4EDC0D1-F20E-4ED8-A507-EC3C7604547E}" srcId="{C52F3E8F-1E5E-4FA4-9590-E98E3E9C742D}" destId="{67993DBE-D0FC-4CD6-B544-F141A924FF93}" srcOrd="1" destOrd="0" parTransId="{92CDDC57-58A7-4EEC-949B-CD6C8AB5E3DC}" sibTransId="{4890B5E1-0838-4054-A676-8BDBB0DD0AAA}"/>
    <dgm:cxn modelId="{CAC17FE2-0426-42BA-B08F-EC0DBC8737D5}" srcId="{3BB7DDAF-56BC-4C64-873B-7AD9D7514D1B}" destId="{DC8ABC3B-3603-4407-88AF-4EE83C7A37F1}" srcOrd="1" destOrd="0" parTransId="{01E44953-E991-48A5-9128-C7267622F460}" sibTransId="{FD4BA002-E89B-474A-B9C7-FAA6B68EF8D8}"/>
    <dgm:cxn modelId="{7265A5E7-2439-48D5-90AD-58602A720550}" type="presOf" srcId="{655D306E-6488-4C5D-8DB1-78D1E49A8F57}" destId="{A646BE08-0ACB-408E-9DB5-1153DBD587B2}" srcOrd="0" destOrd="0" presId="urn:microsoft.com/office/officeart/2005/8/layout/radial2"/>
    <dgm:cxn modelId="{C578D263-4710-402E-B9C2-12E833E9D286}" type="presOf" srcId="{F0B7D28F-6A3C-48E1-A110-411E2E04207D}" destId="{11B1F770-6E74-4439-909A-AF5558224BC2}" srcOrd="0" destOrd="1" presId="urn:microsoft.com/office/officeart/2005/8/layout/radial2"/>
    <dgm:cxn modelId="{90296BDB-E3F0-465A-9431-9F3162975C1D}" srcId="{C52F3E8F-1E5E-4FA4-9590-E98E3E9C742D}" destId="{0A31AAB4-8F68-45C5-B842-EDF01C1F5899}" srcOrd="2" destOrd="0" parTransId="{2AA081AF-BC70-4659-8010-4A88B4E0A472}" sibTransId="{C831C6C7-545C-43AA-83A9-4078BA562F95}"/>
    <dgm:cxn modelId="{0D3EAADD-42AC-4A42-A503-B2CCE63CC39D}" srcId="{B6C76DF6-8C8F-4B29-B332-D1D72FB8319D}" destId="{F0B7D28F-6A3C-48E1-A110-411E2E04207D}" srcOrd="1" destOrd="0" parTransId="{BD5172D3-4130-475E-83FE-54FECC2B5381}" sibTransId="{6627DB3A-0223-44B7-B598-C97D898969B0}"/>
    <dgm:cxn modelId="{CDFC88C1-699E-420E-A230-8DEF8E734B6C}" srcId="{A06376A4-90D3-4ED3-9C37-E5CD1241ABF8}" destId="{C52F3E8F-1E5E-4FA4-9590-E98E3E9C742D}" srcOrd="1" destOrd="0" parTransId="{80BE3DAA-7151-4B39-A0CF-465D0D8229F0}" sibTransId="{8B9959F2-82C8-4517-B0C4-7B94AB59E466}"/>
    <dgm:cxn modelId="{8C16A79D-1F43-4D22-8FCD-977FDA8C61D4}" type="presOf" srcId="{14E12727-C102-4780-84D0-DB6244381BC6}" destId="{45E81646-4C57-458A-B216-69B983CD43DF}" srcOrd="0" destOrd="0" presId="urn:microsoft.com/office/officeart/2005/8/layout/radial2"/>
    <dgm:cxn modelId="{BFC9B756-84D4-4276-8C2D-3B4218E32F42}" type="presOf" srcId="{D175044C-05FC-4BC1-98E2-24A7327C8C6D}" destId="{9431D851-2764-459C-A093-55A114B1AD8A}" srcOrd="0" destOrd="0" presId="urn:microsoft.com/office/officeart/2005/8/layout/radial2"/>
    <dgm:cxn modelId="{D3524541-B337-4A13-AE98-E2419B5D1B42}" type="presOf" srcId="{41D28BC8-0170-4952-A75E-29C11B0D6C1A}" destId="{DFE040B6-3644-4970-971A-BECA8700167F}" srcOrd="0" destOrd="0" presId="urn:microsoft.com/office/officeart/2005/8/layout/radial2"/>
    <dgm:cxn modelId="{8BDF880B-7F22-4C69-A1F6-CEEE503272E2}" srcId="{A06376A4-90D3-4ED3-9C37-E5CD1241ABF8}" destId="{3BB7DDAF-56BC-4C64-873B-7AD9D7514D1B}" srcOrd="2" destOrd="0" parTransId="{14E12727-C102-4780-84D0-DB6244381BC6}" sibTransId="{7B431063-94BD-4B51-B12C-0C9AC8C086E6}"/>
    <dgm:cxn modelId="{A4B03FDE-476A-46AB-ABB7-E0FA913BCE30}" type="presOf" srcId="{0A31AAB4-8F68-45C5-B842-EDF01C1F5899}" destId="{A646BE08-0ACB-408E-9DB5-1153DBD587B2}" srcOrd="0" destOrd="2" presId="urn:microsoft.com/office/officeart/2005/8/layout/radial2"/>
    <dgm:cxn modelId="{03ECAA4A-19D5-4758-96FF-B47CB6200D2D}" type="presOf" srcId="{B6C76DF6-8C8F-4B29-B332-D1D72FB8319D}" destId="{C0B48BD8-310E-4104-8BFF-DFBDFF7CE17C}" srcOrd="0" destOrd="0" presId="urn:microsoft.com/office/officeart/2005/8/layout/radial2"/>
    <dgm:cxn modelId="{A4704DB0-C0FA-4289-B4F0-93DCB622DE2E}" srcId="{3BB7DDAF-56BC-4C64-873B-7AD9D7514D1B}" destId="{41D28BC8-0170-4952-A75E-29C11B0D6C1A}" srcOrd="0" destOrd="0" parTransId="{0BCC4F42-E974-425D-8AEC-831BB43C0FC3}" sibTransId="{9A707957-8C95-4EE7-9C58-EC0B85B57F11}"/>
    <dgm:cxn modelId="{1ADA2690-DA99-40FE-999C-A4EE34B675D8}" type="presOf" srcId="{3BB7DDAF-56BC-4C64-873B-7AD9D7514D1B}" destId="{09813F06-4658-4865-A6E2-E496BB0ECC29}" srcOrd="0" destOrd="0" presId="urn:microsoft.com/office/officeart/2005/8/layout/radial2"/>
    <dgm:cxn modelId="{5C633A11-A799-4FAD-8D83-2CC811A82B10}" type="presOf" srcId="{A06376A4-90D3-4ED3-9C37-E5CD1241ABF8}" destId="{C07781B2-9BB2-473B-9DB7-B012E1D23DC3}" srcOrd="0" destOrd="0" presId="urn:microsoft.com/office/officeart/2005/8/layout/radial2"/>
    <dgm:cxn modelId="{40F0181E-AA55-4E79-A98C-6F4C1C88A32B}" srcId="{C52F3E8F-1E5E-4FA4-9590-E98E3E9C742D}" destId="{655D306E-6488-4C5D-8DB1-78D1E49A8F57}" srcOrd="0" destOrd="0" parTransId="{5157E204-7184-4848-AE18-2C1BA58A4DE5}" sibTransId="{21D175BD-5D4C-4CFC-99A6-A11C5F798255}"/>
    <dgm:cxn modelId="{0907A969-F30F-41FD-99C8-BB856B3DDB36}" srcId="{A06376A4-90D3-4ED3-9C37-E5CD1241ABF8}" destId="{B6C76DF6-8C8F-4B29-B332-D1D72FB8319D}" srcOrd="0" destOrd="0" parTransId="{D175044C-05FC-4BC1-98E2-24A7327C8C6D}" sibTransId="{805EDE61-F9C3-4474-BC74-D34830A732B7}"/>
    <dgm:cxn modelId="{4D10433E-5E37-4F34-A042-5573109F4C11}" type="presOf" srcId="{3024021F-D455-47D3-9C28-A24103059284}" destId="{11B1F770-6E74-4439-909A-AF5558224BC2}" srcOrd="0" destOrd="2" presId="urn:microsoft.com/office/officeart/2005/8/layout/radial2"/>
    <dgm:cxn modelId="{AE5C2A2C-0594-4E2D-9A01-00B3FEC2597C}" type="presOf" srcId="{F7156EFA-FC0E-4D52-AC25-C04A4912D461}" destId="{11B1F770-6E74-4439-909A-AF5558224BC2}" srcOrd="0" destOrd="0" presId="urn:microsoft.com/office/officeart/2005/8/layout/radial2"/>
    <dgm:cxn modelId="{BCCF64F4-5200-4AD2-8CA9-AF664C833554}" srcId="{B6C76DF6-8C8F-4B29-B332-D1D72FB8319D}" destId="{F7156EFA-FC0E-4D52-AC25-C04A4912D461}" srcOrd="0" destOrd="0" parTransId="{EA1B2096-BA5C-43AD-A4A6-9E873C5A1DD2}" sibTransId="{E9E63770-62C0-43AA-8001-2A5C84613553}"/>
    <dgm:cxn modelId="{898A23FA-3E96-4438-A185-A0785B405C3A}" type="presOf" srcId="{80BE3DAA-7151-4B39-A0CF-465D0D8229F0}" destId="{43213280-2FEE-4276-BF53-27862E0289DD}" srcOrd="0" destOrd="0" presId="urn:microsoft.com/office/officeart/2005/8/layout/radial2"/>
    <dgm:cxn modelId="{A70F500A-8A55-4F90-8CB9-2DAF211669A6}" type="presParOf" srcId="{C07781B2-9BB2-473B-9DB7-B012E1D23DC3}" destId="{E936A19E-429E-4B1B-BF5A-0F21EA75A3D7}" srcOrd="0" destOrd="0" presId="urn:microsoft.com/office/officeart/2005/8/layout/radial2"/>
    <dgm:cxn modelId="{B67D6A1E-BF4C-4F50-9E55-0A7693BF1727}" type="presParOf" srcId="{E936A19E-429E-4B1B-BF5A-0F21EA75A3D7}" destId="{615EC147-D868-4D80-AF52-6068D41476B6}" srcOrd="0" destOrd="0" presId="urn:microsoft.com/office/officeart/2005/8/layout/radial2"/>
    <dgm:cxn modelId="{C14B755C-778B-49CB-99BD-C2F4912FE86A}" type="presParOf" srcId="{615EC147-D868-4D80-AF52-6068D41476B6}" destId="{E20634D5-42B5-447B-BCFB-CCD0BF054E31}" srcOrd="0" destOrd="0" presId="urn:microsoft.com/office/officeart/2005/8/layout/radial2"/>
    <dgm:cxn modelId="{F7BF73CE-9837-4C47-8940-6EFA37E8AADC}" type="presParOf" srcId="{615EC147-D868-4D80-AF52-6068D41476B6}" destId="{72CD244C-56BB-4F85-A290-C3CE5BCFE198}" srcOrd="1" destOrd="0" presId="urn:microsoft.com/office/officeart/2005/8/layout/radial2"/>
    <dgm:cxn modelId="{1283E88C-DC2D-4AD8-A31C-0E8F077B5D11}" type="presParOf" srcId="{E936A19E-429E-4B1B-BF5A-0F21EA75A3D7}" destId="{9431D851-2764-459C-A093-55A114B1AD8A}" srcOrd="1" destOrd="0" presId="urn:microsoft.com/office/officeart/2005/8/layout/radial2"/>
    <dgm:cxn modelId="{DDAD3E7A-73DB-4584-AB1A-461798ACA954}" type="presParOf" srcId="{E936A19E-429E-4B1B-BF5A-0F21EA75A3D7}" destId="{F31A7238-9201-4543-8066-02C4D5026F9D}" srcOrd="2" destOrd="0" presId="urn:microsoft.com/office/officeart/2005/8/layout/radial2"/>
    <dgm:cxn modelId="{D6962561-DA1C-4C88-9BD4-D1FDF023E3FC}" type="presParOf" srcId="{F31A7238-9201-4543-8066-02C4D5026F9D}" destId="{C0B48BD8-310E-4104-8BFF-DFBDFF7CE17C}" srcOrd="0" destOrd="0" presId="urn:microsoft.com/office/officeart/2005/8/layout/radial2"/>
    <dgm:cxn modelId="{BF7AA136-8A19-43B9-A77D-8A6F200AAB3A}" type="presParOf" srcId="{F31A7238-9201-4543-8066-02C4D5026F9D}" destId="{11B1F770-6E74-4439-909A-AF5558224BC2}" srcOrd="1" destOrd="0" presId="urn:microsoft.com/office/officeart/2005/8/layout/radial2"/>
    <dgm:cxn modelId="{0B5979D5-E6BE-419F-820D-EEC8C6317BD5}" type="presParOf" srcId="{E936A19E-429E-4B1B-BF5A-0F21EA75A3D7}" destId="{43213280-2FEE-4276-BF53-27862E0289DD}" srcOrd="3" destOrd="0" presId="urn:microsoft.com/office/officeart/2005/8/layout/radial2"/>
    <dgm:cxn modelId="{E6A6CF99-570F-4046-9BCC-503D96D5B937}" type="presParOf" srcId="{E936A19E-429E-4B1B-BF5A-0F21EA75A3D7}" destId="{955B4C8F-F174-4508-B624-71F957D9BAFA}" srcOrd="4" destOrd="0" presId="urn:microsoft.com/office/officeart/2005/8/layout/radial2"/>
    <dgm:cxn modelId="{A85572C7-243A-4F7A-AF3C-3EAC6D12D6F1}" type="presParOf" srcId="{955B4C8F-F174-4508-B624-71F957D9BAFA}" destId="{2238F7A7-C98B-4F9F-9034-0BE2DE65B375}" srcOrd="0" destOrd="0" presId="urn:microsoft.com/office/officeart/2005/8/layout/radial2"/>
    <dgm:cxn modelId="{199AA5C6-DE4A-4323-BF6B-6E2D4781A0FB}" type="presParOf" srcId="{955B4C8F-F174-4508-B624-71F957D9BAFA}" destId="{A646BE08-0ACB-408E-9DB5-1153DBD587B2}" srcOrd="1" destOrd="0" presId="urn:microsoft.com/office/officeart/2005/8/layout/radial2"/>
    <dgm:cxn modelId="{98A3DE57-0C20-4829-899B-C441906DA059}" type="presParOf" srcId="{E936A19E-429E-4B1B-BF5A-0F21EA75A3D7}" destId="{45E81646-4C57-458A-B216-69B983CD43DF}" srcOrd="5" destOrd="0" presId="urn:microsoft.com/office/officeart/2005/8/layout/radial2"/>
    <dgm:cxn modelId="{A33A5612-A235-4D86-9433-A1FDD13618B6}" type="presParOf" srcId="{E936A19E-429E-4B1B-BF5A-0F21EA75A3D7}" destId="{247AF70D-C841-4960-BD86-F0E7DDEDC00A}" srcOrd="6" destOrd="0" presId="urn:microsoft.com/office/officeart/2005/8/layout/radial2"/>
    <dgm:cxn modelId="{E7C9F480-63F3-434D-AE41-585AB03A3382}" type="presParOf" srcId="{247AF70D-C841-4960-BD86-F0E7DDEDC00A}" destId="{09813F06-4658-4865-A6E2-E496BB0ECC29}" srcOrd="0" destOrd="0" presId="urn:microsoft.com/office/officeart/2005/8/layout/radial2"/>
    <dgm:cxn modelId="{8E6F4AEA-09F0-4862-89F2-873D2EF10C60}" type="presParOf" srcId="{247AF70D-C841-4960-BD86-F0E7DDEDC00A}" destId="{DFE040B6-3644-4970-971A-BECA8700167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72C6C-F319-437F-88E4-FB044081AA55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68D209-3957-4A16-A230-615929B03AD6}">
      <dgm:prSet custT="1"/>
      <dgm:spPr/>
      <dgm:t>
        <a:bodyPr/>
        <a:lstStyle/>
        <a:p>
          <a:pPr rtl="0"/>
          <a:r>
            <a:rPr lang="ru-RU" sz="1600" b="0" i="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Урок математики по теме «Показательная функция»10 класс  (учебник «Алгебра и начала математического анализа 10 класс» С.М.Никольский, М.К. Потапов и др.)разработан с использованием компьютерных </a:t>
          </a:r>
          <a:r>
            <a:rPr lang="ru-RU" sz="1600" b="0" i="0" u="none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технологий</a:t>
          </a:r>
          <a:endParaRPr lang="ru-RU" sz="1600" u="none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2606F3-6C9A-4CF4-91F7-E75B62BC2DD5}" type="parTrans" cxnId="{591F3398-1275-4BB2-9334-3B42CC63B8F2}">
      <dgm:prSet/>
      <dgm:spPr/>
      <dgm:t>
        <a:bodyPr/>
        <a:lstStyle/>
        <a:p>
          <a:endParaRPr lang="ru-RU"/>
        </a:p>
      </dgm:t>
    </dgm:pt>
    <dgm:pt modelId="{523DE5C1-CD95-45F7-9EEC-0CB9A770A944}" type="sibTrans" cxnId="{591F3398-1275-4BB2-9334-3B42CC63B8F2}">
      <dgm:prSet/>
      <dgm:spPr/>
      <dgm:t>
        <a:bodyPr/>
        <a:lstStyle/>
        <a:p>
          <a:endParaRPr lang="ru-RU"/>
        </a:p>
      </dgm:t>
    </dgm:pt>
    <dgm:pt modelId="{8D9633FB-9C1A-4D87-9CA7-23220447DD65}">
      <dgm:prSet custT="1"/>
      <dgm:spPr/>
      <dgm:t>
        <a:bodyPr/>
        <a:lstStyle/>
        <a:p>
          <a:pPr rtl="0"/>
          <a:r>
            <a:rPr lang="ru-RU" sz="1800" b="1" i="1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Тип урока </a:t>
          </a:r>
          <a:r>
            <a:rPr lang="ru-RU" sz="1800" b="0" i="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комбинированный с применением компьютера и интерактивной доски</a:t>
          </a:r>
          <a:endParaRPr lang="ru-RU" sz="1800" b="0" i="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E5FCAE-F30B-4788-9BCB-B16C8D55F350}" type="parTrans" cxnId="{95530DF2-2A4E-459A-B5CE-AFF88990446C}">
      <dgm:prSet/>
      <dgm:spPr/>
      <dgm:t>
        <a:bodyPr/>
        <a:lstStyle/>
        <a:p>
          <a:endParaRPr lang="ru-RU"/>
        </a:p>
      </dgm:t>
    </dgm:pt>
    <dgm:pt modelId="{B7422A04-8A53-4E5F-9FE5-10040FCACFA8}" type="sibTrans" cxnId="{95530DF2-2A4E-459A-B5CE-AFF88990446C}">
      <dgm:prSet/>
      <dgm:spPr/>
      <dgm:t>
        <a:bodyPr/>
        <a:lstStyle/>
        <a:p>
          <a:endParaRPr lang="ru-RU"/>
        </a:p>
      </dgm:t>
    </dgm:pt>
    <dgm:pt modelId="{6B278322-2D28-4D7E-BDB0-F452EA935DC5}">
      <dgm:prSet custT="1"/>
      <dgm:spPr/>
      <dgm:t>
        <a:bodyPr/>
        <a:lstStyle/>
        <a:p>
          <a:pPr rtl="0"/>
          <a:r>
            <a:rPr lang="ru-RU" sz="1800" b="1" i="1" u="none" dirty="0" smtClean="0">
              <a:latin typeface="Times New Roman" pitchFamily="18" charset="0"/>
              <a:cs typeface="Times New Roman" pitchFamily="18" charset="0"/>
            </a:rPr>
            <a:t>Цель урока</a:t>
          </a:r>
          <a:r>
            <a:rPr lang="ru-RU" sz="1800" i="1" u="none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сформировать представление о показательной функции, ее свойствах и графиках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F77390B3-7AE9-4119-84C9-44EB1EC8D461}" type="parTrans" cxnId="{99ABF993-C53D-4B0F-938C-053E075D7CF1}">
      <dgm:prSet/>
      <dgm:spPr/>
      <dgm:t>
        <a:bodyPr/>
        <a:lstStyle/>
        <a:p>
          <a:endParaRPr lang="ru-RU"/>
        </a:p>
      </dgm:t>
    </dgm:pt>
    <dgm:pt modelId="{721D6170-ADDF-4041-8C54-4E461E7E0CB6}" type="sibTrans" cxnId="{99ABF993-C53D-4B0F-938C-053E075D7CF1}">
      <dgm:prSet/>
      <dgm:spPr/>
      <dgm:t>
        <a:bodyPr/>
        <a:lstStyle/>
        <a:p>
          <a:endParaRPr lang="ru-RU"/>
        </a:p>
      </dgm:t>
    </dgm:pt>
    <dgm:pt modelId="{E531E420-78E8-4AC2-9826-7190335E784F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компьютерные технологии создают большие возможности активизации учебной деятельности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46300982-2BBF-455A-98B4-C2A3DED9819C}" type="parTrans" cxnId="{B2C8BC60-45CB-423C-9ED7-DEA4D7CB728C}">
      <dgm:prSet/>
      <dgm:spPr/>
      <dgm:t>
        <a:bodyPr/>
        <a:lstStyle/>
        <a:p>
          <a:endParaRPr lang="ru-RU"/>
        </a:p>
      </dgm:t>
    </dgm:pt>
    <dgm:pt modelId="{2BCCAECD-7F34-422F-9643-1B2FB20BDD0B}" type="sibTrans" cxnId="{B2C8BC60-45CB-423C-9ED7-DEA4D7CB728C}">
      <dgm:prSet/>
      <dgm:spPr/>
      <dgm:t>
        <a:bodyPr/>
        <a:lstStyle/>
        <a:p>
          <a:endParaRPr lang="ru-RU"/>
        </a:p>
      </dgm:t>
    </dgm:pt>
    <dgm:pt modelId="{4F4DD9C6-B3CE-472A-A44D-07C8F88D39A8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2000" b="1" i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1304E3-EF37-42E1-900A-D338CE1AF8ED}" type="parTrans" cxnId="{7779BA07-2EED-4BC5-8B42-883D5A805660}">
      <dgm:prSet/>
      <dgm:spPr/>
      <dgm:t>
        <a:bodyPr/>
        <a:lstStyle/>
        <a:p>
          <a:endParaRPr lang="ru-RU"/>
        </a:p>
      </dgm:t>
    </dgm:pt>
    <dgm:pt modelId="{3EC17141-9E93-4D98-9D5A-4D7FB2DAC312}" type="sibTrans" cxnId="{7779BA07-2EED-4BC5-8B42-883D5A805660}">
      <dgm:prSet/>
      <dgm:spPr/>
      <dgm:t>
        <a:bodyPr/>
        <a:lstStyle/>
        <a:p>
          <a:endParaRPr lang="ru-RU"/>
        </a:p>
      </dgm:t>
    </dgm:pt>
    <dgm:pt modelId="{F92D4363-83A9-4B06-8558-CDF8B854351D}">
      <dgm:prSet custT="1"/>
      <dgm:spPr/>
      <dgm:t>
        <a:bodyPr/>
        <a:lstStyle/>
        <a:p>
          <a:r>
            <a:rPr lang="ru-RU" sz="1250" b="1" dirty="0" smtClean="0">
              <a:latin typeface="Times New Roman" pitchFamily="18" charset="0"/>
              <a:cs typeface="Times New Roman" pitchFamily="18" charset="0"/>
            </a:rPr>
            <a:t>научить строить  простейшие графики показательной функции и решать показательные уравнения графически</a:t>
          </a:r>
          <a:endParaRPr lang="ru-RU" sz="1250" b="1" dirty="0">
            <a:latin typeface="Times New Roman" pitchFamily="18" charset="0"/>
            <a:cs typeface="Times New Roman" pitchFamily="18" charset="0"/>
          </a:endParaRPr>
        </a:p>
      </dgm:t>
    </dgm:pt>
    <dgm:pt modelId="{83B51C2F-2F3A-4127-B3BD-76D31F5F2ED3}" type="parTrans" cxnId="{910ACA8C-5772-4049-8858-620B1C8CCDAB}">
      <dgm:prSet/>
      <dgm:spPr/>
      <dgm:t>
        <a:bodyPr/>
        <a:lstStyle/>
        <a:p>
          <a:endParaRPr lang="ru-RU"/>
        </a:p>
      </dgm:t>
    </dgm:pt>
    <dgm:pt modelId="{28280C2D-DAC9-4C28-BD57-69A43E279950}" type="sibTrans" cxnId="{910ACA8C-5772-4049-8858-620B1C8CCDAB}">
      <dgm:prSet/>
      <dgm:spPr/>
      <dgm:t>
        <a:bodyPr/>
        <a:lstStyle/>
        <a:p>
          <a:endParaRPr lang="ru-RU"/>
        </a:p>
      </dgm:t>
    </dgm:pt>
    <dgm:pt modelId="{CCE4656C-F4B1-48F7-8B9F-A940EF39A3F8}">
      <dgm:prSet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реализация принципа «учение с увлечением»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600F2E6A-9CE1-4AD1-8FBD-D481387D552A}" type="parTrans" cxnId="{E1777AD9-7DAB-4174-AAD4-72409D13DADA}">
      <dgm:prSet/>
      <dgm:spPr/>
      <dgm:t>
        <a:bodyPr/>
        <a:lstStyle/>
        <a:p>
          <a:endParaRPr lang="ru-RU"/>
        </a:p>
      </dgm:t>
    </dgm:pt>
    <dgm:pt modelId="{F849E860-79C6-40EE-9A18-E1B5C18BB2E3}" type="sibTrans" cxnId="{E1777AD9-7DAB-4174-AAD4-72409D13DADA}">
      <dgm:prSet/>
      <dgm:spPr/>
      <dgm:t>
        <a:bodyPr/>
        <a:lstStyle/>
        <a:p>
          <a:endParaRPr lang="ru-RU"/>
        </a:p>
      </dgm:t>
    </dgm:pt>
    <dgm:pt modelId="{65284463-2294-4B40-92F3-647E953037AA}">
      <dgm:prSet custT="1"/>
      <dgm:spPr/>
      <dgm:t>
        <a:bodyPr/>
        <a:lstStyle/>
        <a:p>
          <a:r>
            <a:rPr lang="ru-RU" sz="1250" b="1" dirty="0" smtClean="0">
              <a:latin typeface="Times New Roman" pitchFamily="18" charset="0"/>
              <a:cs typeface="Times New Roman" pitchFamily="18" charset="0"/>
            </a:rPr>
            <a:t>научить применять свойства показательной функции</a:t>
          </a:r>
          <a:endParaRPr lang="ru-RU" sz="1250" b="1" dirty="0">
            <a:latin typeface="Times New Roman" pitchFamily="18" charset="0"/>
            <a:cs typeface="Times New Roman" pitchFamily="18" charset="0"/>
          </a:endParaRPr>
        </a:p>
      </dgm:t>
    </dgm:pt>
    <dgm:pt modelId="{4C3EA94A-5075-4EBA-8223-5629579A7B5E}" type="parTrans" cxnId="{058A001B-8DAE-424A-A70F-8F49D282E610}">
      <dgm:prSet/>
      <dgm:spPr/>
      <dgm:t>
        <a:bodyPr/>
        <a:lstStyle/>
        <a:p>
          <a:endParaRPr lang="ru-RU"/>
        </a:p>
      </dgm:t>
    </dgm:pt>
    <dgm:pt modelId="{8E6C07B0-DE06-48E7-870E-88377E533829}" type="sibTrans" cxnId="{058A001B-8DAE-424A-A70F-8F49D282E610}">
      <dgm:prSet/>
      <dgm:spPr/>
      <dgm:t>
        <a:bodyPr/>
        <a:lstStyle/>
        <a:p>
          <a:endParaRPr lang="ru-RU"/>
        </a:p>
      </dgm:t>
    </dgm:pt>
    <dgm:pt modelId="{2CD420B5-6850-45C2-9253-01CAF380F3CD}">
      <dgm:prSet custT="1"/>
      <dgm:spPr/>
      <dgm:t>
        <a:bodyPr/>
        <a:lstStyle/>
        <a:p>
          <a:r>
            <a:rPr lang="ru-RU" sz="1250" b="1" dirty="0" smtClean="0">
              <a:latin typeface="Times New Roman" pitchFamily="18" charset="0"/>
              <a:cs typeface="Times New Roman" pitchFamily="18" charset="0"/>
            </a:rPr>
            <a:t>осуществить контроль знаний</a:t>
          </a:r>
          <a:endParaRPr lang="ru-RU" sz="1250" b="1" dirty="0">
            <a:latin typeface="Times New Roman" pitchFamily="18" charset="0"/>
            <a:cs typeface="Times New Roman" pitchFamily="18" charset="0"/>
          </a:endParaRPr>
        </a:p>
      </dgm:t>
    </dgm:pt>
    <dgm:pt modelId="{47E1028B-40E5-43C3-BDD2-5FAB33E3A0AE}" type="parTrans" cxnId="{8D9EB5FA-4E14-4625-B941-9847049A7BF5}">
      <dgm:prSet/>
      <dgm:spPr/>
      <dgm:t>
        <a:bodyPr/>
        <a:lstStyle/>
        <a:p>
          <a:endParaRPr lang="ru-RU"/>
        </a:p>
      </dgm:t>
    </dgm:pt>
    <dgm:pt modelId="{472AF61A-E0A2-455D-8C53-4B8B05A7453D}" type="sibTrans" cxnId="{8D9EB5FA-4E14-4625-B941-9847049A7BF5}">
      <dgm:prSet/>
      <dgm:spPr/>
      <dgm:t>
        <a:bodyPr/>
        <a:lstStyle/>
        <a:p>
          <a:endParaRPr lang="ru-RU"/>
        </a:p>
      </dgm:t>
    </dgm:pt>
    <dgm:pt modelId="{C47034D9-A1BD-4904-BFB8-A1B4361B0E1E}">
      <dgm:prSet custT="1"/>
      <dgm:spPr/>
      <dgm:t>
        <a:bodyPr/>
        <a:lstStyle/>
        <a:p>
          <a:r>
            <a:rPr lang="ru-RU" sz="1250" b="1" dirty="0" smtClean="0">
              <a:latin typeface="Times New Roman" pitchFamily="18" charset="0"/>
              <a:cs typeface="Times New Roman" pitchFamily="18" charset="0"/>
            </a:rPr>
            <a:t>использовать различные приемы и методы для поддержания работоспособности учащихся</a:t>
          </a:r>
          <a:endParaRPr lang="ru-RU" sz="1250" b="1" dirty="0">
            <a:latin typeface="Times New Roman" pitchFamily="18" charset="0"/>
            <a:cs typeface="Times New Roman" pitchFamily="18" charset="0"/>
          </a:endParaRPr>
        </a:p>
      </dgm:t>
    </dgm:pt>
    <dgm:pt modelId="{A207D7AD-203B-4243-ACEB-37F83621D260}" type="parTrans" cxnId="{944F1D4E-F834-47A0-8ECB-6887D9BD0885}">
      <dgm:prSet/>
      <dgm:spPr/>
      <dgm:t>
        <a:bodyPr/>
        <a:lstStyle/>
        <a:p>
          <a:endParaRPr lang="ru-RU"/>
        </a:p>
      </dgm:t>
    </dgm:pt>
    <dgm:pt modelId="{01623C3C-53A0-4F8B-9C34-12F3DEF85A23}" type="sibTrans" cxnId="{944F1D4E-F834-47A0-8ECB-6887D9BD0885}">
      <dgm:prSet/>
      <dgm:spPr/>
      <dgm:t>
        <a:bodyPr/>
        <a:lstStyle/>
        <a:p>
          <a:endParaRPr lang="ru-RU"/>
        </a:p>
      </dgm:t>
    </dgm:pt>
    <dgm:pt modelId="{BFB8FAE2-1D3B-486C-A5EE-0EF638154BD6}" type="pres">
      <dgm:prSet presAssocID="{07072C6C-F319-437F-88E4-FB044081AA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A0872-00BF-46FC-94F9-1F60821ADBD7}" type="pres">
      <dgm:prSet presAssocID="{4F4DD9C6-B3CE-472A-A44D-07C8F88D39A8}" presName="boxAndChildren" presStyleCnt="0"/>
      <dgm:spPr/>
    </dgm:pt>
    <dgm:pt modelId="{D3A1CD93-A1FD-4BE2-9C57-10CAC56AC30F}" type="pres">
      <dgm:prSet presAssocID="{4F4DD9C6-B3CE-472A-A44D-07C8F88D39A8}" presName="parentTextBox" presStyleLbl="node1" presStyleIdx="0" presStyleCnt="3"/>
      <dgm:spPr/>
      <dgm:t>
        <a:bodyPr/>
        <a:lstStyle/>
        <a:p>
          <a:endParaRPr lang="ru-RU"/>
        </a:p>
      </dgm:t>
    </dgm:pt>
    <dgm:pt modelId="{8D758F9C-D15F-4FD9-95A9-2733B9A1DBC4}" type="pres">
      <dgm:prSet presAssocID="{4F4DD9C6-B3CE-472A-A44D-07C8F88D39A8}" presName="entireBox" presStyleLbl="node1" presStyleIdx="0" presStyleCnt="3"/>
      <dgm:spPr/>
      <dgm:t>
        <a:bodyPr/>
        <a:lstStyle/>
        <a:p>
          <a:endParaRPr lang="ru-RU"/>
        </a:p>
      </dgm:t>
    </dgm:pt>
    <dgm:pt modelId="{C3172DF8-3373-4A4D-B5F7-1A547E773431}" type="pres">
      <dgm:prSet presAssocID="{4F4DD9C6-B3CE-472A-A44D-07C8F88D39A8}" presName="descendantBox" presStyleCnt="0"/>
      <dgm:spPr/>
    </dgm:pt>
    <dgm:pt modelId="{43FF1934-2C58-4F5F-9814-115660FC3DFA}" type="pres">
      <dgm:prSet presAssocID="{F92D4363-83A9-4B06-8558-CDF8B854351D}" presName="childTextBox" presStyleLbl="fgAccFollowNode1" presStyleIdx="0" presStyleCnt="7" custScaleY="12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06C3B-0FC7-4F16-9BDC-0816347E4A9B}" type="pres">
      <dgm:prSet presAssocID="{65284463-2294-4B40-92F3-647E953037AA}" presName="childTextBox" presStyleLbl="fgAccFollowNode1" presStyleIdx="1" presStyleCnt="7" custScaleY="12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691B6-192F-4F08-B223-2B874172D9FF}" type="pres">
      <dgm:prSet presAssocID="{2CD420B5-6850-45C2-9253-01CAF380F3CD}" presName="childTextBox" presStyleLbl="fgAccFollowNode1" presStyleIdx="2" presStyleCnt="7" custScaleY="12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B5A5D-19A9-465C-9831-6A4E89717AEF}" type="pres">
      <dgm:prSet presAssocID="{C47034D9-A1BD-4904-BFB8-A1B4361B0E1E}" presName="childTextBox" presStyleLbl="fgAccFollowNode1" presStyleIdx="3" presStyleCnt="7" custScaleY="12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89D91-71C6-45AE-969A-09CBB3E5EE21}" type="pres">
      <dgm:prSet presAssocID="{B7422A04-8A53-4E5F-9FE5-10040FCACFA8}" presName="sp" presStyleCnt="0"/>
      <dgm:spPr/>
    </dgm:pt>
    <dgm:pt modelId="{59317A50-5FCF-45C0-8BFD-6EABE9013365}" type="pres">
      <dgm:prSet presAssocID="{8D9633FB-9C1A-4D87-9CA7-23220447DD65}" presName="arrowAndChildren" presStyleCnt="0"/>
      <dgm:spPr/>
    </dgm:pt>
    <dgm:pt modelId="{82D65424-DB2E-401B-9D1F-96924E91D26A}" type="pres">
      <dgm:prSet presAssocID="{8D9633FB-9C1A-4D87-9CA7-23220447DD6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692392B-60C3-48D5-8833-AEC217A37DCC}" type="pres">
      <dgm:prSet presAssocID="{8D9633FB-9C1A-4D87-9CA7-23220447DD65}" presName="arrow" presStyleLbl="node1" presStyleIdx="1" presStyleCnt="3"/>
      <dgm:spPr/>
      <dgm:t>
        <a:bodyPr/>
        <a:lstStyle/>
        <a:p>
          <a:endParaRPr lang="ru-RU"/>
        </a:p>
      </dgm:t>
    </dgm:pt>
    <dgm:pt modelId="{FD29A05A-5B6B-4C2F-A51A-C8BDEFC92B00}" type="pres">
      <dgm:prSet presAssocID="{8D9633FB-9C1A-4D87-9CA7-23220447DD65}" presName="descendantArrow" presStyleCnt="0"/>
      <dgm:spPr/>
    </dgm:pt>
    <dgm:pt modelId="{230969DE-00FB-4613-A877-F0833E239977}" type="pres">
      <dgm:prSet presAssocID="{E531E420-78E8-4AC2-9826-7190335E784F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1BAEF-2813-4502-A623-C4188EABE2F7}" type="pres">
      <dgm:prSet presAssocID="{CCE4656C-F4B1-48F7-8B9F-A940EF39A3F8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F622C-6E64-41F4-947E-1A533A0161A2}" type="pres">
      <dgm:prSet presAssocID="{523DE5C1-CD95-45F7-9EEC-0CB9A770A944}" presName="sp" presStyleCnt="0"/>
      <dgm:spPr/>
    </dgm:pt>
    <dgm:pt modelId="{7FF094E8-5CE5-4472-BB7A-CAF532A729EF}" type="pres">
      <dgm:prSet presAssocID="{AA68D209-3957-4A16-A230-615929B03AD6}" presName="arrowAndChildren" presStyleCnt="0"/>
      <dgm:spPr/>
    </dgm:pt>
    <dgm:pt modelId="{38DD984E-2437-4585-8D30-E162944E90B6}" type="pres">
      <dgm:prSet presAssocID="{AA68D209-3957-4A16-A230-615929B03AD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3F15590-1354-4F9A-8860-0E800B8724C7}" type="pres">
      <dgm:prSet presAssocID="{AA68D209-3957-4A16-A230-615929B03AD6}" presName="arrow" presStyleLbl="node1" presStyleIdx="2" presStyleCnt="3"/>
      <dgm:spPr/>
      <dgm:t>
        <a:bodyPr/>
        <a:lstStyle/>
        <a:p>
          <a:endParaRPr lang="ru-RU"/>
        </a:p>
      </dgm:t>
    </dgm:pt>
    <dgm:pt modelId="{B44B4FB2-CD80-45E0-8B52-19DB34F558C2}" type="pres">
      <dgm:prSet presAssocID="{AA68D209-3957-4A16-A230-615929B03AD6}" presName="descendantArrow" presStyleCnt="0"/>
      <dgm:spPr/>
    </dgm:pt>
    <dgm:pt modelId="{E9D171A6-60C6-42AB-9DA7-63E19973159D}" type="pres">
      <dgm:prSet presAssocID="{6B278322-2D28-4D7E-BDB0-F452EA935DC5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1FCBF-6B54-4863-A6C9-DD6DE1C8FB49}" type="presOf" srcId="{6B278322-2D28-4D7E-BDB0-F452EA935DC5}" destId="{E9D171A6-60C6-42AB-9DA7-63E19973159D}" srcOrd="0" destOrd="0" presId="urn:microsoft.com/office/officeart/2005/8/layout/process4"/>
    <dgm:cxn modelId="{2D4C6328-FB03-4231-B5D3-D3CCBC1FDAA3}" type="presOf" srcId="{65284463-2294-4B40-92F3-647E953037AA}" destId="{D9606C3B-0FC7-4F16-9BDC-0816347E4A9B}" srcOrd="0" destOrd="0" presId="urn:microsoft.com/office/officeart/2005/8/layout/process4"/>
    <dgm:cxn modelId="{C70B30F0-9ADE-4614-A647-A8C181DBF0C7}" type="presOf" srcId="{8D9633FB-9C1A-4D87-9CA7-23220447DD65}" destId="{4692392B-60C3-48D5-8833-AEC217A37DCC}" srcOrd="1" destOrd="0" presId="urn:microsoft.com/office/officeart/2005/8/layout/process4"/>
    <dgm:cxn modelId="{E1777AD9-7DAB-4174-AAD4-72409D13DADA}" srcId="{8D9633FB-9C1A-4D87-9CA7-23220447DD65}" destId="{CCE4656C-F4B1-48F7-8B9F-A940EF39A3F8}" srcOrd="1" destOrd="0" parTransId="{600F2E6A-9CE1-4AD1-8FBD-D481387D552A}" sibTransId="{F849E860-79C6-40EE-9A18-E1B5C18BB2E3}"/>
    <dgm:cxn modelId="{7779BA07-2EED-4BC5-8B42-883D5A805660}" srcId="{07072C6C-F319-437F-88E4-FB044081AA55}" destId="{4F4DD9C6-B3CE-472A-A44D-07C8F88D39A8}" srcOrd="2" destOrd="0" parTransId="{931304E3-EF37-42E1-900A-D338CE1AF8ED}" sibTransId="{3EC17141-9E93-4D98-9D5A-4D7FB2DAC312}"/>
    <dgm:cxn modelId="{99ABF993-C53D-4B0F-938C-053E075D7CF1}" srcId="{AA68D209-3957-4A16-A230-615929B03AD6}" destId="{6B278322-2D28-4D7E-BDB0-F452EA935DC5}" srcOrd="0" destOrd="0" parTransId="{F77390B3-7AE9-4119-84C9-44EB1EC8D461}" sibTransId="{721D6170-ADDF-4041-8C54-4E461E7E0CB6}"/>
    <dgm:cxn modelId="{D4855B4C-9E5B-407A-AC7E-5398FDC22099}" type="presOf" srcId="{AA68D209-3957-4A16-A230-615929B03AD6}" destId="{38DD984E-2437-4585-8D30-E162944E90B6}" srcOrd="0" destOrd="0" presId="urn:microsoft.com/office/officeart/2005/8/layout/process4"/>
    <dgm:cxn modelId="{058A001B-8DAE-424A-A70F-8F49D282E610}" srcId="{4F4DD9C6-B3CE-472A-A44D-07C8F88D39A8}" destId="{65284463-2294-4B40-92F3-647E953037AA}" srcOrd="1" destOrd="0" parTransId="{4C3EA94A-5075-4EBA-8223-5629579A7B5E}" sibTransId="{8E6C07B0-DE06-48E7-870E-88377E533829}"/>
    <dgm:cxn modelId="{89563904-F8E5-47B8-8DC2-EFAD52C100BD}" type="presOf" srcId="{E531E420-78E8-4AC2-9826-7190335E784F}" destId="{230969DE-00FB-4613-A877-F0833E239977}" srcOrd="0" destOrd="0" presId="urn:microsoft.com/office/officeart/2005/8/layout/process4"/>
    <dgm:cxn modelId="{A7E30ED2-6972-4880-A0A4-36C4EB7B18F0}" type="presOf" srcId="{F92D4363-83A9-4B06-8558-CDF8B854351D}" destId="{43FF1934-2C58-4F5F-9814-115660FC3DFA}" srcOrd="0" destOrd="0" presId="urn:microsoft.com/office/officeart/2005/8/layout/process4"/>
    <dgm:cxn modelId="{93E33F7B-67A7-4645-84A3-67F5009F5CA9}" type="presOf" srcId="{4F4DD9C6-B3CE-472A-A44D-07C8F88D39A8}" destId="{D3A1CD93-A1FD-4BE2-9C57-10CAC56AC30F}" srcOrd="0" destOrd="0" presId="urn:microsoft.com/office/officeart/2005/8/layout/process4"/>
    <dgm:cxn modelId="{EB8AD12F-7620-4899-8BA7-F5E7DF55FD7B}" type="presOf" srcId="{CCE4656C-F4B1-48F7-8B9F-A940EF39A3F8}" destId="{56A1BAEF-2813-4502-A623-C4188EABE2F7}" srcOrd="0" destOrd="0" presId="urn:microsoft.com/office/officeart/2005/8/layout/process4"/>
    <dgm:cxn modelId="{944F1D4E-F834-47A0-8ECB-6887D9BD0885}" srcId="{4F4DD9C6-B3CE-472A-A44D-07C8F88D39A8}" destId="{C47034D9-A1BD-4904-BFB8-A1B4361B0E1E}" srcOrd="3" destOrd="0" parTransId="{A207D7AD-203B-4243-ACEB-37F83621D260}" sibTransId="{01623C3C-53A0-4F8B-9C34-12F3DEF85A23}"/>
    <dgm:cxn modelId="{B2C8BC60-45CB-423C-9ED7-DEA4D7CB728C}" srcId="{8D9633FB-9C1A-4D87-9CA7-23220447DD65}" destId="{E531E420-78E8-4AC2-9826-7190335E784F}" srcOrd="0" destOrd="0" parTransId="{46300982-2BBF-455A-98B4-C2A3DED9819C}" sibTransId="{2BCCAECD-7F34-422F-9643-1B2FB20BDD0B}"/>
    <dgm:cxn modelId="{646AAE8F-367C-48A5-8A3C-C59C486AD7E1}" type="presOf" srcId="{2CD420B5-6850-45C2-9253-01CAF380F3CD}" destId="{8CB691B6-192F-4F08-B223-2B874172D9FF}" srcOrd="0" destOrd="0" presId="urn:microsoft.com/office/officeart/2005/8/layout/process4"/>
    <dgm:cxn modelId="{591F3398-1275-4BB2-9334-3B42CC63B8F2}" srcId="{07072C6C-F319-437F-88E4-FB044081AA55}" destId="{AA68D209-3957-4A16-A230-615929B03AD6}" srcOrd="0" destOrd="0" parTransId="{742606F3-6C9A-4CF4-91F7-E75B62BC2DD5}" sibTransId="{523DE5C1-CD95-45F7-9EEC-0CB9A770A944}"/>
    <dgm:cxn modelId="{8D9EB5FA-4E14-4625-B941-9847049A7BF5}" srcId="{4F4DD9C6-B3CE-472A-A44D-07C8F88D39A8}" destId="{2CD420B5-6850-45C2-9253-01CAF380F3CD}" srcOrd="2" destOrd="0" parTransId="{47E1028B-40E5-43C3-BDD2-5FAB33E3A0AE}" sibTransId="{472AF61A-E0A2-455D-8C53-4B8B05A7453D}"/>
    <dgm:cxn modelId="{910ACA8C-5772-4049-8858-620B1C8CCDAB}" srcId="{4F4DD9C6-B3CE-472A-A44D-07C8F88D39A8}" destId="{F92D4363-83A9-4B06-8558-CDF8B854351D}" srcOrd="0" destOrd="0" parTransId="{83B51C2F-2F3A-4127-B3BD-76D31F5F2ED3}" sibTransId="{28280C2D-DAC9-4C28-BD57-69A43E279950}"/>
    <dgm:cxn modelId="{95530DF2-2A4E-459A-B5CE-AFF88990446C}" srcId="{07072C6C-F319-437F-88E4-FB044081AA55}" destId="{8D9633FB-9C1A-4D87-9CA7-23220447DD65}" srcOrd="1" destOrd="0" parTransId="{D0E5FCAE-F30B-4788-9BCB-B16C8D55F350}" sibTransId="{B7422A04-8A53-4E5F-9FE5-10040FCACFA8}"/>
    <dgm:cxn modelId="{81EE5812-206F-433C-A3A3-21222DFF0BE9}" type="presOf" srcId="{07072C6C-F319-437F-88E4-FB044081AA55}" destId="{BFB8FAE2-1D3B-486C-A5EE-0EF638154BD6}" srcOrd="0" destOrd="0" presId="urn:microsoft.com/office/officeart/2005/8/layout/process4"/>
    <dgm:cxn modelId="{D87F13A6-9012-407F-AEF1-7746D7BBCAF0}" type="presOf" srcId="{AA68D209-3957-4A16-A230-615929B03AD6}" destId="{F3F15590-1354-4F9A-8860-0E800B8724C7}" srcOrd="1" destOrd="0" presId="urn:microsoft.com/office/officeart/2005/8/layout/process4"/>
    <dgm:cxn modelId="{68721FE4-B18A-4EF1-818B-233E28EDCC37}" type="presOf" srcId="{8D9633FB-9C1A-4D87-9CA7-23220447DD65}" destId="{82D65424-DB2E-401B-9D1F-96924E91D26A}" srcOrd="0" destOrd="0" presId="urn:microsoft.com/office/officeart/2005/8/layout/process4"/>
    <dgm:cxn modelId="{147E3B86-4A74-446B-9598-773B95E3A34F}" type="presOf" srcId="{C47034D9-A1BD-4904-BFB8-A1B4361B0E1E}" destId="{AFEB5A5D-19A9-465C-9831-6A4E89717AEF}" srcOrd="0" destOrd="0" presId="urn:microsoft.com/office/officeart/2005/8/layout/process4"/>
    <dgm:cxn modelId="{764F5685-68A2-4639-9026-4430088A0C9A}" type="presOf" srcId="{4F4DD9C6-B3CE-472A-A44D-07C8F88D39A8}" destId="{8D758F9C-D15F-4FD9-95A9-2733B9A1DBC4}" srcOrd="1" destOrd="0" presId="urn:microsoft.com/office/officeart/2005/8/layout/process4"/>
    <dgm:cxn modelId="{7A1AA049-9724-4113-A4C4-7125FABD496D}" type="presParOf" srcId="{BFB8FAE2-1D3B-486C-A5EE-0EF638154BD6}" destId="{F37A0872-00BF-46FC-94F9-1F60821ADBD7}" srcOrd="0" destOrd="0" presId="urn:microsoft.com/office/officeart/2005/8/layout/process4"/>
    <dgm:cxn modelId="{2F19937C-460C-433C-835D-F3C100A3A194}" type="presParOf" srcId="{F37A0872-00BF-46FC-94F9-1F60821ADBD7}" destId="{D3A1CD93-A1FD-4BE2-9C57-10CAC56AC30F}" srcOrd="0" destOrd="0" presId="urn:microsoft.com/office/officeart/2005/8/layout/process4"/>
    <dgm:cxn modelId="{C2672F29-57AD-4527-B56F-223976F2F2F4}" type="presParOf" srcId="{F37A0872-00BF-46FC-94F9-1F60821ADBD7}" destId="{8D758F9C-D15F-4FD9-95A9-2733B9A1DBC4}" srcOrd="1" destOrd="0" presId="urn:microsoft.com/office/officeart/2005/8/layout/process4"/>
    <dgm:cxn modelId="{ABE61237-4A7D-4747-979A-9365D4036E3A}" type="presParOf" srcId="{F37A0872-00BF-46FC-94F9-1F60821ADBD7}" destId="{C3172DF8-3373-4A4D-B5F7-1A547E773431}" srcOrd="2" destOrd="0" presId="urn:microsoft.com/office/officeart/2005/8/layout/process4"/>
    <dgm:cxn modelId="{40D19DF7-EE44-40DE-BFE5-14C32D0A2680}" type="presParOf" srcId="{C3172DF8-3373-4A4D-B5F7-1A547E773431}" destId="{43FF1934-2C58-4F5F-9814-115660FC3DFA}" srcOrd="0" destOrd="0" presId="urn:microsoft.com/office/officeart/2005/8/layout/process4"/>
    <dgm:cxn modelId="{B1D05C45-6A8E-4A9D-9E4E-4711E24E7F14}" type="presParOf" srcId="{C3172DF8-3373-4A4D-B5F7-1A547E773431}" destId="{D9606C3B-0FC7-4F16-9BDC-0816347E4A9B}" srcOrd="1" destOrd="0" presId="urn:microsoft.com/office/officeart/2005/8/layout/process4"/>
    <dgm:cxn modelId="{321E5E32-5A5A-43DF-B80A-F2625FF6960D}" type="presParOf" srcId="{C3172DF8-3373-4A4D-B5F7-1A547E773431}" destId="{8CB691B6-192F-4F08-B223-2B874172D9FF}" srcOrd="2" destOrd="0" presId="urn:microsoft.com/office/officeart/2005/8/layout/process4"/>
    <dgm:cxn modelId="{97194933-7323-414B-98AF-398B09A937A1}" type="presParOf" srcId="{C3172DF8-3373-4A4D-B5F7-1A547E773431}" destId="{AFEB5A5D-19A9-465C-9831-6A4E89717AEF}" srcOrd="3" destOrd="0" presId="urn:microsoft.com/office/officeart/2005/8/layout/process4"/>
    <dgm:cxn modelId="{3B6C1A37-A421-4A65-9202-87A250E16299}" type="presParOf" srcId="{BFB8FAE2-1D3B-486C-A5EE-0EF638154BD6}" destId="{C5D89D91-71C6-45AE-969A-09CBB3E5EE21}" srcOrd="1" destOrd="0" presId="urn:microsoft.com/office/officeart/2005/8/layout/process4"/>
    <dgm:cxn modelId="{AF6C26FD-CE0B-4FD6-BB50-5F6912AA1248}" type="presParOf" srcId="{BFB8FAE2-1D3B-486C-A5EE-0EF638154BD6}" destId="{59317A50-5FCF-45C0-8BFD-6EABE9013365}" srcOrd="2" destOrd="0" presId="urn:microsoft.com/office/officeart/2005/8/layout/process4"/>
    <dgm:cxn modelId="{CC5CBDD2-F0E7-4638-9551-A31F09E2FCE1}" type="presParOf" srcId="{59317A50-5FCF-45C0-8BFD-6EABE9013365}" destId="{82D65424-DB2E-401B-9D1F-96924E91D26A}" srcOrd="0" destOrd="0" presId="urn:microsoft.com/office/officeart/2005/8/layout/process4"/>
    <dgm:cxn modelId="{5384F771-6C5E-42D9-9D43-01A553174C72}" type="presParOf" srcId="{59317A50-5FCF-45C0-8BFD-6EABE9013365}" destId="{4692392B-60C3-48D5-8833-AEC217A37DCC}" srcOrd="1" destOrd="0" presId="urn:microsoft.com/office/officeart/2005/8/layout/process4"/>
    <dgm:cxn modelId="{4E30033C-5E77-41F9-9628-4133A33D337C}" type="presParOf" srcId="{59317A50-5FCF-45C0-8BFD-6EABE9013365}" destId="{FD29A05A-5B6B-4C2F-A51A-C8BDEFC92B00}" srcOrd="2" destOrd="0" presId="urn:microsoft.com/office/officeart/2005/8/layout/process4"/>
    <dgm:cxn modelId="{BC3211A9-7113-4980-81B4-585B167E2593}" type="presParOf" srcId="{FD29A05A-5B6B-4C2F-A51A-C8BDEFC92B00}" destId="{230969DE-00FB-4613-A877-F0833E239977}" srcOrd="0" destOrd="0" presId="urn:microsoft.com/office/officeart/2005/8/layout/process4"/>
    <dgm:cxn modelId="{75A97AF2-1C03-4CA2-A65D-94C7D38E67AC}" type="presParOf" srcId="{FD29A05A-5B6B-4C2F-A51A-C8BDEFC92B00}" destId="{56A1BAEF-2813-4502-A623-C4188EABE2F7}" srcOrd="1" destOrd="0" presId="urn:microsoft.com/office/officeart/2005/8/layout/process4"/>
    <dgm:cxn modelId="{5D194457-0FE0-4AD0-B909-324D083CD617}" type="presParOf" srcId="{BFB8FAE2-1D3B-486C-A5EE-0EF638154BD6}" destId="{080F622C-6E64-41F4-947E-1A533A0161A2}" srcOrd="3" destOrd="0" presId="urn:microsoft.com/office/officeart/2005/8/layout/process4"/>
    <dgm:cxn modelId="{6F1A40CA-D218-4DD5-A289-136A939E4F70}" type="presParOf" srcId="{BFB8FAE2-1D3B-486C-A5EE-0EF638154BD6}" destId="{7FF094E8-5CE5-4472-BB7A-CAF532A729EF}" srcOrd="4" destOrd="0" presId="urn:microsoft.com/office/officeart/2005/8/layout/process4"/>
    <dgm:cxn modelId="{1AAC067A-58A4-48BF-80C0-F01514B1252F}" type="presParOf" srcId="{7FF094E8-5CE5-4472-BB7A-CAF532A729EF}" destId="{38DD984E-2437-4585-8D30-E162944E90B6}" srcOrd="0" destOrd="0" presId="urn:microsoft.com/office/officeart/2005/8/layout/process4"/>
    <dgm:cxn modelId="{2F411466-D968-4E32-A4D6-C110292879A3}" type="presParOf" srcId="{7FF094E8-5CE5-4472-BB7A-CAF532A729EF}" destId="{F3F15590-1354-4F9A-8860-0E800B8724C7}" srcOrd="1" destOrd="0" presId="urn:microsoft.com/office/officeart/2005/8/layout/process4"/>
    <dgm:cxn modelId="{D5CA00ED-9EC9-445B-9554-8A4D8236E7DF}" type="presParOf" srcId="{7FF094E8-5CE5-4472-BB7A-CAF532A729EF}" destId="{B44B4FB2-CD80-45E0-8B52-19DB34F558C2}" srcOrd="2" destOrd="0" presId="urn:microsoft.com/office/officeart/2005/8/layout/process4"/>
    <dgm:cxn modelId="{C7B3EE73-AE90-43A0-A2B6-BEEAD7D7E0E2}" type="presParOf" srcId="{B44B4FB2-CD80-45E0-8B52-19DB34F558C2}" destId="{E9D171A6-60C6-42AB-9DA7-63E1997315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81646-4C57-458A-B216-69B983CD43DF}">
      <dsp:nvSpPr>
        <dsp:cNvPr id="0" name=""/>
        <dsp:cNvSpPr/>
      </dsp:nvSpPr>
      <dsp:spPr>
        <a:xfrm rot="2563462">
          <a:off x="2582644" y="4355180"/>
          <a:ext cx="934692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934692" y="313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13280-2FEE-4276-BF53-27862E0289DD}">
      <dsp:nvSpPr>
        <dsp:cNvPr id="0" name=""/>
        <dsp:cNvSpPr/>
      </dsp:nvSpPr>
      <dsp:spPr>
        <a:xfrm>
          <a:off x="2706666" y="3073373"/>
          <a:ext cx="1040239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040239" y="313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D851-2764-459C-A093-55A114B1AD8A}">
      <dsp:nvSpPr>
        <dsp:cNvPr id="0" name=""/>
        <dsp:cNvSpPr/>
      </dsp:nvSpPr>
      <dsp:spPr>
        <a:xfrm rot="19036538">
          <a:off x="2582644" y="1791566"/>
          <a:ext cx="934692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934692" y="313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D244C-56BB-4F85-A290-C3CE5BCFE198}">
      <dsp:nvSpPr>
        <dsp:cNvPr id="0" name=""/>
        <dsp:cNvSpPr/>
      </dsp:nvSpPr>
      <dsp:spPr>
        <a:xfrm>
          <a:off x="169849" y="1612461"/>
          <a:ext cx="2984489" cy="29844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B48BD8-310E-4104-8BFF-DFBDFF7CE17C}">
      <dsp:nvSpPr>
        <dsp:cNvPr id="0" name=""/>
        <dsp:cNvSpPr/>
      </dsp:nvSpPr>
      <dsp:spPr>
        <a:xfrm>
          <a:off x="3155714" y="3002"/>
          <a:ext cx="1790693" cy="17906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Организационный момент</a:t>
          </a:r>
          <a:endParaRPr lang="ru-RU" sz="1800" b="1" i="0" kern="120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5714" y="3002"/>
        <a:ext cx="1790693" cy="1790693"/>
      </dsp:txXfrm>
    </dsp:sp>
    <dsp:sp modelId="{11B1F770-6E74-4439-909A-AF5558224BC2}">
      <dsp:nvSpPr>
        <dsp:cNvPr id="0" name=""/>
        <dsp:cNvSpPr/>
      </dsp:nvSpPr>
      <dsp:spPr>
        <a:xfrm>
          <a:off x="5125477" y="3002"/>
          <a:ext cx="2686040" cy="179069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Актуальность темы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Постановка задач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План работы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5477" y="3002"/>
        <a:ext cx="2686040" cy="1790693"/>
      </dsp:txXfrm>
    </dsp:sp>
    <dsp:sp modelId="{2238F7A7-C98B-4F9F-9034-0BE2DE65B375}">
      <dsp:nvSpPr>
        <dsp:cNvPr id="0" name=""/>
        <dsp:cNvSpPr/>
      </dsp:nvSpPr>
      <dsp:spPr>
        <a:xfrm>
          <a:off x="3746905" y="1754702"/>
          <a:ext cx="1790693" cy="27000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Изучение нового материала</a:t>
          </a:r>
          <a:endParaRPr lang="ru-RU" sz="1800" b="0" i="0" kern="120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46905" y="1754702"/>
        <a:ext cx="1790693" cy="2700008"/>
      </dsp:txXfrm>
    </dsp:sp>
    <dsp:sp modelId="{A646BE08-0ACB-408E-9DB5-1153DBD587B2}">
      <dsp:nvSpPr>
        <dsp:cNvPr id="0" name=""/>
        <dsp:cNvSpPr/>
      </dsp:nvSpPr>
      <dsp:spPr>
        <a:xfrm>
          <a:off x="5716669" y="1754702"/>
          <a:ext cx="2686040" cy="27000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Определение показательной функции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Свойства показательной функции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График показательной функции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6669" y="1754702"/>
        <a:ext cx="2686040" cy="2700008"/>
      </dsp:txXfrm>
    </dsp:sp>
    <dsp:sp modelId="{09813F06-4658-4865-A6E2-E496BB0ECC29}">
      <dsp:nvSpPr>
        <dsp:cNvPr id="0" name=""/>
        <dsp:cNvSpPr/>
      </dsp:nvSpPr>
      <dsp:spPr>
        <a:xfrm>
          <a:off x="3155714" y="4415716"/>
          <a:ext cx="1790693" cy="17906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Устная работа</a:t>
          </a:r>
          <a:endParaRPr lang="ru-RU" sz="1800" b="0" i="0" kern="120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5714" y="4415716"/>
        <a:ext cx="1790693" cy="1790693"/>
      </dsp:txXfrm>
    </dsp:sp>
    <dsp:sp modelId="{DFE040B6-3644-4970-971A-BECA8700167F}">
      <dsp:nvSpPr>
        <dsp:cNvPr id="0" name=""/>
        <dsp:cNvSpPr/>
      </dsp:nvSpPr>
      <dsp:spPr>
        <a:xfrm>
          <a:off x="5125477" y="4415716"/>
          <a:ext cx="2686040" cy="179069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Проверь себя!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Домашнее задание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25477" y="4415716"/>
        <a:ext cx="2686040" cy="17906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758F9C-D15F-4FD9-95A9-2733B9A1DBC4}">
      <dsp:nvSpPr>
        <dsp:cNvPr id="0" name=""/>
        <dsp:cNvSpPr/>
      </dsp:nvSpPr>
      <dsp:spPr>
        <a:xfrm>
          <a:off x="0" y="4724104"/>
          <a:ext cx="8660219" cy="15506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Задачи</a:t>
          </a:r>
          <a:endParaRPr lang="ru-RU" sz="2000" b="1" i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724104"/>
        <a:ext cx="8660219" cy="837337"/>
      </dsp:txXfrm>
    </dsp:sp>
    <dsp:sp modelId="{43FF1934-2C58-4F5F-9814-115660FC3DFA}">
      <dsp:nvSpPr>
        <dsp:cNvPr id="0" name=""/>
        <dsp:cNvSpPr/>
      </dsp:nvSpPr>
      <dsp:spPr>
        <a:xfrm>
          <a:off x="0" y="5423689"/>
          <a:ext cx="2165054" cy="9267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Times New Roman" pitchFamily="18" charset="0"/>
              <a:cs typeface="Times New Roman" pitchFamily="18" charset="0"/>
            </a:rPr>
            <a:t>научить строить  простейшие графики показательной функции и решать показательные уравнения графически</a:t>
          </a:r>
          <a:endParaRPr lang="ru-RU" sz="12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23689"/>
        <a:ext cx="2165054" cy="926767"/>
      </dsp:txXfrm>
    </dsp:sp>
    <dsp:sp modelId="{D9606C3B-0FC7-4F16-9BDC-0816347E4A9B}">
      <dsp:nvSpPr>
        <dsp:cNvPr id="0" name=""/>
        <dsp:cNvSpPr/>
      </dsp:nvSpPr>
      <dsp:spPr>
        <a:xfrm>
          <a:off x="2165054" y="5423689"/>
          <a:ext cx="2165054" cy="926767"/>
        </a:xfrm>
        <a:prstGeom prst="rect">
          <a:avLst/>
        </a:prstGeom>
        <a:solidFill>
          <a:schemeClr val="accent2">
            <a:tint val="40000"/>
            <a:alpha val="90000"/>
            <a:hueOff val="-1429739"/>
            <a:satOff val="3606"/>
            <a:lumOff val="-1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Times New Roman" pitchFamily="18" charset="0"/>
              <a:cs typeface="Times New Roman" pitchFamily="18" charset="0"/>
            </a:rPr>
            <a:t>научить применять свойства показательной функции</a:t>
          </a:r>
          <a:endParaRPr lang="ru-RU" sz="12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5054" y="5423689"/>
        <a:ext cx="2165054" cy="926767"/>
      </dsp:txXfrm>
    </dsp:sp>
    <dsp:sp modelId="{8CB691B6-192F-4F08-B223-2B874172D9FF}">
      <dsp:nvSpPr>
        <dsp:cNvPr id="0" name=""/>
        <dsp:cNvSpPr/>
      </dsp:nvSpPr>
      <dsp:spPr>
        <a:xfrm>
          <a:off x="4330109" y="5423689"/>
          <a:ext cx="2165054" cy="926767"/>
        </a:xfrm>
        <a:prstGeom prst="rect">
          <a:avLst/>
        </a:prstGeom>
        <a:solidFill>
          <a:schemeClr val="accent2">
            <a:tint val="40000"/>
            <a:alpha val="90000"/>
            <a:hueOff val="-2859478"/>
            <a:satOff val="7212"/>
            <a:lumOff val="-2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Times New Roman" pitchFamily="18" charset="0"/>
              <a:cs typeface="Times New Roman" pitchFamily="18" charset="0"/>
            </a:rPr>
            <a:t>осуществить контроль знаний</a:t>
          </a:r>
          <a:endParaRPr lang="ru-RU" sz="12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109" y="5423689"/>
        <a:ext cx="2165054" cy="926767"/>
      </dsp:txXfrm>
    </dsp:sp>
    <dsp:sp modelId="{AFEB5A5D-19A9-465C-9831-6A4E89717AEF}">
      <dsp:nvSpPr>
        <dsp:cNvPr id="0" name=""/>
        <dsp:cNvSpPr/>
      </dsp:nvSpPr>
      <dsp:spPr>
        <a:xfrm>
          <a:off x="6495164" y="5423689"/>
          <a:ext cx="2165054" cy="926767"/>
        </a:xfrm>
        <a:prstGeom prst="rect">
          <a:avLst/>
        </a:prstGeom>
        <a:solidFill>
          <a:schemeClr val="accent2">
            <a:tint val="40000"/>
            <a:alpha val="90000"/>
            <a:hueOff val="-4289216"/>
            <a:satOff val="10818"/>
            <a:lumOff val="-3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Times New Roman" pitchFamily="18" charset="0"/>
              <a:cs typeface="Times New Roman" pitchFamily="18" charset="0"/>
            </a:rPr>
            <a:t>использовать различные приемы и методы для поддержания работоспособности учащихся</a:t>
          </a:r>
          <a:endParaRPr lang="ru-RU" sz="125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95164" y="5423689"/>
        <a:ext cx="2165054" cy="926767"/>
      </dsp:txXfrm>
    </dsp:sp>
    <dsp:sp modelId="{4692392B-60C3-48D5-8833-AEC217A37DCC}">
      <dsp:nvSpPr>
        <dsp:cNvPr id="0" name=""/>
        <dsp:cNvSpPr/>
      </dsp:nvSpPr>
      <dsp:spPr>
        <a:xfrm rot="10800000">
          <a:off x="0" y="2362503"/>
          <a:ext cx="8660219" cy="2384860"/>
        </a:xfrm>
        <a:prstGeom prst="upArrowCallout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4271743"/>
              <a:satOff val="12481"/>
              <a:lumOff val="-23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Тип урока </a:t>
          </a:r>
          <a:r>
            <a:rPr lang="ru-RU" sz="1800" b="0" i="0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комбинированный с применением компьютера и интерактивной доски</a:t>
          </a:r>
          <a:endParaRPr lang="ru-RU" sz="1800" b="0" i="0" kern="1200" baseline="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62503"/>
        <a:ext cx="8660219" cy="837086"/>
      </dsp:txXfrm>
    </dsp:sp>
    <dsp:sp modelId="{230969DE-00FB-4613-A877-F0833E239977}">
      <dsp:nvSpPr>
        <dsp:cNvPr id="0" name=""/>
        <dsp:cNvSpPr/>
      </dsp:nvSpPr>
      <dsp:spPr>
        <a:xfrm>
          <a:off x="0" y="3199589"/>
          <a:ext cx="4330109" cy="713073"/>
        </a:xfrm>
        <a:prstGeom prst="rect">
          <a:avLst/>
        </a:prstGeom>
        <a:solidFill>
          <a:schemeClr val="accent2">
            <a:tint val="40000"/>
            <a:alpha val="90000"/>
            <a:hueOff val="-5718955"/>
            <a:satOff val="14424"/>
            <a:lumOff val="-5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компьютерные технологии создают большие возможности активизации учебной деятельности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199589"/>
        <a:ext cx="4330109" cy="713073"/>
      </dsp:txXfrm>
    </dsp:sp>
    <dsp:sp modelId="{56A1BAEF-2813-4502-A623-C4188EABE2F7}">
      <dsp:nvSpPr>
        <dsp:cNvPr id="0" name=""/>
        <dsp:cNvSpPr/>
      </dsp:nvSpPr>
      <dsp:spPr>
        <a:xfrm>
          <a:off x="4330109" y="3199589"/>
          <a:ext cx="4330109" cy="713073"/>
        </a:xfrm>
        <a:prstGeom prst="rect">
          <a:avLst/>
        </a:prstGeom>
        <a:solidFill>
          <a:schemeClr val="accent2">
            <a:tint val="40000"/>
            <a:alpha val="90000"/>
            <a:hueOff val="-7148694"/>
            <a:satOff val="18030"/>
            <a:lumOff val="-6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реализация принципа «учение с увлечением»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0109" y="3199589"/>
        <a:ext cx="4330109" cy="713073"/>
      </dsp:txXfrm>
    </dsp:sp>
    <dsp:sp modelId="{F3F15590-1354-4F9A-8860-0E800B8724C7}">
      <dsp:nvSpPr>
        <dsp:cNvPr id="0" name=""/>
        <dsp:cNvSpPr/>
      </dsp:nvSpPr>
      <dsp:spPr>
        <a:xfrm rot="10800000">
          <a:off x="0" y="901"/>
          <a:ext cx="8660219" cy="2384860"/>
        </a:xfrm>
        <a:prstGeom prst="upArrowCallout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-8543487"/>
              <a:satOff val="24962"/>
              <a:lumOff val="-470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Урок математики по теме «Показательная функция»10 класс  (учебник «Алгебра и начала математического анализа 10 класс» С.М.Никольский, М.К. Потапов и др.)разработан с использованием компьютерных </a:t>
          </a:r>
          <a:r>
            <a:rPr lang="ru-RU" sz="1600" b="0" i="0" u="non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технологий</a:t>
          </a:r>
          <a:endParaRPr lang="ru-RU" sz="1600" u="none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901"/>
        <a:ext cx="8660219" cy="837086"/>
      </dsp:txXfrm>
    </dsp:sp>
    <dsp:sp modelId="{E9D171A6-60C6-42AB-9DA7-63E19973159D}">
      <dsp:nvSpPr>
        <dsp:cNvPr id="0" name=""/>
        <dsp:cNvSpPr/>
      </dsp:nvSpPr>
      <dsp:spPr>
        <a:xfrm>
          <a:off x="0" y="837988"/>
          <a:ext cx="8660219" cy="713073"/>
        </a:xfrm>
        <a:prstGeom prst="rect">
          <a:avLst/>
        </a:prstGeom>
        <a:solidFill>
          <a:schemeClr val="accent2">
            <a:tint val="40000"/>
            <a:alpha val="90000"/>
            <a:hueOff val="-8578433"/>
            <a:satOff val="21636"/>
            <a:lumOff val="-7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latin typeface="Times New Roman" pitchFamily="18" charset="0"/>
              <a:cs typeface="Times New Roman" pitchFamily="18" charset="0"/>
            </a:rPr>
            <a:t>Цель урока</a:t>
          </a:r>
          <a:r>
            <a:rPr lang="ru-RU" sz="1800" i="1" u="none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сформировать представление о показательной функции, ее свойствах и графиках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37988"/>
        <a:ext cx="8660219" cy="713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8D34-3154-4091-B309-FD4197065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png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543644"/>
            <a:ext cx="7851648" cy="1828800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Урок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математики по теме «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Показательная функция»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(10 класс)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854696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работы: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Светлова Татьяна Михайловна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Выяснить, является ли функция возрастающей (убывающей)</a:t>
            </a:r>
            <a:endParaRPr lang="ru-RU" sz="28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75778" name="Формула" r:id="rId3" imgW="114120" imgH="215640" progId="Equation.3">
              <p:embed/>
            </p:oleObj>
          </a:graphicData>
        </a:graphic>
      </p:graphicFrame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142976" y="4071942"/>
            <a:ext cx="5118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возрастающая, т.к. </a:t>
            </a:r>
          </a:p>
        </p:txBody>
      </p:sp>
      <p:graphicFrame>
        <p:nvGraphicFramePr>
          <p:cNvPr id="44046" name="Object 1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929190" y="4714884"/>
          <a:ext cx="2303463" cy="1444625"/>
        </p:xfrm>
        <a:graphic>
          <a:graphicData uri="http://schemas.openxmlformats.org/presentationml/2006/ole">
            <p:oleObj spid="_x0000_s75779" name="Формула" r:id="rId4" imgW="749160" imgH="469800" progId="Equation.3">
              <p:embed/>
            </p:oleObj>
          </a:graphicData>
        </a:graphic>
      </p:graphicFrame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1785918" y="2071678"/>
            <a:ext cx="4988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348880"/>
            <a:ext cx="3016527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7286644" y="5143512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&gt; 1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MCj04046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4643446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subSp spid="_x0000_s7577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6">
                                            <p:subSp spid="_x0000_s75779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6">
                                            <p:subSp spid="_x0000_s75779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  <p:bldP spid="44039" grpId="0" autoUpdateAnimBg="0"/>
      <p:bldP spid="44055" grpId="0" autoUpdateAnimBg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Сравнить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76802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93"/>
          <a:stretch>
            <a:fillRect/>
          </a:stretch>
        </p:blipFill>
        <p:spPr bwMode="auto">
          <a:xfrm>
            <a:off x="2500298" y="2285992"/>
            <a:ext cx="421008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5072066" y="4929198"/>
          <a:ext cx="3230571" cy="1249951"/>
        </p:xfrm>
        <a:graphic>
          <a:graphicData uri="http://schemas.openxmlformats.org/presentationml/2006/ole">
            <p:oleObj spid="_x0000_s76806" name="Формула" r:id="rId5" imgW="711200" imgH="228600" progId="Equation.3">
              <p:embed/>
            </p:oleObj>
          </a:graphicData>
        </a:graphic>
      </p:graphicFrame>
      <p:pic>
        <p:nvPicPr>
          <p:cNvPr id="10" name="Picture 10" descr="MCj04046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4643446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Сравнить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77826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929190" y="4643446"/>
          <a:ext cx="3671335" cy="1462101"/>
        </p:xfrm>
        <a:graphic>
          <a:graphicData uri="http://schemas.openxmlformats.org/presentationml/2006/ole">
            <p:oleObj spid="_x0000_s77828" name="Формула" r:id="rId4" imgW="533160" imgH="304560" progId="Equation.3">
              <p:embed/>
            </p:oleObj>
          </a:graphicData>
        </a:graphic>
      </p:graphicFrame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285992"/>
            <a:ext cx="407196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1" name="Picture 10" descr="MCj04046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4643446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subSp spid="_x0000_s778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6566">
                                            <p:subSp spid="_x0000_s77828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6566">
                                            <p:subSp spid="_x0000_s77828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Сравнить с единицей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79874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99"/>
          <a:stretch>
            <a:fillRect/>
          </a:stretch>
        </p:blipFill>
        <p:spPr bwMode="auto">
          <a:xfrm>
            <a:off x="3143240" y="2285992"/>
            <a:ext cx="2643206" cy="1428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4929190" y="5000636"/>
          <a:ext cx="3678232" cy="1373183"/>
        </p:xfrm>
        <a:graphic>
          <a:graphicData uri="http://schemas.openxmlformats.org/presentationml/2006/ole">
            <p:oleObj spid="_x0000_s79876" name="Формула" r:id="rId5" imgW="558558" imgH="253890" progId="Equation.3">
              <p:embed/>
            </p:oleObj>
          </a:graphicData>
        </a:graphic>
      </p:graphicFrame>
      <p:pic>
        <p:nvPicPr>
          <p:cNvPr id="13" name="Picture 10" descr="MCj04046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4643446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Сравнить с единицей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80898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26"/>
          <a:stretch>
            <a:fillRect/>
          </a:stretch>
        </p:blipFill>
        <p:spPr bwMode="auto">
          <a:xfrm>
            <a:off x="3214678" y="2071678"/>
            <a:ext cx="314327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5143504" y="4929198"/>
          <a:ext cx="3417264" cy="1352563"/>
        </p:xfrm>
        <a:graphic>
          <a:graphicData uri="http://schemas.openxmlformats.org/presentationml/2006/ole">
            <p:oleObj spid="_x0000_s80899" name="Формула" r:id="rId5" imgW="558800" imgH="228600" progId="Equation.3">
              <p:embed/>
            </p:oleObj>
          </a:graphicData>
        </a:graphic>
      </p:graphicFrame>
      <p:pic>
        <p:nvPicPr>
          <p:cNvPr id="12" name="Picture 10" descr="MCj04046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4643446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0034" y="642918"/>
            <a:ext cx="8229600" cy="1060472"/>
          </a:xfrm>
        </p:spPr>
        <p:txBody>
          <a:bodyPr anchor="ctr"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изображены графики показательных функций. Соотнесите график функции с формулой</a:t>
            </a:r>
          </a:p>
        </p:txBody>
      </p:sp>
      <p:pic>
        <p:nvPicPr>
          <p:cNvPr id="8199" name="Picture 3" descr="ОУ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857364"/>
            <a:ext cx="5545137" cy="471490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7072330" y="1857364"/>
          <a:ext cx="1343025" cy="447675"/>
        </p:xfrm>
        <a:graphic>
          <a:graphicData uri="http://schemas.openxmlformats.org/presentationml/2006/ole">
            <p:oleObj spid="_x0000_s93186" name="Формула" r:id="rId4" imgW="710891" imgH="241195" progId="Equation.3">
              <p:embed/>
            </p:oleObj>
          </a:graphicData>
        </a:graphic>
      </p:graphicFrame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3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5" name="Object 18"/>
          <p:cNvGraphicFramePr>
            <a:graphicFrameLocks noChangeAspect="1"/>
          </p:cNvGraphicFramePr>
          <p:nvPr/>
        </p:nvGraphicFramePr>
        <p:xfrm>
          <a:off x="7019925" y="4941888"/>
          <a:ext cx="1439863" cy="447675"/>
        </p:xfrm>
        <a:graphic>
          <a:graphicData uri="http://schemas.openxmlformats.org/presentationml/2006/ole">
            <p:oleObj spid="_x0000_s93187" name="Формула" r:id="rId5" imgW="596900" imgH="241300" progId="Equation.3">
              <p:embed/>
            </p:oleObj>
          </a:graphicData>
        </a:graphic>
      </p:graphicFrame>
      <p:graphicFrame>
        <p:nvGraphicFramePr>
          <p:cNvPr id="8196" name="Object 22"/>
          <p:cNvGraphicFramePr>
            <a:graphicFrameLocks noChangeAspect="1"/>
          </p:cNvGraphicFramePr>
          <p:nvPr>
            <p:ph sz="quarter" idx="2"/>
          </p:nvPr>
        </p:nvGraphicFramePr>
        <p:xfrm>
          <a:off x="7027863" y="2816225"/>
          <a:ext cx="1431925" cy="485775"/>
        </p:xfrm>
        <a:graphic>
          <a:graphicData uri="http://schemas.openxmlformats.org/presentationml/2006/ole">
            <p:oleObj spid="_x0000_s93188" name="Формула" r:id="rId6" imgW="710891" imgH="241195" progId="Equation.3">
              <p:embed/>
            </p:oleObj>
          </a:graphicData>
        </a:graphic>
      </p:graphicFrame>
      <p:graphicFrame>
        <p:nvGraphicFramePr>
          <p:cNvPr id="8197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19925" y="3933825"/>
          <a:ext cx="1512888" cy="431800"/>
        </p:xfrm>
        <a:graphic>
          <a:graphicData uri="http://schemas.openxmlformats.org/presentationml/2006/ole">
            <p:oleObj spid="_x0000_s93189" name="Формула" r:id="rId7" imgW="596900" imgH="241300" progId="Equation.3">
              <p:embed/>
            </p:oleObj>
          </a:graphicData>
        </a:graphic>
      </p:graphicFrame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6572264" y="1928802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1.</a:t>
            </a:r>
          </a:p>
        </p:txBody>
      </p:sp>
      <p:sp>
        <p:nvSpPr>
          <p:cNvPr id="8205" name="Text Box 27"/>
          <p:cNvSpPr txBox="1">
            <a:spLocks noChangeArrowheads="1"/>
          </p:cNvSpPr>
          <p:nvPr/>
        </p:nvSpPr>
        <p:spPr bwMode="auto">
          <a:xfrm>
            <a:off x="6408738" y="2924175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 2.</a:t>
            </a:r>
          </a:p>
        </p:txBody>
      </p:sp>
      <p:sp>
        <p:nvSpPr>
          <p:cNvPr id="8206" name="Text Box 28"/>
          <p:cNvSpPr txBox="1">
            <a:spLocks noChangeArrowheads="1"/>
          </p:cNvSpPr>
          <p:nvPr/>
        </p:nvSpPr>
        <p:spPr bwMode="auto">
          <a:xfrm>
            <a:off x="6408738" y="3933825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 3.</a:t>
            </a:r>
          </a:p>
        </p:txBody>
      </p:sp>
      <p:sp>
        <p:nvSpPr>
          <p:cNvPr id="8207" name="Text Box 29"/>
          <p:cNvSpPr txBox="1">
            <a:spLocks noChangeArrowheads="1"/>
          </p:cNvSpPr>
          <p:nvPr/>
        </p:nvSpPr>
        <p:spPr bwMode="auto">
          <a:xfrm>
            <a:off x="6516688" y="4941888"/>
            <a:ext cx="3921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4.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-0.12616 L 0.02952 0.42245 C 0.04792 0.54213 0.03472 0.62314 0.00052 0.65231 C -0.04392 0.67476 -0.09878 0.64907 -0.1651 0.55601 L -0.46475 0.17314 " pathEditMode="relative" rAng="3700923" ptsTypes="FffFF"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0034" y="571480"/>
            <a:ext cx="8229600" cy="1001771"/>
          </a:xfrm>
        </p:spPr>
        <p:txBody>
          <a:bodyPr anchor="ctr"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изображены графики показательных функций. Соотнесите график функции с формулой</a:t>
            </a:r>
          </a:p>
        </p:txBody>
      </p:sp>
      <p:pic>
        <p:nvPicPr>
          <p:cNvPr id="9223" name="Picture 4" descr="ОУ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9913" y="1643050"/>
            <a:ext cx="5418137" cy="485778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7072330" y="1857364"/>
          <a:ext cx="1343025" cy="447675"/>
        </p:xfrm>
        <a:graphic>
          <a:graphicData uri="http://schemas.openxmlformats.org/presentationml/2006/ole">
            <p:oleObj spid="_x0000_s94210" name="Формула" r:id="rId4" imgW="710891" imgH="241195" progId="Equation.3">
              <p:embed/>
            </p:oleObj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7019925" y="4941888"/>
          <a:ext cx="1439863" cy="447675"/>
        </p:xfrm>
        <a:graphic>
          <a:graphicData uri="http://schemas.openxmlformats.org/presentationml/2006/ole">
            <p:oleObj spid="_x0000_s94211" name="Формула" r:id="rId5" imgW="596900" imgH="241300" progId="Equation.3">
              <p:embed/>
            </p:oleObj>
          </a:graphicData>
        </a:graphic>
      </p:graphicFrame>
      <p:graphicFrame>
        <p:nvGraphicFramePr>
          <p:cNvPr id="9220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7027863" y="2816225"/>
          <a:ext cx="1431925" cy="485775"/>
        </p:xfrm>
        <a:graphic>
          <a:graphicData uri="http://schemas.openxmlformats.org/presentationml/2006/ole">
            <p:oleObj spid="_x0000_s94212" name="Формула" r:id="rId6" imgW="710891" imgH="241195" progId="Equation.3">
              <p:embed/>
            </p:oleObj>
          </a:graphicData>
        </a:graphic>
      </p:graphicFrame>
      <p:graphicFrame>
        <p:nvGraphicFramePr>
          <p:cNvPr id="9221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019925" y="3933825"/>
          <a:ext cx="1512888" cy="431800"/>
        </p:xfrm>
        <a:graphic>
          <a:graphicData uri="http://schemas.openxmlformats.org/presentationml/2006/ole">
            <p:oleObj spid="_x0000_s94213" name="Формула" r:id="rId7" imgW="596900" imgH="241300" progId="Equation.3">
              <p:embed/>
            </p:oleObj>
          </a:graphicData>
        </a:graphic>
      </p:graphicFrame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6500826" y="1928802"/>
            <a:ext cx="352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Comic Sans MS" pitchFamily="66" charset="0"/>
              </a:rPr>
              <a:t>1.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6408738" y="2924175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 2.</a:t>
            </a: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6408738" y="3933825"/>
            <a:ext cx="463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 3.</a:t>
            </a: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6516688" y="4941888"/>
            <a:ext cx="3921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4.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4069 L -0.32274 0.03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Построить график функции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95234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10" descr="MCj040464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4572008"/>
            <a:ext cx="2071688" cy="1762125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500306"/>
            <a:ext cx="37456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Сравнить с единицей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96258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10" descr="MCj040464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4572008"/>
            <a:ext cx="2071688" cy="1762125"/>
          </a:xfrm>
          <a:prstGeom prst="rect">
            <a:avLst/>
          </a:prstGeom>
          <a:noFill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714620"/>
            <a:ext cx="37598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Решить графически уравнение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97282" name="Формула" r:id="rId3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10" descr="MCj040464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4572008"/>
            <a:ext cx="2071688" cy="1762125"/>
          </a:xfrm>
          <a:prstGeom prst="rect">
            <a:avLst/>
          </a:prstGeom>
          <a:noFill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47"/>
          <a:stretch>
            <a:fillRect/>
          </a:stretch>
        </p:blipFill>
        <p:spPr bwMode="auto">
          <a:xfrm>
            <a:off x="2643174" y="2500306"/>
            <a:ext cx="407196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510363"/>
          <a:ext cx="8572560" cy="620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928670"/>
            <a:ext cx="2428892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 урока</a:t>
            </a:r>
            <a:endParaRPr lang="ru-RU" sz="29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3" cstate="print"/>
          <a:srcRect r="21739"/>
          <a:stretch>
            <a:fillRect/>
          </a:stretch>
        </p:blipFill>
        <p:spPr>
          <a:xfrm>
            <a:off x="4214810" y="0"/>
            <a:ext cx="4929190" cy="6858000"/>
          </a:xfrm>
          <a:prstGeom prst="rect">
            <a:avLst/>
          </a:prstGeom>
        </p:spPr>
      </p:pic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показательной функции к решению прикладных задач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98306" name="Формула" r:id="rId4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85720" y="2357430"/>
            <a:ext cx="3786214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Период полураспада плутония равен 140 суткам.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плутония останется через 10 лет, если его начальная масса равна 8 г?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 l="32775" t="21735" r="29425" b="28181"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3" cstate="print"/>
          <a:srcRect l="24487" r="28266"/>
          <a:stretch>
            <a:fillRect/>
          </a:stretch>
        </p:blipFill>
        <p:spPr>
          <a:xfrm>
            <a:off x="3131840" y="3068960"/>
            <a:ext cx="2232248" cy="2448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836712"/>
            <a:ext cx="8248955" cy="705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 тестовую работу и проверь себя*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>
          <a:xfrm>
            <a:off x="3881430" y="357166"/>
            <a:ext cx="5083058" cy="857256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*Проверь себя!</a:t>
            </a:r>
            <a:endParaRPr lang="ru-RU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100354" name="Формула" r:id="rId4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00562" y="1285860"/>
          <a:ext cx="4000530" cy="47640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66755"/>
                <a:gridCol w="666755"/>
                <a:gridCol w="666755"/>
                <a:gridCol w="666755"/>
                <a:gridCol w="666755"/>
                <a:gridCol w="666755"/>
              </a:tblGrid>
              <a:tr h="1871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Ответ </a:t>
                      </a:r>
                      <a:endParaRPr lang="ru-RU" sz="1200" dirty="0"/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№</a:t>
                      </a:r>
                      <a:endParaRPr lang="ru-RU" sz="1200" dirty="0"/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задания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№1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№2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&lt;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&gt;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&lt;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&gt;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=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№3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&lt;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&lt;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&gt;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&lt;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=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№4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Один корень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101378" name="Формула" r:id="rId4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214414" y="1591970"/>
            <a:ext cx="592935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Домашнее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п.4.8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№ 4.55(а, в, и)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№ 4.59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№ 4.60 (а, ж)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№ 4.61 (г, </a:t>
            </a:r>
            <a:r>
              <a:rPr lang="ru-RU" sz="3200" b="1" i="1" dirty="0" err="1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* Задача для тех, кто интересуется математикой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71868" y="4286256"/>
            <a:ext cx="250033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4924425"/>
          <a:ext cx="114300" cy="215900"/>
        </p:xfrm>
        <a:graphic>
          <a:graphicData uri="http://schemas.openxmlformats.org/presentationml/2006/ole">
            <p:oleObj spid="_x0000_s102402" name="Формула" r:id="rId4" imgW="114120" imgH="215640" progId="Equation.3">
              <p:embed/>
            </p:oleObj>
          </a:graphicData>
        </a:graphic>
      </p:graphicFrame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71472" y="2857496"/>
            <a:ext cx="80724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давления атмосферы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сантиметрах ртутного столба) от выраженной в километрах высоты </a:t>
            </a:r>
            <a:r>
              <a:rPr lang="ru-RU" sz="2800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уровнем моря выражается формулой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76 ∙ 2,7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Вычислить, каким будет атмосферное давление на вершине Эльбруса, высота которой 5,6 км?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2918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*Задача:  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357695"/>
            <a:ext cx="301627" cy="5715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708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тех, кто интересуется математикой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3643314"/>
            <a:ext cx="2809681" cy="1587905"/>
          </a:xfrm>
          <a:prstGeom prst="rect">
            <a:avLst/>
          </a:prstGeom>
          <a:solidFill>
            <a:srgbClr val="D9B28B"/>
          </a:solidFill>
          <a:ln>
            <a:solidFill>
              <a:srgbClr val="D9B2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+ 2 = ?</a:t>
            </a:r>
            <a:endParaRPr lang="ru-RU" sz="37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28680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красива и гармонична!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071942"/>
            <a:ext cx="3786214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Желаю успеха!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40" y="290069"/>
            <a:ext cx="3000396" cy="15826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071678"/>
            <a:ext cx="2714644" cy="2179320"/>
          </a:xfrm>
        </p:spPr>
        <p:txBody>
          <a:bodyPr anchor="ctr">
            <a:normAutofit/>
          </a:bodyPr>
          <a:lstStyle/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Постановка задач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чел_и_вопрос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42" b="7442"/>
          <a:stretch>
            <a:fillRect/>
          </a:stretch>
        </p:blipFill>
        <p:spPr/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55181" y="255181"/>
          <a:ext cx="8660219" cy="635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40" y="290069"/>
            <a:ext cx="3000396" cy="15826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нового материала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2214554"/>
            <a:ext cx="2714644" cy="2179320"/>
          </a:xfrm>
        </p:spPr>
        <p:txBody>
          <a:bodyPr anchor="ctr">
            <a:normAutofit fontScale="85000" lnSpcReduction="10000"/>
          </a:bodyPr>
          <a:lstStyle/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показательной функции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 показательной функции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показательной функции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54" b="3254"/>
          <a:stretch>
            <a:fillRect/>
          </a:stretch>
        </p:blipFill>
        <p:spPr/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357818" y="2786058"/>
            <a:ext cx="3071834" cy="3571900"/>
            <a:chOff x="3424" y="2102"/>
            <a:chExt cx="1860" cy="1892"/>
          </a:xfrm>
        </p:grpSpPr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515" y="2341"/>
              <a:ext cx="1543" cy="817"/>
            </a:xfrm>
            <a:custGeom>
              <a:avLst/>
              <a:gdLst>
                <a:gd name="T0" fmla="*/ 0 w 1679"/>
                <a:gd name="T1" fmla="*/ 0 h 953"/>
                <a:gd name="T2" fmla="*/ 613 w 1679"/>
                <a:gd name="T3" fmla="*/ 500 h 953"/>
                <a:gd name="T4" fmla="*/ 1418 w 1679"/>
                <a:gd name="T5" fmla="*/ 700 h 953"/>
                <a:gd name="T6" fmla="*/ 0 60000 65536"/>
                <a:gd name="T7" fmla="*/ 0 60000 65536"/>
                <a:gd name="T8" fmla="*/ 0 60000 65536"/>
                <a:gd name="T9" fmla="*/ 0 w 1679"/>
                <a:gd name="T10" fmla="*/ 0 h 953"/>
                <a:gd name="T11" fmla="*/ 1679 w 1679"/>
                <a:gd name="T12" fmla="*/ 953 h 9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9" h="953">
                  <a:moveTo>
                    <a:pt x="0" y="0"/>
                  </a:moveTo>
                  <a:cubicBezTo>
                    <a:pt x="223" y="260"/>
                    <a:pt x="446" y="521"/>
                    <a:pt x="726" y="680"/>
                  </a:cubicBezTo>
                  <a:cubicBezTo>
                    <a:pt x="1006" y="839"/>
                    <a:pt x="1520" y="908"/>
                    <a:pt x="1679" y="9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5012" y="3203"/>
              <a:ext cx="27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ru-RU" b="1" baseline="0" dirty="0">
                <a:latin typeface="Monotype Corsiva" pitchFamily="66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3969" y="2102"/>
              <a:ext cx="11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 baseline="0" dirty="0">
                <a:latin typeface="Classic Russian" pitchFamily="34" charset="0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4241" y="2225"/>
              <a:ext cx="0" cy="17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3424" y="3223"/>
              <a:ext cx="17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4422" y="3203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b="1" baseline="0">
                  <a:latin typeface="Classic Russian" pitchFamily="34" charset="0"/>
                </a:rPr>
                <a:t>1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4014" y="3203"/>
              <a:ext cx="1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b="1" baseline="0">
                  <a:latin typeface="Classic Russian" pitchFamily="34" charset="0"/>
                </a:rPr>
                <a:t>0</a:t>
              </a: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4014" y="26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b="1" baseline="0">
                  <a:latin typeface="Classic Russian" pitchFamily="34" charset="0"/>
                </a:rPr>
                <a:t>1</a:t>
              </a:r>
            </a:p>
          </p:txBody>
        </p: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945290" y="2991731"/>
            <a:ext cx="3084512" cy="3360741"/>
            <a:chOff x="385" y="2218"/>
            <a:chExt cx="1943" cy="1757"/>
          </a:xfrm>
        </p:grpSpPr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385" y="2251"/>
              <a:ext cx="1905" cy="1724"/>
              <a:chOff x="340" y="935"/>
              <a:chExt cx="1905" cy="1724"/>
            </a:xfrm>
          </p:grpSpPr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V="1">
                <a:off x="1247" y="935"/>
                <a:ext cx="0" cy="17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29"/>
              <p:cNvSpPr>
                <a:spLocks noChangeShapeType="1"/>
              </p:cNvSpPr>
              <p:nvPr/>
            </p:nvSpPr>
            <p:spPr bwMode="auto">
              <a:xfrm>
                <a:off x="340" y="1933"/>
                <a:ext cx="190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 rot="10504" flipH="1">
                <a:off x="521" y="1071"/>
                <a:ext cx="1408" cy="770"/>
              </a:xfrm>
              <a:custGeom>
                <a:avLst/>
                <a:gdLst>
                  <a:gd name="T0" fmla="*/ 0 w 1679"/>
                  <a:gd name="T1" fmla="*/ 0 h 953"/>
                  <a:gd name="T2" fmla="*/ 511 w 1679"/>
                  <a:gd name="T3" fmla="*/ 444 h 953"/>
                  <a:gd name="T4" fmla="*/ 1181 w 1679"/>
                  <a:gd name="T5" fmla="*/ 622 h 953"/>
                  <a:gd name="T6" fmla="*/ 0 60000 65536"/>
                  <a:gd name="T7" fmla="*/ 0 60000 65536"/>
                  <a:gd name="T8" fmla="*/ 0 60000 65536"/>
                  <a:gd name="T9" fmla="*/ 0 w 1679"/>
                  <a:gd name="T10" fmla="*/ 0 h 953"/>
                  <a:gd name="T11" fmla="*/ 1679 w 1679"/>
                  <a:gd name="T12" fmla="*/ 953 h 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9" h="953">
                    <a:moveTo>
                      <a:pt x="0" y="0"/>
                    </a:moveTo>
                    <a:cubicBezTo>
                      <a:pt x="223" y="260"/>
                      <a:pt x="446" y="521"/>
                      <a:pt x="726" y="680"/>
                    </a:cubicBezTo>
                    <a:cubicBezTo>
                      <a:pt x="1006" y="839"/>
                      <a:pt x="1520" y="908"/>
                      <a:pt x="1679" y="95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1429" y="1947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1600" b="1" baseline="0">
                    <a:latin typeface="Classic Russian" pitchFamily="34" charset="0"/>
                  </a:rPr>
                  <a:t>1</a:t>
                </a:r>
              </a:p>
            </p:txBody>
          </p:sp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1066" y="149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1600" b="1" baseline="0" dirty="0">
                    <a:latin typeface="Classic Russian" pitchFamily="34" charset="0"/>
                  </a:rPr>
                  <a:t>1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6" y="1933"/>
                <a:ext cx="1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1600" b="1" baseline="0">
                    <a:latin typeface="Classic Russian" pitchFamily="34" charset="0"/>
                  </a:rPr>
                  <a:t>0</a:t>
                </a:r>
              </a:p>
            </p:txBody>
          </p:sp>
        </p:grpSp>
        <p:sp>
          <p:nvSpPr>
            <p:cNvPr id="17" name="Text Box 34"/>
            <p:cNvSpPr txBox="1">
              <a:spLocks noChangeArrowheads="1"/>
            </p:cNvSpPr>
            <p:nvPr/>
          </p:nvSpPr>
          <p:spPr bwMode="auto">
            <a:xfrm>
              <a:off x="1027" y="2218"/>
              <a:ext cx="21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y</a:t>
              </a:r>
              <a:endParaRPr lang="ru-RU" sz="2400" b="1" dirty="0"/>
            </a:p>
          </p:txBody>
        </p: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2109" y="3249"/>
              <a:ext cx="21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x</a:t>
              </a:r>
              <a:endParaRPr lang="ru-RU" sz="2400" b="1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929586" y="4857760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x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86512" y="3000372"/>
            <a:ext cx="341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y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57224" y="2857496"/>
            <a:ext cx="82907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&gt;1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768" y="2786058"/>
            <a:ext cx="12682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0&lt;a&lt;1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423" y="778151"/>
            <a:ext cx="821537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Перечислить свойства</a:t>
            </a:r>
          </a:p>
          <a:p>
            <a:pPr marL="609600" indent="-609600"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показательной функции  вида </a:t>
            </a:r>
          </a:p>
          <a:p>
            <a:pPr marL="609600" indent="-609600"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 = а </a:t>
            </a:r>
            <a:r>
              <a:rPr lang="ru-RU" sz="3200" b="1" i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х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, </a:t>
            </a:r>
          </a:p>
          <a:p>
            <a:pPr marL="609600" indent="-609600" algn="ctr">
              <a:lnSpc>
                <a:spcPct val="90000"/>
              </a:lnSpc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где а - заданное число, а 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&gt;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0, a 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≠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1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2786082" cy="15826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новых знаний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2143116"/>
            <a:ext cx="2714644" cy="3643338"/>
          </a:xfrm>
        </p:spPr>
        <p:txBody>
          <a:bodyPr anchor="ctr"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Проверь себя!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устная работа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обобщение и систематизация новых знаний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тестовая работа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875" r="16875"/>
          <a:stretch>
            <a:fillRect/>
          </a:stretch>
        </p:blipFill>
        <p:spPr/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28596" y="714356"/>
            <a:ext cx="8229600" cy="11430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Выяснить, является ли функция возрастающей (убывающей)</a:t>
            </a:r>
            <a:endParaRPr lang="ru-RU" sz="28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928662" y="4286256"/>
            <a:ext cx="67675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возрастающая, т.к. 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214942" y="4786322"/>
          <a:ext cx="2790840" cy="1424002"/>
        </p:xfrm>
        <a:graphic>
          <a:graphicData uri="http://schemas.openxmlformats.org/presentationml/2006/ole">
            <p:oleObj spid="_x0000_s66563" name="Формула" r:id="rId3" imgW="317160" imgH="393480" progId="Equation.3">
              <p:embed/>
            </p:oleObj>
          </a:graphicData>
        </a:graphic>
      </p:graphicFrame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428728" y="2143116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357430"/>
            <a:ext cx="3071835" cy="117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295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 descr="MCj040464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4714884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Выяснить, является ли функция возрастающей (убывающей)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928662" y="4357694"/>
            <a:ext cx="77057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убывающая, т.к. 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411288" y="1930400"/>
            <a:ext cx="484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357430"/>
            <a:ext cx="321471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514351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&lt; 0,57 &lt;1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" descr="MCj040464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4786322"/>
            <a:ext cx="2071688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utoUpdateAnimBg="0"/>
      <p:bldP spid="49159" grpId="0" autoUpdateAnimBg="0"/>
      <p:bldP spid="49161" grpId="0" autoUpdateAnimBg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305</TotalTime>
  <Words>512</Words>
  <Application>Microsoft Office PowerPoint</Application>
  <PresentationFormat>Экран (4:3)</PresentationFormat>
  <Paragraphs>143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Формула</vt:lpstr>
      <vt:lpstr>Урок математики по теме «Показательная функция»  (10 класс)</vt:lpstr>
      <vt:lpstr>Слайд 2</vt:lpstr>
      <vt:lpstr>Организационный момент</vt:lpstr>
      <vt:lpstr>Слайд 4</vt:lpstr>
      <vt:lpstr>Изучение нового материала</vt:lpstr>
      <vt:lpstr>Слайд 6</vt:lpstr>
      <vt:lpstr>Закрепление новых знаний</vt:lpstr>
      <vt:lpstr> Выяснить, является ли функция возрастающей (убывающей)</vt:lpstr>
      <vt:lpstr>Выяснить, является ли функция возрастающей (убывающей)</vt:lpstr>
      <vt:lpstr>Выяснить, является ли функция возрастающей (убывающей)</vt:lpstr>
      <vt:lpstr>Сравнить</vt:lpstr>
      <vt:lpstr>Сравнить</vt:lpstr>
      <vt:lpstr>Сравнить с единицей</vt:lpstr>
      <vt:lpstr>Сравнить с единицей</vt:lpstr>
      <vt:lpstr>На рисунке изображены графики показательных функций. Соотнесите график функции с формулой</vt:lpstr>
      <vt:lpstr>На рисунке изображены графики показательных функций. Соотнесите график функции с формулой</vt:lpstr>
      <vt:lpstr>Построить график функции</vt:lpstr>
      <vt:lpstr>Сравнить с единицей</vt:lpstr>
      <vt:lpstr>Решить графически уравнение</vt:lpstr>
      <vt:lpstr>Применение показательной функции к решению прикладных задач</vt:lpstr>
      <vt:lpstr>Слайд 21</vt:lpstr>
      <vt:lpstr>*Проверь себя!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Nadush'ka</dc:creator>
  <cp:lastModifiedBy>Алекс</cp:lastModifiedBy>
  <cp:revision>45</cp:revision>
  <dcterms:created xsi:type="dcterms:W3CDTF">2011-09-01T20:15:06Z</dcterms:created>
  <dcterms:modified xsi:type="dcterms:W3CDTF">2011-11-15T19:35:12Z</dcterms:modified>
</cp:coreProperties>
</file>