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75" r:id="rId12"/>
    <p:sldId id="283" r:id="rId13"/>
    <p:sldId id="284" r:id="rId14"/>
    <p:sldId id="285" r:id="rId15"/>
    <p:sldId id="286" r:id="rId16"/>
    <p:sldId id="287" r:id="rId17"/>
    <p:sldId id="288" r:id="rId18"/>
    <p:sldId id="290" r:id="rId19"/>
    <p:sldId id="291" r:id="rId20"/>
    <p:sldId id="292" r:id="rId21"/>
    <p:sldId id="293" r:id="rId22"/>
    <p:sldId id="294" r:id="rId23"/>
    <p:sldId id="295" r:id="rId24"/>
    <p:sldId id="297" r:id="rId25"/>
    <p:sldId id="298" r:id="rId26"/>
    <p:sldId id="299" r:id="rId27"/>
    <p:sldId id="268" r:id="rId28"/>
    <p:sldId id="387" r:id="rId29"/>
    <p:sldId id="390" r:id="rId30"/>
    <p:sldId id="342" r:id="rId31"/>
    <p:sldId id="269" r:id="rId32"/>
    <p:sldId id="374" r:id="rId33"/>
    <p:sldId id="300" r:id="rId34"/>
    <p:sldId id="401" r:id="rId35"/>
    <p:sldId id="270" r:id="rId36"/>
    <p:sldId id="304" r:id="rId37"/>
    <p:sldId id="305" r:id="rId38"/>
    <p:sldId id="306" r:id="rId39"/>
    <p:sldId id="307" r:id="rId40"/>
    <p:sldId id="308" r:id="rId41"/>
    <p:sldId id="311" r:id="rId42"/>
    <p:sldId id="312" r:id="rId43"/>
    <p:sldId id="317" r:id="rId44"/>
    <p:sldId id="402" r:id="rId45"/>
    <p:sldId id="271" r:id="rId46"/>
    <p:sldId id="272" r:id="rId47"/>
    <p:sldId id="273" r:id="rId4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595" autoAdjust="0"/>
  </p:normalViewPr>
  <p:slideViewPr>
    <p:cSldViewPr>
      <p:cViewPr varScale="1">
        <p:scale>
          <a:sx n="69" d="100"/>
          <a:sy n="69" d="100"/>
        </p:scale>
        <p:origin x="-12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13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1331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1331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1331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1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32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CAF6385A-3C2C-4F73-A13F-B4233FE5E2B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332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48E91-B7E5-4EEE-9464-DFFD7A96B0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E7CC3-D936-4CDC-AE5B-8AAD44116D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13E54-A3C6-4B19-961B-4075838A86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5C61E-7634-4003-843F-941E507146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F7ED8-8DC1-4189-9DE8-19C98E7144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FF556-8852-48F3-954F-67C9C40EAA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45C86-8467-477B-8371-444D4C1E17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55926-C018-4BDA-86BD-1DB7E4B08B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BC0A5-1537-4134-AD69-5D83CF6BC1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96FE0-5BE2-4994-9D03-34B50358BB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2291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2292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293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1229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229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29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229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ru-RU"/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23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F896A039-E7E1-4241-BCB8-B7DE2F6DCD7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http://content.foto.mail.ru/mail/wizir1/1/i-7.jpg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0.jpeg"/><Relationship Id="rId7" Type="http://schemas.openxmlformats.org/officeDocument/2006/relationships/image" Target="http://www.mk.ru/f/b/mk/00/433548/a172.jpg" TargetMode="External"/><Relationship Id="rId2" Type="http://schemas.openxmlformats.org/officeDocument/2006/relationships/hyperlink" Target="http://erebus.kutha.ru/kareli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hyperlink" Target="http://www.mk.ru/f/b/mk/00/433548/a172.jpg" TargetMode="External"/><Relationship Id="rId4" Type="http://schemas.openxmlformats.org/officeDocument/2006/relationships/image" Target="http://erebus.kutha.ru/karelia.jpg" TargetMode="External"/><Relationship Id="rId9" Type="http://schemas.openxmlformats.org/officeDocument/2006/relationships/image" Target="http://www.magic-karelia.ru/images/information/seid.jpg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http://www.nordictravel.ru/photos/seid.jpg" TargetMode="External"/><Relationship Id="rId2" Type="http://schemas.openxmlformats.org/officeDocument/2006/relationships/hyperlink" Target="http://data4.gallery.ru/albums/gallery/10623--9994084-h20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hyperlink" Target="http://www.nordictravel.ru/photos/seid.html##" TargetMode="External"/><Relationship Id="rId4" Type="http://schemas.openxmlformats.org/officeDocument/2006/relationships/image" Target="http://data4.gallery.ru/albums/gallery/10623--9994084-h200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http://www.mmm-tasty.ru/uc/att/5b/e5/5317_1118_20018_&#1057;&#1077;&#1081;&#1076;_&#1086;&#1079;&#1077;&#1088;&#1086;.jpg?1188813004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http://www.mmm-tasty.ru/uc/att/5b/e5/5317_1118_20018_&#1057;&#1077;&#1081;&#1076;_&#1086;&#1079;&#1077;&#1088;&#1086;.jpg?1188813004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/>
              <a:t>Организация исследовательской деятельности учащихся</a:t>
            </a:r>
            <a:r>
              <a:rPr lang="ru-RU" sz="3200" b="0"/>
              <a:t> </a:t>
            </a:r>
            <a:r>
              <a:rPr lang="ru-RU" sz="3200"/>
              <a:t>начальной школы  как средства реализации познавательной активности младших школьников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3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3789363"/>
            <a:ext cx="17272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 первом классе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Ребёнок, накапливая представления обо всём, что его окружает, ощущает себя в предметном мире, что является нормальным условием полноценности его жизни. </a:t>
            </a:r>
          </a:p>
          <a:p>
            <a:pPr>
              <a:lnSpc>
                <a:spcPct val="90000"/>
              </a:lnSpc>
            </a:pPr>
            <a:r>
              <a:rPr lang="ru-RU" sz="2400"/>
              <a:t>Урок – исследование позволяет ставить серьёзные проблемные вопросы, исследовательские задачи, а детская тяга к тайнам превращает его в исследователя. </a:t>
            </a:r>
          </a:p>
          <a:p>
            <a:pPr>
              <a:lnSpc>
                <a:spcPct val="90000"/>
              </a:lnSpc>
            </a:pPr>
            <a:r>
              <a:rPr lang="ru-RU" sz="2400"/>
              <a:t>« Откуда берётся и куда девается мусор?», «Откуда в снежках грязь?» и т.д.  </a:t>
            </a:r>
          </a:p>
        </p:txBody>
      </p:sp>
      <p:pic>
        <p:nvPicPr>
          <p:cNvPr id="16388" name="Picture 4" descr="3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725" y="333375"/>
            <a:ext cx="2519363" cy="200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476375" y="404813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Кому и для чего нужны  усы и уши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701800" y="4625975"/>
            <a:ext cx="6029325" cy="102076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ru-RU" sz="2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6084" name="Picture 4" descr="Whoops! Polar Bea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775" y="2781300"/>
            <a:ext cx="3575050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333375"/>
            <a:ext cx="7924800" cy="1143000"/>
          </a:xfrm>
        </p:spPr>
        <p:txBody>
          <a:bodyPr/>
          <a:lstStyle/>
          <a:p>
            <a:r>
              <a:rPr lang="ru-RU"/>
              <a:t>Актуальность исследования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484313"/>
            <a:ext cx="7696200" cy="43370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/>
              <a:t>    </a:t>
            </a:r>
            <a:r>
              <a:rPr lang="ru-RU" sz="2400" b="1"/>
              <a:t>Однажды, посмотрев очередную передачу о животных, я подумал: «Просто удивительно, до чего многолик мир живой природы нашей планеты! Все эти мохнатые и пернатые, крылатые и четвероногие, летающие, плавающие и ползающие существа так не похожи друг на друга. Но ведь что-то может быть общее…. Например слух?</a:t>
            </a:r>
            <a:endParaRPr lang="en-US" sz="2400" b="1"/>
          </a:p>
          <a:p>
            <a:pPr>
              <a:buFont typeface="Wingdings" pitchFamily="2" charset="2"/>
              <a:buNone/>
            </a:pPr>
            <a:r>
              <a:rPr lang="ru-RU" sz="2400" b="1"/>
              <a:t>    Это я и попытался выяснить в своей работе по теме: «Кому и для чего нужны  усы и   уши»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981075"/>
            <a:ext cx="7696200" cy="5184775"/>
          </a:xfrm>
        </p:spPr>
        <p:txBody>
          <a:bodyPr/>
          <a:lstStyle/>
          <a:p>
            <a:r>
              <a:rPr lang="ru-RU" b="1"/>
              <a:t>Цель исследования: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b="1">
                <a:solidFill>
                  <a:srgbClr val="000000"/>
                </a:solidFill>
              </a:rPr>
              <a:t>   </a:t>
            </a:r>
            <a:r>
              <a:rPr lang="ru-RU" b="1">
                <a:solidFill>
                  <a:srgbClr val="000000"/>
                </a:solidFill>
              </a:rPr>
              <a:t>выяснить где находятся органы слуха и</a:t>
            </a:r>
            <a:r>
              <a:rPr lang="en-US" b="1">
                <a:solidFill>
                  <a:srgbClr val="000000"/>
                </a:solidFill>
              </a:rPr>
              <a:t> </a:t>
            </a:r>
            <a:r>
              <a:rPr lang="ru-RU" b="1">
                <a:solidFill>
                  <a:srgbClr val="000000"/>
                </a:solidFill>
              </a:rPr>
              <a:t>осязания некоторых представителей живой природы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ru-RU" b="1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ru-RU" b="1">
              <a:solidFill>
                <a:srgbClr val="000000"/>
              </a:solidFill>
            </a:endParaRPr>
          </a:p>
          <a:p>
            <a:r>
              <a:rPr lang="ru-RU" b="1"/>
              <a:t>Задачи исследования:</a:t>
            </a:r>
          </a:p>
          <a:p>
            <a:pPr>
              <a:buFont typeface="Wingdings" pitchFamily="2" charset="2"/>
              <a:buNone/>
            </a:pPr>
            <a:r>
              <a:rPr lang="en-US" b="1">
                <a:solidFill>
                  <a:srgbClr val="000000"/>
                </a:solidFill>
              </a:rPr>
              <a:t>   </a:t>
            </a:r>
            <a:r>
              <a:rPr lang="ru-RU" b="1">
                <a:solidFill>
                  <a:srgbClr val="000000"/>
                </a:solidFill>
              </a:rPr>
              <a:t>изучить литературу по данной теме и </a:t>
            </a:r>
          </a:p>
          <a:p>
            <a:pPr>
              <a:buFont typeface="Wingdings" pitchFamily="2" charset="2"/>
              <a:buNone/>
            </a:pPr>
            <a:r>
              <a:rPr lang="en-US" b="1">
                <a:solidFill>
                  <a:srgbClr val="000000"/>
                </a:solidFill>
              </a:rPr>
              <a:t>   </a:t>
            </a:r>
            <a:r>
              <a:rPr lang="ru-RU" b="1">
                <a:solidFill>
                  <a:srgbClr val="000000"/>
                </a:solidFill>
              </a:rPr>
              <a:t>выяснить  назначение этих органов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60350"/>
            <a:ext cx="7696200" cy="583247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ru-RU" sz="2400"/>
              <a:t>Объект исследования: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>
                <a:solidFill>
                  <a:srgbClr val="000000"/>
                </a:solidFill>
              </a:rPr>
              <a:t>    </a:t>
            </a:r>
            <a:r>
              <a:rPr lang="ru-RU" sz="2400" b="1">
                <a:solidFill>
                  <a:srgbClr val="000000"/>
                </a:solidFill>
              </a:rPr>
              <a:t>рыбы, морская медуза, кит, летучая мышь, сова,</a:t>
            </a:r>
            <a:r>
              <a:rPr lang="en-US" sz="2400" b="1">
                <a:solidFill>
                  <a:srgbClr val="000000"/>
                </a:solidFill>
              </a:rPr>
              <a:t> </a:t>
            </a:r>
            <a:r>
              <a:rPr lang="ru-RU" sz="2400" b="1">
                <a:solidFill>
                  <a:srgbClr val="000000"/>
                </a:solidFill>
              </a:rPr>
              <a:t>крот, змея</a:t>
            </a:r>
            <a:endParaRPr lang="en-US" sz="2400" b="1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b="1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>
                <a:solidFill>
                  <a:srgbClr val="000000"/>
                </a:solidFill>
              </a:rPr>
              <a:t>Предмет исследования: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000000"/>
                </a:solidFill>
              </a:rPr>
              <a:t>    органы слуха и осязания</a:t>
            </a:r>
            <a:endParaRPr lang="en-US" sz="2400" b="1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b="1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>
                <a:solidFill>
                  <a:srgbClr val="000000"/>
                </a:solidFill>
              </a:rPr>
              <a:t>Методы и способы исследования: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000000"/>
                </a:solidFill>
              </a:rPr>
              <a:t>    сбор материала, наблюдение, сравнение, анализ</a:t>
            </a:r>
            <a:endParaRPr lang="en-US" sz="2400" b="1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b="1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>
                <a:solidFill>
                  <a:srgbClr val="000000"/>
                </a:solidFill>
              </a:rPr>
              <a:t>Рабочая гипотеза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000000"/>
                </a:solidFill>
              </a:rPr>
              <a:t>    если существуют разные не похожие друг на друга живые существа, то у них должны быть не похожие друг на друга органы</a:t>
            </a:r>
          </a:p>
          <a:p>
            <a:pPr>
              <a:lnSpc>
                <a:spcPct val="90000"/>
              </a:lnSpc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3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88913"/>
            <a:ext cx="7696200" cy="3657600"/>
          </a:xfrm>
        </p:spPr>
        <p:txBody>
          <a:bodyPr/>
          <a:lstStyle/>
          <a:p>
            <a:r>
              <a:rPr lang="ru-RU" sz="2400" b="1"/>
              <a:t>Оказывается, слышать можно не только ушами, но и усами, как моль, животом, как саранча, и даже всем телом, как рыбы и раки. Рыба может улавливать самые слабые звуки  при помощи особых линий, расположенных по бокам её тела. Их называют латеральными линиями.</a:t>
            </a:r>
          </a:p>
        </p:txBody>
      </p:sp>
      <p:pic>
        <p:nvPicPr>
          <p:cNvPr id="50180" name="Picture 4" descr="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6238" y="2565400"/>
            <a:ext cx="49688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88913"/>
            <a:ext cx="76962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/>
              <a:t>У рыб тоже есть уши. Когда рыба слышит голос или чьи-то шаги, она стремится уплыть поближе ко дну. Хорошим слухом рыбы обязаны ушам, расположенным по бокам головы. Однако рыбьи уши, в отличие от человеческих, снаружи не видны, они находятся внутри.</a:t>
            </a:r>
          </a:p>
        </p:txBody>
      </p:sp>
      <p:pic>
        <p:nvPicPr>
          <p:cNvPr id="51204" name="Picture 4" descr="275px-Macropodus_opercularis_-_front_%28aka%2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375" y="3429000"/>
            <a:ext cx="39608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88913"/>
            <a:ext cx="7696200" cy="3657600"/>
          </a:xfrm>
        </p:spPr>
        <p:txBody>
          <a:bodyPr/>
          <a:lstStyle/>
          <a:p>
            <a:r>
              <a:rPr lang="ru-RU" b="1"/>
              <a:t>Также рыбы имеют усы. С помощью усов рыбы разыскивают пищу. Коснувшись чего-либо усами, рыба сразу узнаёт, съедобно это или нет. Усы даже подсказывают рыбам, вкусна ли пища. </a:t>
            </a:r>
          </a:p>
        </p:txBody>
      </p:sp>
      <p:pic>
        <p:nvPicPr>
          <p:cNvPr id="52228" name="Picture 4" descr="som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6238" y="2492375"/>
            <a:ext cx="5111750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468313" y="5734050"/>
            <a:ext cx="45720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ru-RU" b="1"/>
              <a:t>А вот усатые рыбы помогают держать аквариум чистым.</a:t>
            </a:r>
          </a:p>
          <a:p>
            <a:pPr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lang="ru-RU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15888"/>
            <a:ext cx="7696200" cy="3657600"/>
          </a:xfrm>
        </p:spPr>
        <p:txBody>
          <a:bodyPr/>
          <a:lstStyle/>
          <a:p>
            <a:r>
              <a:rPr lang="ru-RU" b="1"/>
              <a:t>У всех животных прекрасный слух, но вот у морской медузы он особенный. Своим «ухом» она за 15 часов слышит приближение бури!</a:t>
            </a:r>
          </a:p>
        </p:txBody>
      </p:sp>
      <p:pic>
        <p:nvPicPr>
          <p:cNvPr id="53252" name="Picture 4" descr="image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2420938"/>
            <a:ext cx="34559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 descr="images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3429000"/>
            <a:ext cx="381635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89v59o7v3ar7uoqnl8szwk6m7gogi13v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250" y="2133600"/>
            <a:ext cx="593725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88913"/>
            <a:ext cx="7696200" cy="3657600"/>
          </a:xfrm>
        </p:spPr>
        <p:txBody>
          <a:bodyPr/>
          <a:lstStyle/>
          <a:p>
            <a:r>
              <a:rPr lang="ru-RU" sz="2400" b="1"/>
              <a:t>У кита глаза расположены так, что он не видит своей жертвы. Но, когда мелкие рыбы задевают его усы, кит знает, что пора открывать рот. Внутри рта у него находятся другие усы, через которые он процеживает воду. Чтобы поесть, воду выпускает, а рыба остаётся внутри.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ue_oe___39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88913"/>
            <a:ext cx="8497888" cy="6043612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  «Не существуют сколько-нибудь достоверных тестов </a:t>
            </a:r>
            <a:br>
              <a:rPr lang="ru-RU"/>
            </a:br>
            <a:r>
              <a:rPr lang="ru-RU"/>
              <a:t>на одаренность, кроме тех, которые проявляются в результате </a:t>
            </a:r>
            <a:br>
              <a:rPr lang="ru-RU"/>
            </a:br>
            <a:r>
              <a:rPr lang="ru-RU"/>
              <a:t>активного участия хотя бы в самой маленькой поисковой исследовательской работе»</a:t>
            </a:r>
          </a:p>
          <a:p>
            <a:pPr>
              <a:buFont typeface="Wingdings" pitchFamily="2" charset="2"/>
              <a:buNone/>
            </a:pPr>
            <a:r>
              <a:rPr lang="en-US"/>
              <a:t>   </a:t>
            </a:r>
            <a:r>
              <a:rPr lang="ru-RU"/>
              <a:t>А.Н. Колмогоров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15888"/>
            <a:ext cx="76962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/>
              <a:t>Летучая мышь «видит» ушами в полной темноте. Летает она и тихонечко посвистывает. Наткнувшись на какую-нибудь ночную мошку, звук возвращается обратно, и мышь ухом «видит», что это – мошка. Её уши своеобразные радары.</a:t>
            </a:r>
          </a:p>
        </p:txBody>
      </p:sp>
      <p:pic>
        <p:nvPicPr>
          <p:cNvPr id="55300" name="Picture 4" descr="21839593_Belobryuhiy_strelouh_Otonycteris_hemprichi__vzrosluyy_samec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8038" y="3284538"/>
            <a:ext cx="44751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sm_ph_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3950" y="2565400"/>
            <a:ext cx="2538413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88913"/>
            <a:ext cx="7696200" cy="3657600"/>
          </a:xfrm>
        </p:spPr>
        <p:txBody>
          <a:bodyPr/>
          <a:lstStyle/>
          <a:p>
            <a:r>
              <a:rPr lang="ru-RU" b="1"/>
              <a:t>Ночью, когда вокруг ничего не видно, совы ловят добычу благодаря своим чутким ушам. Слух у сов такой острый, что они могут безошибочно определить, где сейчас находится её добыча и куда она направляется.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2733333_1190636812_ef3d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575" y="2492375"/>
            <a:ext cx="5581650" cy="41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88913"/>
            <a:ext cx="7696200" cy="3657600"/>
          </a:xfrm>
        </p:spPr>
        <p:txBody>
          <a:bodyPr/>
          <a:lstStyle/>
          <a:p>
            <a:r>
              <a:rPr lang="ru-RU" b="1"/>
              <a:t>Крот наделён целым набором усов. Во время прогулок по темным подземельям, впереди него шествуют усы, которые производят разведку окружающей среды, а вот ушные раковины у него отсутствуют.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zs0xf6nvpadfe94uzt5ab0n44d8z2y3a_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175" y="2997200"/>
            <a:ext cx="4872038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0"/>
            <a:ext cx="7696200" cy="3657600"/>
          </a:xfrm>
        </p:spPr>
        <p:txBody>
          <a:bodyPr/>
          <a:lstStyle/>
          <a:p>
            <a:r>
              <a:rPr lang="ru-RU" sz="2400" b="1"/>
              <a:t>Есть уши и у змей, но их не видно. Глядя на змею, никогда не догадаешься, что уши у неё все-таки имеются. Они находятся внутри головы, возле нижней челюсти. В отличие от человека она не воспринимает звуки, раздающиеся в воздухе. Змея слышит вибрацию, передающуюся через землю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620713"/>
            <a:ext cx="7696200" cy="4679950"/>
          </a:xfrm>
        </p:spPr>
        <p:txBody>
          <a:bodyPr/>
          <a:lstStyle/>
          <a:p>
            <a:r>
              <a:rPr lang="ru-RU" b="1"/>
              <a:t>Теперь мы знаем, что у всех животных есть органы слуха, где бы они не находились, внутри, снаружи</a:t>
            </a:r>
          </a:p>
          <a:p>
            <a:endParaRPr lang="ru-RU" b="1"/>
          </a:p>
          <a:p>
            <a:r>
              <a:rPr lang="ru-RU" b="1"/>
              <a:t>Мы знаем, что они слышат, а усы помогают им выживать в своей среде обитания.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762000"/>
            <a:ext cx="7924800" cy="642938"/>
          </a:xfrm>
        </p:spPr>
        <p:txBody>
          <a:bodyPr/>
          <a:lstStyle/>
          <a:p>
            <a:r>
              <a:rPr lang="ru-RU"/>
              <a:t>Заключение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68413"/>
            <a:ext cx="7696200" cy="42179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>
                <a:solidFill>
                  <a:srgbClr val="000000"/>
                </a:solidFill>
              </a:rPr>
              <a:t>Таким образом, моя рабочая гипотеза подтвердилась: существуют разные не похожие друг на друга живые существа, и у них   не похожие друг на друга органы</a:t>
            </a:r>
          </a:p>
          <a:p>
            <a:pPr>
              <a:lnSpc>
                <a:spcPct val="90000"/>
              </a:lnSpc>
            </a:pPr>
            <a:endParaRPr lang="ru-RU" sz="2400" b="1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b="1">
                <a:solidFill>
                  <a:srgbClr val="000000"/>
                </a:solidFill>
              </a:rPr>
              <a:t>И неважно, что они не похожи  друг на друга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000000"/>
                </a:solidFill>
              </a:rPr>
              <a:t>  Важно, что они существуют и делают нашу планету такой красивой!</a:t>
            </a:r>
          </a:p>
          <a:p>
            <a:pPr>
              <a:lnSpc>
                <a:spcPct val="90000"/>
              </a:lnSpc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/>
              <a:t>Автор: Цубенко Илья</a:t>
            </a:r>
          </a:p>
          <a:p>
            <a:endParaRPr lang="ru-RU"/>
          </a:p>
          <a:p>
            <a:r>
              <a:rPr lang="ru-RU"/>
              <a:t>Руководитель: Кауфман Анжелика Олеговна</a:t>
            </a:r>
          </a:p>
        </p:txBody>
      </p:sp>
      <p:pic>
        <p:nvPicPr>
          <p:cNvPr id="49156" name="Picture 4" descr="DSC030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333375"/>
            <a:ext cx="8488363" cy="6367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3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625" y="0"/>
            <a:ext cx="2519363" cy="2468563"/>
          </a:xfrm>
          <a:prstGeom prst="rect">
            <a:avLst/>
          </a:prstGeom>
          <a:noFill/>
        </p:spPr>
      </p:pic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 Во втором классе</a:t>
            </a:r>
            <a:br>
              <a:rPr lang="ru-RU" sz="3200"/>
            </a:br>
            <a:r>
              <a:rPr lang="ru-RU" sz="3200"/>
              <a:t> формирую умения: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/>
              <a:t>осмысленно читать художественные, научно - популярные и публицистические тексты,</a:t>
            </a:r>
          </a:p>
          <a:p>
            <a:pPr>
              <a:lnSpc>
                <a:spcPct val="80000"/>
              </a:lnSpc>
            </a:pPr>
            <a:r>
              <a:rPr lang="ru-RU" sz="2000"/>
              <a:t> выделять в тексте главную мысль , пересказывать текст; </a:t>
            </a:r>
          </a:p>
          <a:p>
            <a:pPr>
              <a:lnSpc>
                <a:spcPct val="80000"/>
              </a:lnSpc>
            </a:pPr>
            <a:r>
              <a:rPr lang="ru-RU" sz="2000"/>
              <a:t>искать информацию в учебной литературе, в словарях и справочниках ; </a:t>
            </a:r>
          </a:p>
          <a:p>
            <a:pPr>
              <a:lnSpc>
                <a:spcPct val="80000"/>
              </a:lnSpc>
            </a:pPr>
            <a:r>
              <a:rPr lang="ru-RU" sz="2000"/>
              <a:t>выполнять работу по несложному алгоритму; </a:t>
            </a:r>
          </a:p>
          <a:p>
            <a:pPr>
              <a:lnSpc>
                <a:spcPct val="80000"/>
              </a:lnSpc>
            </a:pPr>
            <a:r>
              <a:rPr lang="ru-RU" sz="2000"/>
              <a:t>индивидуально, совместно (всем классом) ставить новую задачу, определять последовательность действий по ее решению; </a:t>
            </a:r>
          </a:p>
          <a:p>
            <a:pPr>
              <a:lnSpc>
                <a:spcPct val="80000"/>
              </a:lnSpc>
            </a:pPr>
            <a:r>
              <a:rPr lang="ru-RU" sz="2000"/>
              <a:t> описывать объект наблюдения, проводить классификации отдельных объектов по  общему признаку, сравнивать объекты для того, чтобы найти  их общие и специфические свойства, высказывать суждения по результатам сравнения.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2339975" y="908050"/>
            <a:ext cx="6400800" cy="2273300"/>
          </a:xfrm>
        </p:spPr>
        <p:txBody>
          <a:bodyPr/>
          <a:lstStyle/>
          <a:p>
            <a:r>
              <a:rPr lang="ru-RU" sz="6600">
                <a:solidFill>
                  <a:srgbClr val="CC00CC"/>
                </a:solidFill>
              </a:rPr>
              <a:t>Растения-хищники</a:t>
            </a:r>
          </a:p>
        </p:txBody>
      </p:sp>
      <p:pic>
        <p:nvPicPr>
          <p:cNvPr id="141315" name="Picture 3" descr="j0283070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4292600"/>
            <a:ext cx="1989138" cy="256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>
                <a:solidFill>
                  <a:srgbClr val="CC00CC"/>
                </a:solidFill>
              </a:rPr>
              <a:t>Пузырчатка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3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56450" y="476250"/>
            <a:ext cx="1987550" cy="1993900"/>
          </a:xfrm>
          <a:prstGeom prst="rect">
            <a:avLst/>
          </a:prstGeom>
          <a:noFill/>
        </p:spPr>
      </p:pic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323850" y="836613"/>
            <a:ext cx="7924800" cy="1143000"/>
          </a:xfrm>
        </p:spPr>
        <p:txBody>
          <a:bodyPr/>
          <a:lstStyle/>
          <a:p>
            <a:r>
              <a:rPr lang="ru-RU" sz="3200"/>
              <a:t>  формирование </a:t>
            </a:r>
            <a:r>
              <a:rPr lang="ru-RU" sz="3200" u="sng"/>
              <a:t>умения учиться</a:t>
            </a:r>
            <a:r>
              <a:rPr lang="ru-RU" sz="3200"/>
              <a:t> </a:t>
            </a:r>
            <a:br>
              <a:rPr lang="ru-RU" sz="3200"/>
            </a:br>
            <a:endParaRPr lang="ru-RU" sz="32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способности самостоятельно ставить учебные цели,</a:t>
            </a:r>
          </a:p>
          <a:p>
            <a:pPr>
              <a:lnSpc>
                <a:spcPct val="90000"/>
              </a:lnSpc>
            </a:pPr>
            <a:r>
              <a:rPr lang="ru-RU"/>
              <a:t> проектировать пути их реализации, </a:t>
            </a:r>
          </a:p>
          <a:p>
            <a:pPr>
              <a:lnSpc>
                <a:spcPct val="90000"/>
              </a:lnSpc>
            </a:pPr>
            <a:r>
              <a:rPr lang="ru-RU"/>
              <a:t>контролировать и оценивать свои достижения.</a:t>
            </a:r>
          </a:p>
          <a:p>
            <a:pPr>
              <a:lnSpc>
                <a:spcPct val="90000"/>
              </a:lnSpc>
            </a:pPr>
            <a:r>
              <a:rPr lang="ru-RU"/>
              <a:t> интеграции, обобщению, осмыслению новых знаний,</a:t>
            </a:r>
          </a:p>
          <a:p>
            <a:pPr>
              <a:lnSpc>
                <a:spcPct val="90000"/>
              </a:lnSpc>
            </a:pPr>
            <a:r>
              <a:rPr lang="ru-RU"/>
              <a:t> увязыванию их с жизненным опытом.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0"/>
                            </p:stCondLst>
                            <p:childTnLst>
                              <p:par>
                                <p:cTn id="3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File01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525"/>
            <a:ext cx="5002213" cy="6867525"/>
          </a:xfrm>
          <a:prstGeom prst="rect">
            <a:avLst/>
          </a:prstGeom>
          <a:noFill/>
        </p:spPr>
      </p:pic>
      <p:pic>
        <p:nvPicPr>
          <p:cNvPr id="95235" name="Picture 3" descr="File01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513" y="0"/>
            <a:ext cx="4926012" cy="6884988"/>
          </a:xfrm>
          <a:prstGeom prst="rect">
            <a:avLst/>
          </a:prstGeom>
          <a:noFill/>
        </p:spPr>
      </p:pic>
      <p:pic>
        <p:nvPicPr>
          <p:cNvPr id="95236" name="Picture 4" descr="File013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92575" y="0"/>
            <a:ext cx="50514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В третьем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000"/>
              <a:t>видеть  границу  между  известным  и неизвестным; </a:t>
            </a:r>
          </a:p>
          <a:p>
            <a:pPr>
              <a:lnSpc>
                <a:spcPct val="90000"/>
              </a:lnSpc>
            </a:pPr>
            <a:r>
              <a:rPr lang="ru-RU" sz="2000"/>
              <a:t>соотносить результат своей деятельности с образцом;  </a:t>
            </a:r>
          </a:p>
          <a:p>
            <a:pPr>
              <a:lnSpc>
                <a:spcPct val="90000"/>
              </a:lnSpc>
            </a:pPr>
            <a:r>
              <a:rPr lang="ru-RU" sz="2000"/>
              <a:t>находить ошибки в своей и чужой учебной работе и устранять их;</a:t>
            </a:r>
          </a:p>
          <a:p>
            <a:pPr>
              <a:lnSpc>
                <a:spcPct val="90000"/>
              </a:lnSpc>
            </a:pPr>
            <a:r>
              <a:rPr lang="ru-RU" sz="2000"/>
              <a:t>вырабатывать критерии для оценки учебной работы;  </a:t>
            </a:r>
          </a:p>
          <a:p>
            <a:pPr>
              <a:lnSpc>
                <a:spcPct val="90000"/>
              </a:lnSpc>
            </a:pPr>
            <a:r>
              <a:rPr lang="ru-RU" sz="2000"/>
              <a:t>оценивать свои и чужие действия по заданным критериям;</a:t>
            </a:r>
          </a:p>
          <a:p>
            <a:pPr>
              <a:lnSpc>
                <a:spcPct val="90000"/>
              </a:lnSpc>
            </a:pPr>
            <a:r>
              <a:rPr lang="ru-RU" sz="2000"/>
              <a:t>обращаться к взрослому с запросом о недостающей информации или просьбой о консультации; </a:t>
            </a:r>
          </a:p>
          <a:p>
            <a:pPr>
              <a:lnSpc>
                <a:spcPct val="90000"/>
              </a:lnSpc>
            </a:pPr>
            <a:r>
              <a:rPr lang="ru-RU" sz="2000"/>
              <a:t> искать недостающие способы и средства решения задач, а не получать их в готовом виде.</a:t>
            </a:r>
          </a:p>
        </p:txBody>
      </p:sp>
      <p:pic>
        <p:nvPicPr>
          <p:cNvPr id="18436" name="Picture 4" descr="2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8488" y="188913"/>
            <a:ext cx="2011362" cy="2303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СВЯТАЯ ОБИТЕЛЬ</a:t>
            </a:r>
            <a:br>
              <a:rPr lang="ru-RU" sz="3200"/>
            </a:br>
            <a:r>
              <a:rPr lang="ru-RU" sz="3200"/>
              <a:t> на вершине России</a:t>
            </a:r>
          </a:p>
        </p:txBody>
      </p:sp>
      <p:pic>
        <p:nvPicPr>
          <p:cNvPr id="124933" name="Picture 5" descr="Ocr0009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58888" y="2565400"/>
            <a:ext cx="6481762" cy="41529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60350"/>
            <a:ext cx="7693025" cy="597693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/>
              <a:t> </a:t>
            </a:r>
            <a:r>
              <a:rPr lang="ru-RU" sz="1800" b="1" u="sng"/>
              <a:t>Аннотация (вступление) :</a:t>
            </a:r>
            <a:endParaRPr lang="ru-RU" sz="18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 b="1" i="1"/>
          </a:p>
          <a:p>
            <a:pPr>
              <a:lnSpc>
                <a:spcPct val="80000"/>
              </a:lnSpc>
            </a:pPr>
            <a:r>
              <a:rPr lang="ru-RU" sz="2000" b="1" i="1"/>
              <a:t>Русский север в своё время был очень богат оригинальными творениями деревянного зодчества. Но срок существования деревянных построек не так уж и велик. Одни из них погибли от пожаров, другие уничтожены иностранными захватчиками, третьи приходили в ветхость и разрушались сами собой. Немало культовых зданий исчезло после революции, когда уничтожались церкви и часовни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b="1" i="1"/>
          </a:p>
          <a:p>
            <a:pPr>
              <a:lnSpc>
                <a:spcPct val="80000"/>
              </a:lnSpc>
            </a:pPr>
            <a:r>
              <a:rPr lang="ru-RU" sz="2000" b="1" i="1"/>
              <a:t>Но вот 1 декабря 2007 года погиб от огня Трифонов Печенгский монастырь. Много разговоров было вокруг этого события. Даже по 1 каналу шёл репортаж о случившемся. Меня очень заинтересовала история этого монастыря. Я провела исследования этой темы и вот что узнала.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60350"/>
            <a:ext cx="7693025" cy="59055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u="sng"/>
              <a:t>Цель работы:</a:t>
            </a:r>
            <a:endParaRPr lang="ru-RU" sz="2000" b="1"/>
          </a:p>
          <a:p>
            <a:pPr>
              <a:lnSpc>
                <a:spcPct val="90000"/>
              </a:lnSpc>
            </a:pPr>
            <a:r>
              <a:rPr lang="ru-RU" sz="2000"/>
              <a:t>Исследовать  с помощью дополнительных источников историю возникновения и существования до «гибели» Трифонов Печенгского мужского монастыря</a:t>
            </a:r>
            <a:endParaRPr lang="ru-RU" sz="2000" u="sng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u="sng"/>
              <a:t>Объект исследования:</a:t>
            </a:r>
            <a:endParaRPr lang="ru-RU" sz="2000" b="1"/>
          </a:p>
          <a:p>
            <a:pPr>
              <a:lnSpc>
                <a:spcPct val="90000"/>
              </a:lnSpc>
            </a:pPr>
            <a:r>
              <a:rPr lang="ru-RU" sz="2000"/>
              <a:t>Трифонов Печенгский мужской монастырь</a:t>
            </a:r>
            <a:endParaRPr lang="ru-RU" sz="2000" u="sng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u="sng"/>
              <a:t>Методы исследования: </a:t>
            </a:r>
            <a:endParaRPr lang="ru-RU" sz="2000" b="1"/>
          </a:p>
          <a:p>
            <a:pPr>
              <a:lnSpc>
                <a:spcPct val="90000"/>
              </a:lnSpc>
            </a:pPr>
            <a:r>
              <a:rPr lang="ru-RU" sz="2000"/>
              <a:t>Поиск и изучение письменных источников о Трифонов Печенгском мужском монастыре; поиск информации в сети Интернет; опрос горожан</a:t>
            </a:r>
            <a:endParaRPr lang="ru-RU" sz="2000" u="sng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u="sng"/>
              <a:t> </a:t>
            </a:r>
            <a:r>
              <a:rPr lang="ru-RU" sz="2000" b="1" u="sng"/>
              <a:t>Результаты работы:</a:t>
            </a:r>
            <a:endParaRPr lang="ru-RU" sz="2000" b="1"/>
          </a:p>
          <a:p>
            <a:pPr>
              <a:lnSpc>
                <a:spcPct val="90000"/>
              </a:lnSpc>
            </a:pPr>
            <a:r>
              <a:rPr lang="ru-RU" sz="2000"/>
              <a:t>Найдена история возникновения и развития Трифонов Печенгского мужского монастыря</a:t>
            </a:r>
          </a:p>
          <a:p>
            <a:pPr>
              <a:lnSpc>
                <a:spcPct val="90000"/>
              </a:lnSpc>
            </a:pPr>
            <a:r>
              <a:rPr lang="ru-RU" sz="2000"/>
              <a:t>Ведётся наблюдение за информацией о строительстве нового монастыря</a:t>
            </a:r>
            <a:endParaRPr lang="ru-RU" sz="2000" u="sng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u="sng"/>
              <a:t>Собранный материал можно использовать на уроках окружающего мира, истории, классных часах</a:t>
            </a:r>
          </a:p>
          <a:p>
            <a:pPr>
              <a:lnSpc>
                <a:spcPct val="90000"/>
              </a:lnSpc>
            </a:pPr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 четвёртому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000"/>
              <a:t>выделять существенную информацию из текстов и сообщений учебного и художественного жанров;</a:t>
            </a:r>
          </a:p>
          <a:p>
            <a:pPr>
              <a:lnSpc>
                <a:spcPct val="90000"/>
              </a:lnSpc>
            </a:pPr>
            <a:r>
              <a:rPr lang="ru-RU" sz="2000"/>
              <a:t> ориентироваться в возможностях информационного поиска (библиотеки и Интернет) и умение использовать соответствующие ресурсы в сотрудничестве с  взрослым и самостоятельно; </a:t>
            </a:r>
          </a:p>
          <a:p>
            <a:pPr>
              <a:lnSpc>
                <a:spcPct val="90000"/>
              </a:lnSpc>
            </a:pPr>
            <a:r>
              <a:rPr lang="ru-RU" sz="2000"/>
              <a:t>умение адекватно, осознанно и произвольно строить речевое высказывание в устной речи в соответствии с задачами общения и нормами родного языка, включая воспроизведение прочитанного текста; </a:t>
            </a:r>
          </a:p>
          <a:p>
            <a:pPr>
              <a:lnSpc>
                <a:spcPct val="90000"/>
              </a:lnSpc>
            </a:pPr>
            <a:r>
              <a:rPr lang="ru-RU" sz="2000"/>
              <a:t>умение излагать основные положения своего сообщения в письменной речи.</a:t>
            </a:r>
          </a:p>
        </p:txBody>
      </p:sp>
      <p:pic>
        <p:nvPicPr>
          <p:cNvPr id="19460" name="Picture 4" descr="3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8125" y="188913"/>
            <a:ext cx="1427163" cy="2160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6324" name="Рисунок 57" descr="http://almanachtur.ru/forum/attachment.php?s=c8c82c476db9e1d41a03dcb37007ce88&amp;attachmentid=18&amp;d=116505916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1763713" y="692150"/>
            <a:ext cx="5832475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Загадки и легенды</a:t>
            </a:r>
          </a:p>
          <a:p>
            <a:pPr algn="ctr">
              <a:defRPr/>
            </a:pPr>
            <a:r>
              <a:rPr lang="ru-RU" sz="72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Сейдозера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7347" name="Picture 4" descr="Изображение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r:link="rId3" cstate="email"/>
          <a:srcRect/>
          <a:stretch>
            <a:fillRect/>
          </a:stretch>
        </p:blipFill>
        <p:spPr>
          <a:xfrm>
            <a:off x="0" y="0"/>
            <a:ext cx="9324975" cy="7948613"/>
          </a:xfrm>
          <a:noFill/>
        </p:spPr>
      </p:pic>
      <p:sp>
        <p:nvSpPr>
          <p:cNvPr id="57348" name="Oval 5"/>
          <p:cNvSpPr>
            <a:spLocks noChangeArrowheads="1"/>
          </p:cNvSpPr>
          <p:nvPr/>
        </p:nvSpPr>
        <p:spPr bwMode="auto">
          <a:xfrm>
            <a:off x="4572000" y="3644900"/>
            <a:ext cx="288925" cy="287338"/>
          </a:xfrm>
          <a:prstGeom prst="ellipse">
            <a:avLst/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endParaRPr lang="ru-RU"/>
          </a:p>
        </p:txBody>
      </p:sp>
      <p:pic>
        <p:nvPicPr>
          <p:cNvPr id="26628" name="i-main-pic" descr="Картинка 1 из 35">
            <a:hlinkClick r:id="rId2"/>
          </p:cNvPr>
          <p:cNvPicPr>
            <a:picLocks noChangeAspect="1" noChangeArrowheads="1"/>
          </p:cNvPicPr>
          <p:nvPr>
            <p:ph type="body" idx="4294967295"/>
          </p:nvPr>
        </p:nvPicPr>
        <p:blipFill>
          <a:blip r:embed="rId3" r:link="rId4" cstate="email"/>
          <a:srcRect/>
          <a:stretch>
            <a:fillRect/>
          </a:stretch>
        </p:blipFill>
        <p:spPr>
          <a:xfrm>
            <a:off x="0" y="0"/>
            <a:ext cx="9144000" cy="5054600"/>
          </a:xfrm>
        </p:spPr>
      </p:pic>
      <p:pic>
        <p:nvPicPr>
          <p:cNvPr id="26629" name="i-main-pic" descr="Картинка 16 из 35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 cstate="email"/>
          <a:srcRect/>
          <a:stretch>
            <a:fillRect/>
          </a:stretch>
        </p:blipFill>
        <p:spPr bwMode="auto">
          <a:xfrm>
            <a:off x="539750" y="3357563"/>
            <a:ext cx="3132138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Сейды"/>
          <p:cNvPicPr>
            <a:picLocks noChangeAspect="1" noChangeArrowheads="1"/>
          </p:cNvPicPr>
          <p:nvPr/>
        </p:nvPicPr>
        <p:blipFill>
          <a:blip r:embed="rId8" r:link="rId9" cstate="email"/>
          <a:srcRect/>
          <a:stretch>
            <a:fillRect/>
          </a:stretch>
        </p:blipFill>
        <p:spPr bwMode="auto">
          <a:xfrm>
            <a:off x="4067175" y="2924175"/>
            <a:ext cx="4751388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Rectangle 10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ahoma" charset="0"/>
            </a:endParaRPr>
          </a:p>
        </p:txBody>
      </p:sp>
      <p:sp>
        <p:nvSpPr>
          <p:cNvPr id="58375" name="Rectangle 11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ahoma" charset="0"/>
            </a:endParaRPr>
          </a:p>
        </p:txBody>
      </p:sp>
      <p:sp>
        <p:nvSpPr>
          <p:cNvPr id="58376" name="Rectangle 12"/>
          <p:cNvSpPr>
            <a:spLocks noChangeArrowheads="1"/>
          </p:cNvSpPr>
          <p:nvPr/>
        </p:nvSpPr>
        <p:spPr bwMode="auto">
          <a:xfrm>
            <a:off x="0" y="579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endParaRPr lang="ru-RU"/>
          </a:p>
        </p:txBody>
      </p:sp>
      <p:pic>
        <p:nvPicPr>
          <p:cNvPr id="28676" name="i-main-pic" descr="Картинка 9 из 35">
            <a:hlinkClick r:id="rId2"/>
          </p:cNvPr>
          <p:cNvPicPr>
            <a:picLocks noChangeAspect="1" noChangeArrowheads="1"/>
          </p:cNvPicPr>
          <p:nvPr>
            <p:ph type="body" idx="4294967295"/>
          </p:nvPr>
        </p:nvPicPr>
        <p:blipFill>
          <a:blip r:embed="rId3" r:link="rId4" cstate="email"/>
          <a:srcRect/>
          <a:stretch>
            <a:fillRect/>
          </a:stretch>
        </p:blipFill>
        <p:spPr>
          <a:xfrm>
            <a:off x="395288" y="258763"/>
            <a:ext cx="5292725" cy="3979862"/>
          </a:xfrm>
        </p:spPr>
      </p:pic>
      <p:pic>
        <p:nvPicPr>
          <p:cNvPr id="28677" name="Picture 5" descr="http://www.nordictravel.ru/photos/seid.jpg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 cstate="email"/>
          <a:srcRect/>
          <a:stretch>
            <a:fillRect/>
          </a:stretch>
        </p:blipFill>
        <p:spPr bwMode="auto">
          <a:xfrm>
            <a:off x="3276600" y="2743200"/>
            <a:ext cx="5221288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Универсальные учебные действия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обеспечивают учащемуся возможность самостоятельно осуществлять деятельность учения,</a:t>
            </a:r>
          </a:p>
          <a:p>
            <a:pPr>
              <a:lnSpc>
                <a:spcPct val="90000"/>
              </a:lnSpc>
            </a:pPr>
            <a:r>
              <a:rPr lang="ru-RU"/>
              <a:t> ставить учебные цели, </a:t>
            </a:r>
          </a:p>
          <a:p>
            <a:pPr>
              <a:lnSpc>
                <a:spcPct val="90000"/>
              </a:lnSpc>
            </a:pPr>
            <a:r>
              <a:rPr lang="ru-RU"/>
              <a:t>искать и использовать необходимые средства и способы их достижения, </a:t>
            </a:r>
          </a:p>
          <a:p>
            <a:pPr>
              <a:lnSpc>
                <a:spcPct val="90000"/>
              </a:lnSpc>
            </a:pPr>
            <a:r>
              <a:rPr lang="ru-RU"/>
              <a:t>уметь контролировать и оценивать учебную деятельность и ее результаты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3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10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90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0419" name="Picture 4" descr="изображение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r:link="rId3" cstate="email"/>
          <a:srcRect/>
          <a:stretch>
            <a:fillRect/>
          </a:stretch>
        </p:blipFill>
        <p:spPr>
          <a:xfrm>
            <a:off x="0" y="0"/>
            <a:ext cx="10333038" cy="68881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3491" name="Рисунок 60" descr="http://almanachtur.ru/forum/attachment.php?s=c8c82c476db9e1d41a03dcb37007ce88&amp;attachmentid=22&amp;d=1165059231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4516" name="Picture 4" descr="Безимени-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0333038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9635" name="Picture 4" descr="изображение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r:link="rId3" cstate="email"/>
          <a:srcRect/>
          <a:stretch>
            <a:fillRect/>
          </a:stretch>
        </p:blipFill>
        <p:spPr>
          <a:xfrm>
            <a:off x="-828675" y="0"/>
            <a:ext cx="10548938" cy="7032625"/>
          </a:xfrm>
          <a:noFill/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979613" y="1844675"/>
            <a:ext cx="4968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Где я об этом узнал?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290763" y="2833688"/>
            <a:ext cx="456247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Из интернета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Из рассказов мамы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Из дополнительной литературы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В краеведческом музее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/>
              <a:t>Поиск ответов на вопросы  в четвёртом  приводит учащихся к выдвижению гипотез, учит искать источники информации (как традиционные, так и современные: книги, научные и научно-популярные журналы, источники на магнитных носителях, Интернет). </a:t>
            </a:r>
            <a:endParaRPr lang="en-US" sz="2400" b="1"/>
          </a:p>
          <a:p>
            <a:pPr>
              <a:lnSpc>
                <a:spcPct val="80000"/>
              </a:lnSpc>
            </a:pPr>
            <a:r>
              <a:rPr lang="ru-RU" sz="2400" b="1"/>
              <a:t>Здесь было главным </a:t>
            </a:r>
            <a:r>
              <a:rPr lang="ru-RU" sz="2400" b="1" u="sng"/>
              <a:t>обучить учащихся правилам использования информационных массивов.</a:t>
            </a:r>
            <a:r>
              <a:rPr lang="ru-RU" sz="2400" b="1"/>
              <a:t> </a:t>
            </a:r>
            <a:r>
              <a:rPr lang="en-US" sz="2400" b="1"/>
              <a:t> </a:t>
            </a:r>
            <a:r>
              <a:rPr lang="ru-RU" sz="2400" b="1"/>
              <a:t> </a:t>
            </a:r>
            <a:endParaRPr lang="en-US" sz="2400" b="1"/>
          </a:p>
          <a:p>
            <a:pPr>
              <a:lnSpc>
                <a:spcPct val="80000"/>
              </a:lnSpc>
            </a:pPr>
            <a:r>
              <a:rPr lang="ru-RU" sz="2400" b="1"/>
              <a:t>Родители-единомышленники!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Последовательность этапов исследования: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 Выбор темы исследования. </a:t>
            </a:r>
          </a:p>
          <a:p>
            <a:r>
              <a:rPr lang="ru-RU"/>
              <a:t> Процесс исследования. </a:t>
            </a:r>
          </a:p>
          <a:p>
            <a:r>
              <a:rPr lang="ru-RU"/>
              <a:t> Оформление результатов исследования. </a:t>
            </a:r>
          </a:p>
          <a:p>
            <a:r>
              <a:rPr lang="ru-RU"/>
              <a:t> Защита результатов исследования.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-</a:t>
            </a:r>
            <a:r>
              <a:rPr lang="ru-RU" b="1"/>
              <a:t>Познавательные интересы,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/>
              <a:t>-самостоятельность,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/>
              <a:t>-культуру учебного труда,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/>
              <a:t>-позволяет систематизировать, обобщать, углублять знания в определенной области учебного предмета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/>
              <a:t>- применять на практике.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/>
              <a:t>«Если хочешь научить меня чему-то,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/>
              <a:t>Позволь мне идти медленно…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/>
              <a:t>Дай мне приглядеться…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/>
              <a:t>Потрогать и подержать в руках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/>
              <a:t>Послушать…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/>
              <a:t>Понюхать…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/>
              <a:t>И может быть попробовать на вкус…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/>
              <a:t>О, сколько всего я смогу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/>
              <a:t>Найти самостоятельно!»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 </a:t>
            </a:r>
          </a:p>
        </p:txBody>
      </p:sp>
      <p:pic>
        <p:nvPicPr>
          <p:cNvPr id="22532" name="Picture 4" descr="j0283635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8125" y="5157788"/>
            <a:ext cx="1673225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3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30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30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30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3000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Познавательные УУД, необходимые для исследовательской деятельности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u="sng"/>
              <a:t>Общеучебные</a:t>
            </a:r>
            <a:r>
              <a:rPr lang="ru-RU" sz="1800" b="1" u="sng"/>
              <a:t> </a:t>
            </a:r>
            <a:r>
              <a:rPr lang="ru-RU" sz="1800" u="sng"/>
              <a:t>универсальные действия</a:t>
            </a:r>
            <a:r>
              <a:rPr lang="ru-RU" sz="1800"/>
              <a:t>: </a:t>
            </a:r>
          </a:p>
          <a:p>
            <a:pPr>
              <a:lnSpc>
                <a:spcPct val="80000"/>
              </a:lnSpc>
            </a:pPr>
            <a:r>
              <a:rPr lang="ru-RU" sz="1800"/>
              <a:t>- самостоятельное выделение и формулирование познавательной цели  </a:t>
            </a:r>
          </a:p>
          <a:p>
            <a:pPr>
              <a:lnSpc>
                <a:spcPct val="80000"/>
              </a:lnSpc>
            </a:pPr>
            <a:r>
              <a:rPr lang="ru-RU" sz="1800"/>
              <a:t>- поиск и выделение необходимой информации  </a:t>
            </a:r>
          </a:p>
          <a:p>
            <a:pPr>
              <a:lnSpc>
                <a:spcPct val="80000"/>
              </a:lnSpc>
            </a:pPr>
            <a:r>
              <a:rPr lang="ru-RU" sz="1800"/>
              <a:t>- умение осознанно и произвольно строить речевое высказывание в устной и письменной форме </a:t>
            </a:r>
          </a:p>
          <a:p>
            <a:pPr>
              <a:lnSpc>
                <a:spcPct val="80000"/>
              </a:lnSpc>
            </a:pPr>
            <a:r>
              <a:rPr lang="ru-RU" sz="1800"/>
              <a:t>- смысловое чтение и   извлечение необходимой информации из прослушанных текстов; определение основной и второстепенной информации; свободная ориентация и восприятие текстов; понимание и адекватная оценка языка средств массовой информации </a:t>
            </a:r>
          </a:p>
          <a:p>
            <a:pPr>
              <a:lnSpc>
                <a:spcPct val="80000"/>
              </a:lnSpc>
            </a:pPr>
            <a:r>
              <a:rPr lang="ru-RU" sz="1800"/>
              <a:t>-  постановка и формулирование проблемы, самостоятельное создание алгоритмов деятельности при решении проблем творческого и поискового характера </a:t>
            </a:r>
          </a:p>
        </p:txBody>
      </p:sp>
      <p:pic>
        <p:nvPicPr>
          <p:cNvPr id="6148" name="Picture 4" descr="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9563" y="981075"/>
            <a:ext cx="1727200" cy="1624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Познавательные УУД, необходимые для исследовательской деятельности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u="sng"/>
              <a:t>Универсальные </a:t>
            </a:r>
            <a:r>
              <a:rPr lang="ru-RU" sz="2400" b="1" u="sng"/>
              <a:t>логические</a:t>
            </a:r>
            <a:r>
              <a:rPr lang="ru-RU" sz="2000" u="sng"/>
              <a:t> действия</a:t>
            </a:r>
            <a:r>
              <a:rPr lang="ru-RU" sz="2000"/>
              <a:t>: </a:t>
            </a:r>
          </a:p>
          <a:p>
            <a:pPr>
              <a:lnSpc>
                <a:spcPct val="80000"/>
              </a:lnSpc>
            </a:pPr>
            <a:r>
              <a:rPr lang="ru-RU" sz="2000"/>
              <a:t>- анализ объектов  с целью выделения признаков (существенных, несущественных) </a:t>
            </a:r>
          </a:p>
          <a:p>
            <a:pPr>
              <a:lnSpc>
                <a:spcPct val="80000"/>
              </a:lnSpc>
            </a:pPr>
            <a:r>
              <a:rPr lang="ru-RU" sz="2000"/>
              <a:t>- синтез как составление целого из частей, в том числе самостоятельно достраивая, восполняя недостающие компоненты </a:t>
            </a:r>
          </a:p>
          <a:p>
            <a:pPr>
              <a:lnSpc>
                <a:spcPct val="80000"/>
              </a:lnSpc>
            </a:pPr>
            <a:r>
              <a:rPr lang="ru-RU" sz="2000"/>
              <a:t>- выбор оснований и критериев для сравнения,   классификации объектов </a:t>
            </a:r>
          </a:p>
          <a:p>
            <a:pPr>
              <a:lnSpc>
                <a:spcPct val="80000"/>
              </a:lnSpc>
            </a:pPr>
            <a:r>
              <a:rPr lang="ru-RU" sz="2000"/>
              <a:t>- подведение под понятия, выведение следствий </a:t>
            </a:r>
          </a:p>
          <a:p>
            <a:pPr>
              <a:lnSpc>
                <a:spcPct val="80000"/>
              </a:lnSpc>
            </a:pPr>
            <a:r>
              <a:rPr lang="ru-RU" sz="2000"/>
              <a:t>- установление причинно-следственных связей   </a:t>
            </a:r>
          </a:p>
          <a:p>
            <a:pPr>
              <a:lnSpc>
                <a:spcPct val="80000"/>
              </a:lnSpc>
            </a:pPr>
            <a:r>
              <a:rPr lang="ru-RU" sz="2000"/>
              <a:t>- построение логической цепи рассуждений </a:t>
            </a:r>
          </a:p>
          <a:p>
            <a:pPr>
              <a:lnSpc>
                <a:spcPct val="80000"/>
              </a:lnSpc>
            </a:pPr>
            <a:r>
              <a:rPr lang="ru-RU" sz="2000"/>
              <a:t>- доказательство  </a:t>
            </a:r>
          </a:p>
          <a:p>
            <a:pPr>
              <a:lnSpc>
                <a:spcPct val="80000"/>
              </a:lnSpc>
            </a:pPr>
            <a:r>
              <a:rPr lang="ru-RU" sz="2000"/>
              <a:t>- выдвижение гипотез и их обоснование </a:t>
            </a:r>
          </a:p>
        </p:txBody>
      </p:sp>
      <p:pic>
        <p:nvPicPr>
          <p:cNvPr id="7172" name="Picture 4" descr="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3663" y="981075"/>
            <a:ext cx="1800225" cy="1692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Познавательные УУД, необходимые для исследовательской деятельности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</a:t>
            </a:r>
            <a:r>
              <a:rPr lang="ru-RU" b="1" u="sng"/>
              <a:t>Постановка и решение проблемы:</a:t>
            </a:r>
            <a:endParaRPr lang="ru-RU" b="1"/>
          </a:p>
          <a:p>
            <a:r>
              <a:rPr lang="ru-RU" b="1"/>
              <a:t>-</a:t>
            </a:r>
            <a:r>
              <a:rPr lang="ru-RU"/>
              <a:t> формулирование проблемы </a:t>
            </a:r>
          </a:p>
          <a:p>
            <a:r>
              <a:rPr lang="ru-RU"/>
              <a:t>- самостоятельное создание способов решения проблем творческого и поискового характера </a:t>
            </a:r>
          </a:p>
        </p:txBody>
      </p:sp>
      <p:pic>
        <p:nvPicPr>
          <p:cNvPr id="8196" name="Picture 4" descr="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688" y="4365625"/>
            <a:ext cx="2293937" cy="215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2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625" y="3573463"/>
            <a:ext cx="3268663" cy="3108325"/>
          </a:xfrm>
          <a:prstGeom prst="rect">
            <a:avLst/>
          </a:prstGeom>
          <a:noFill/>
        </p:spPr>
      </p:pic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Что такое исследования для маленького ребёнка?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Наблюдения за жизнью. Открытие многих явлений. Явлений известных и понятных взрослым, но неизвестных конкретному малышу</a:t>
            </a:r>
          </a:p>
          <a:p>
            <a:r>
              <a:rPr lang="ru-RU"/>
              <a:t>Чем меньше ребёнок, тем проще исследование.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3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625" y="2492375"/>
            <a:ext cx="3351213" cy="3360738"/>
          </a:xfrm>
          <a:prstGeom prst="rect">
            <a:avLst/>
          </a:prstGeom>
          <a:noFill/>
        </p:spPr>
      </p:pic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Для развития навыка исследовательского поведения у детей необходимо сформировать умения: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видеть проблему, </a:t>
            </a:r>
          </a:p>
          <a:p>
            <a:pPr>
              <a:lnSpc>
                <a:spcPct val="80000"/>
              </a:lnSpc>
            </a:pPr>
            <a:r>
              <a:rPr lang="ru-RU" sz="2400"/>
              <a:t>задавать вопросы, </a:t>
            </a:r>
          </a:p>
          <a:p>
            <a:pPr>
              <a:lnSpc>
                <a:spcPct val="80000"/>
              </a:lnSpc>
            </a:pPr>
            <a:r>
              <a:rPr lang="ru-RU" sz="2400"/>
              <a:t>выдвигать гипотезы, </a:t>
            </a:r>
          </a:p>
          <a:p>
            <a:pPr>
              <a:lnSpc>
                <a:spcPct val="80000"/>
              </a:lnSpc>
            </a:pPr>
            <a:r>
              <a:rPr lang="ru-RU" sz="2400"/>
              <a:t>давать определения понятиям, </a:t>
            </a:r>
          </a:p>
          <a:p>
            <a:pPr>
              <a:lnSpc>
                <a:spcPct val="80000"/>
              </a:lnSpc>
            </a:pPr>
            <a:r>
              <a:rPr lang="ru-RU" sz="2400"/>
              <a:t>классифицировать,</a:t>
            </a:r>
          </a:p>
          <a:p>
            <a:pPr>
              <a:lnSpc>
                <a:spcPct val="80000"/>
              </a:lnSpc>
            </a:pPr>
            <a:r>
              <a:rPr lang="ru-RU" sz="2400"/>
              <a:t> наблюдать, </a:t>
            </a:r>
          </a:p>
          <a:p>
            <a:pPr>
              <a:lnSpc>
                <a:spcPct val="80000"/>
              </a:lnSpc>
            </a:pPr>
            <a:r>
              <a:rPr lang="ru-RU" sz="2400"/>
              <a:t>проводить эксперимент, </a:t>
            </a:r>
          </a:p>
          <a:p>
            <a:pPr>
              <a:lnSpc>
                <a:spcPct val="80000"/>
              </a:lnSpc>
            </a:pPr>
            <a:r>
              <a:rPr lang="ru-RU" sz="2400"/>
              <a:t>делать выводы и умозаключения, </a:t>
            </a:r>
          </a:p>
          <a:p>
            <a:pPr>
              <a:lnSpc>
                <a:spcPct val="80000"/>
              </a:lnSpc>
            </a:pPr>
            <a:r>
              <a:rPr lang="ru-RU" sz="2400"/>
              <a:t>структурировать материал, </a:t>
            </a:r>
          </a:p>
          <a:p>
            <a:pPr>
              <a:lnSpc>
                <a:spcPct val="80000"/>
              </a:lnSpc>
            </a:pPr>
            <a:r>
              <a:rPr lang="ru-RU" sz="2400"/>
              <a:t>доказывать и защищать свои идеи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578</TotalTime>
  <Words>1702</Words>
  <Application>Microsoft Office PowerPoint</Application>
  <PresentationFormat>Экран (4:3)</PresentationFormat>
  <Paragraphs>165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2" baseType="lpstr">
      <vt:lpstr>Arial</vt:lpstr>
      <vt:lpstr>Wingdings</vt:lpstr>
      <vt:lpstr>Times New Roman</vt:lpstr>
      <vt:lpstr>Tahoma</vt:lpstr>
      <vt:lpstr>Капсулы</vt:lpstr>
      <vt:lpstr>Организация исследовательской деятельности учащихся начальной школы  как средства реализации познавательной активности младших школьников</vt:lpstr>
      <vt:lpstr>Слайд 2</vt:lpstr>
      <vt:lpstr>  формирование умения учиться  </vt:lpstr>
      <vt:lpstr>Универсальные учебные действия</vt:lpstr>
      <vt:lpstr>Познавательные УУД, необходимые для исследовательской деятельности</vt:lpstr>
      <vt:lpstr>Познавательные УУД, необходимые для исследовательской деятельности</vt:lpstr>
      <vt:lpstr>Познавательные УУД, необходимые для исследовательской деятельности</vt:lpstr>
      <vt:lpstr>Что такое исследования для маленького ребёнка? </vt:lpstr>
      <vt:lpstr>Для развития навыка исследовательского поведения у детей необходимо сформировать умения: </vt:lpstr>
      <vt:lpstr>В первом классе</vt:lpstr>
      <vt:lpstr>Кому и для чего нужны  усы и уши</vt:lpstr>
      <vt:lpstr>Актуальность исследования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Заключение</vt:lpstr>
      <vt:lpstr>Слайд 26</vt:lpstr>
      <vt:lpstr> Во втором классе  формирую умения:</vt:lpstr>
      <vt:lpstr>Растения-хищники</vt:lpstr>
      <vt:lpstr>Пузырчатка</vt:lpstr>
      <vt:lpstr>Слайд 30</vt:lpstr>
      <vt:lpstr> В третьем </vt:lpstr>
      <vt:lpstr>СВЯТАЯ ОБИТЕЛЬ  на вершине России</vt:lpstr>
      <vt:lpstr>Слайд 33</vt:lpstr>
      <vt:lpstr>Слайд 34</vt:lpstr>
      <vt:lpstr>К четвёртому 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Последовательность этапов исследования: </vt:lpstr>
      <vt:lpstr>Слайд 46</vt:lpstr>
      <vt:lpstr>Слайд 47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исследовательской деятельности учащихся начальной школы  как средства реализации познавательной активности младших школьников</dc:title>
  <dc:creator>Кауфман Анжелика Олеговна</dc:creator>
  <cp:lastModifiedBy>Дарёна</cp:lastModifiedBy>
  <cp:revision>10</cp:revision>
  <dcterms:created xsi:type="dcterms:W3CDTF">2010-03-11T19:24:54Z</dcterms:created>
  <dcterms:modified xsi:type="dcterms:W3CDTF">2011-11-27T14:23:48Z</dcterms:modified>
</cp:coreProperties>
</file>