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69" r:id="rId2"/>
    <p:sldId id="258" r:id="rId3"/>
    <p:sldId id="257" r:id="rId4"/>
    <p:sldId id="262" r:id="rId5"/>
    <p:sldId id="263" r:id="rId6"/>
    <p:sldId id="264" r:id="rId7"/>
    <p:sldId id="265" r:id="rId8"/>
    <p:sldId id="268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7DFFE-31B4-439D-9CA1-09299C985E04}" type="datetimeFigureOut">
              <a:rPr lang="ru-RU"/>
              <a:pPr>
                <a:defRPr/>
              </a:pPr>
              <a:t>03.06.2011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81683-0290-4211-8E42-67E403EEE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94377-9D6E-471B-90A2-C25C707901C5}" type="datetimeFigureOut">
              <a:rPr lang="ru-RU"/>
              <a:pPr>
                <a:defRPr/>
              </a:pPr>
              <a:t>03.06.2011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82EE6-BB69-46A7-83D3-24A6FD7CB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1208D-26AF-4B4B-814D-8D6BEE315F34}" type="datetimeFigureOut">
              <a:rPr lang="ru-RU"/>
              <a:pPr>
                <a:defRPr/>
              </a:pPr>
              <a:t>03.06.2011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D7871-F021-40D6-AC52-223C8525F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0477F-8DDA-4994-8ED4-C00E5FE48EFF}" type="datetimeFigureOut">
              <a:rPr lang="ru-RU"/>
              <a:pPr>
                <a:defRPr/>
              </a:pPr>
              <a:t>03.06.2011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057E4-E36E-4885-8F24-4F1E533F8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4E52E-E259-4013-A348-D025445164BA}" type="datetimeFigureOut">
              <a:rPr lang="ru-RU"/>
              <a:pPr>
                <a:defRPr/>
              </a:pPr>
              <a:t>03.06.2011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CF739-95EA-41DA-B81D-735E2F142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7B185-C790-4DC3-B255-F314EC3BC3E0}" type="datetimeFigureOut">
              <a:rPr lang="ru-RU"/>
              <a:pPr>
                <a:defRPr/>
              </a:pPr>
              <a:t>03.06.2011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647B4-836C-42D6-8435-4022176B7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A735B-EE8E-44B8-A3A5-E58C06A68507}" type="datetimeFigureOut">
              <a:rPr lang="ru-RU"/>
              <a:pPr>
                <a:defRPr/>
              </a:pPr>
              <a:t>03.06.2011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EEE43-83C3-40C0-BD63-DB2B604BD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14D35-452A-4171-ACC7-D537FB9B3241}" type="datetimeFigureOut">
              <a:rPr lang="ru-RU"/>
              <a:pPr>
                <a:defRPr/>
              </a:pPr>
              <a:t>03.06.2011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5B080-D89B-4EC9-B7DC-F0BACA25D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F2A35-7B5D-424D-8239-2F5EAD94DD09}" type="datetimeFigureOut">
              <a:rPr lang="ru-RU"/>
              <a:pPr>
                <a:defRPr/>
              </a:pPr>
              <a:t>03.06.2011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52C53-30A3-4BF5-9185-27A50BEA1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85181-FDCD-4869-8EBA-F61427C071FB}" type="datetimeFigureOut">
              <a:rPr lang="ru-RU"/>
              <a:pPr>
                <a:defRPr/>
              </a:pPr>
              <a:t>03.06.2011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4C5ED-D5FF-4588-A17F-90C74E741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7D913-C921-4472-B0B2-BB3BDF76AD83}" type="datetimeFigureOut">
              <a:rPr lang="ru-RU"/>
              <a:pPr>
                <a:defRPr/>
              </a:pPr>
              <a:t>03.06.2011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61930-D973-48F0-A6FC-7B9B52920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651166-DEEE-4D21-B509-96DA1D7B84F0}" type="datetimeFigureOut">
              <a:rPr lang="ru-RU"/>
              <a:pPr>
                <a:defRPr/>
              </a:pPr>
              <a:t>03.06.2011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4D1736-3F97-4118-A9F6-6B657F6ED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3" r:id="rId2"/>
    <p:sldLayoutId id="2147483865" r:id="rId3"/>
    <p:sldLayoutId id="2147483862" r:id="rId4"/>
    <p:sldLayoutId id="2147483861" r:id="rId5"/>
    <p:sldLayoutId id="2147483860" r:id="rId6"/>
    <p:sldLayoutId id="2147483859" r:id="rId7"/>
    <p:sldLayoutId id="2147483858" r:id="rId8"/>
    <p:sldLayoutId id="2147483866" r:id="rId9"/>
    <p:sldLayoutId id="2147483857" r:id="rId10"/>
    <p:sldLayoutId id="214748385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i082.radikal.ru/0912/a9/0b76af6be731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s56.radikal.ru/i152/1001/52/2813e381e71f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0/53/311/53311391_CHISTOTUY_LYOGKOSTI.jpg" TargetMode="Externa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ed=1&amp;text=%D0%B7%D0%B0%D1%87%D0%B5%D0%BC%20%D0%BD%D1%83%D0%B6%D0%BD%D0%B0%20%D0%B2%D0%BE%D0%B4%D0%B0&amp;p=0&amp;img_url=www.plantaterr.ru/works/kat/voda_v_sad/59.jpg&amp;rpt=simage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12" Type="http://schemas.openxmlformats.org/officeDocument/2006/relationships/image" Target="../media/image24.jpeg"/><Relationship Id="rId2" Type="http://schemas.openxmlformats.org/officeDocument/2006/relationships/hyperlink" Target="http://images.yandex.ru/yandsearch?ed=1&amp;text=%D0%B7%D0%B0%D1%87%D0%B5%D0%BC%20%D0%BD%D1%83%D0%B6%D0%BD%D0%B0%20%D0%B2%D0%BE%D0%B4%D0%B0&amp;p=57&amp;img_url=kotomatrix.ru/images/lolz/2008/05/25/-.jpg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tatic2.aif.ru/public/dontknow/003/c05af839bd2844dae30a4f7c001be01c_big.jpg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19.jpeg"/><Relationship Id="rId10" Type="http://schemas.openxmlformats.org/officeDocument/2006/relationships/image" Target="../media/image22.jpeg"/><Relationship Id="rId4" Type="http://schemas.openxmlformats.org/officeDocument/2006/relationships/hyperlink" Target="http://content.foto.mail.ru/mail/grinika/_blogs/i-496.jpg" TargetMode="External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30225" y="1047750"/>
            <a:ext cx="7864475" cy="40306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182563" y="2357438"/>
            <a:ext cx="89614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000">
                <a:solidFill>
                  <a:schemeClr val="accent2"/>
                </a:solidFill>
                <a:latin typeface="Constantia" pitchFamily="18" charset="0"/>
              </a:rPr>
              <a:t>Спасибо за урок!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38" y="2857500"/>
            <a:ext cx="6143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4313" y="3071813"/>
            <a:ext cx="6286500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Constantia" pitchFamily="18" charset="0"/>
              </a:rPr>
              <a:t>	</a:t>
            </a:r>
            <a:r>
              <a:rPr lang="ru-RU" sz="3200">
                <a:solidFill>
                  <a:schemeClr val="bg1"/>
                </a:solidFill>
                <a:latin typeface="Constantia" pitchFamily="18" charset="0"/>
              </a:rPr>
              <a:t>Назовите-ка, ребятки,</a:t>
            </a:r>
            <a:br>
              <a:rPr lang="ru-RU" sz="320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3200">
                <a:solidFill>
                  <a:schemeClr val="bg1"/>
                </a:solidFill>
                <a:latin typeface="Constantia" pitchFamily="18" charset="0"/>
              </a:rPr>
              <a:t>      Месяц в этой вот загадке:</a:t>
            </a:r>
            <a:br>
              <a:rPr lang="ru-RU" sz="320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3200">
                <a:solidFill>
                  <a:schemeClr val="bg1"/>
                </a:solidFill>
                <a:latin typeface="Constantia" pitchFamily="18" charset="0"/>
              </a:rPr>
              <a:t>      Дни его – всех дней короче,</a:t>
            </a:r>
            <a:br>
              <a:rPr lang="ru-RU" sz="320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3200">
                <a:solidFill>
                  <a:schemeClr val="bg1"/>
                </a:solidFill>
                <a:latin typeface="Constantia" pitchFamily="18" charset="0"/>
              </a:rPr>
              <a:t>      Всех ночей длиннее ночи,</a:t>
            </a:r>
            <a:br>
              <a:rPr lang="ru-RU" sz="320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3200">
                <a:solidFill>
                  <a:schemeClr val="bg1"/>
                </a:solidFill>
                <a:latin typeface="Constantia" pitchFamily="18" charset="0"/>
              </a:rPr>
              <a:t>      На поля и на луга</a:t>
            </a:r>
            <a:br>
              <a:rPr lang="ru-RU" sz="320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3200">
                <a:solidFill>
                  <a:schemeClr val="bg1"/>
                </a:solidFill>
                <a:latin typeface="Constantia" pitchFamily="18" charset="0"/>
              </a:rPr>
              <a:t>      До весны легли снега.</a:t>
            </a:r>
            <a:r>
              <a:rPr lang="ru-RU">
                <a:latin typeface="Constantia" pitchFamily="18" charset="0"/>
              </a:rPr>
              <a:t/>
            </a:r>
            <a:br>
              <a:rPr lang="ru-RU">
                <a:latin typeface="Constantia" pitchFamily="18" charset="0"/>
              </a:rPr>
            </a:br>
            <a:endParaRPr lang="ru-RU">
              <a:latin typeface="Constantia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72250" y="5286375"/>
            <a:ext cx="1928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Constantia" pitchFamily="18" charset="0"/>
              </a:rPr>
              <a:t>декабрь</a:t>
            </a:r>
          </a:p>
        </p:txBody>
      </p:sp>
      <p:pic>
        <p:nvPicPr>
          <p:cNvPr id="14340" name="Picture 4" descr="Картинка 11 из 1316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Картинка 6 из 5572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543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Прямоугольник 7"/>
          <p:cNvSpPr>
            <a:spLocks noChangeArrowheads="1"/>
          </p:cNvSpPr>
          <p:nvPr/>
        </p:nvSpPr>
        <p:spPr bwMode="auto">
          <a:xfrm>
            <a:off x="1428750" y="3811588"/>
            <a:ext cx="6858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onstantia" pitchFamily="18" charset="0"/>
              </a:rPr>
              <a:t>      Назовите-ка, ребятки,</a:t>
            </a:r>
            <a:br>
              <a:rPr lang="ru-RU" sz="3200">
                <a:latin typeface="Constantia" pitchFamily="18" charset="0"/>
              </a:rPr>
            </a:br>
            <a:r>
              <a:rPr lang="ru-RU" sz="3200">
                <a:latin typeface="Constantia" pitchFamily="18" charset="0"/>
              </a:rPr>
              <a:t>      Месяц в этой вот загадке:</a:t>
            </a:r>
            <a:br>
              <a:rPr lang="ru-RU" sz="3200">
                <a:latin typeface="Constantia" pitchFamily="18" charset="0"/>
              </a:rPr>
            </a:br>
            <a:r>
              <a:rPr lang="ru-RU" sz="3200">
                <a:latin typeface="Constantia" pitchFamily="18" charset="0"/>
              </a:rPr>
              <a:t>      Дни его – всех дней короче,</a:t>
            </a:r>
            <a:br>
              <a:rPr lang="ru-RU" sz="3200">
                <a:latin typeface="Constantia" pitchFamily="18" charset="0"/>
              </a:rPr>
            </a:br>
            <a:r>
              <a:rPr lang="ru-RU" sz="3200">
                <a:latin typeface="Constantia" pitchFamily="18" charset="0"/>
              </a:rPr>
              <a:t>      Всех ночей длиннее ночи,</a:t>
            </a:r>
            <a:br>
              <a:rPr lang="ru-RU" sz="3200">
                <a:latin typeface="Constantia" pitchFamily="18" charset="0"/>
              </a:rPr>
            </a:br>
            <a:r>
              <a:rPr lang="ru-RU" sz="3200">
                <a:latin typeface="Constantia" pitchFamily="18" charset="0"/>
              </a:rPr>
              <a:t>      На поля и на луга</a:t>
            </a:r>
            <a:br>
              <a:rPr lang="ru-RU" sz="3200">
                <a:latin typeface="Constantia" pitchFamily="18" charset="0"/>
              </a:rPr>
            </a:br>
            <a:r>
              <a:rPr lang="ru-RU" sz="3200">
                <a:latin typeface="Constantia" pitchFamily="18" charset="0"/>
              </a:rPr>
              <a:t>      До весны легли снега.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MSOfficePNG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4463" y="214313"/>
            <a:ext cx="9285288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2" name="Group 3"/>
          <p:cNvGrpSpPr>
            <a:grpSpLocks/>
          </p:cNvGrpSpPr>
          <p:nvPr/>
        </p:nvGrpSpPr>
        <p:grpSpPr bwMode="auto">
          <a:xfrm>
            <a:off x="0" y="5734050"/>
            <a:ext cx="9144000" cy="1123950"/>
            <a:chOff x="8" y="72"/>
            <a:chExt cx="6182" cy="774"/>
          </a:xfrm>
        </p:grpSpPr>
        <p:grpSp>
          <p:nvGrpSpPr>
            <p:cNvPr id="15397" name="Group 4"/>
            <p:cNvGrpSpPr>
              <a:grpSpLocks/>
            </p:cNvGrpSpPr>
            <p:nvPr/>
          </p:nvGrpSpPr>
          <p:grpSpPr bwMode="auto">
            <a:xfrm>
              <a:off x="8" y="120"/>
              <a:ext cx="2518" cy="726"/>
              <a:chOff x="8" y="120"/>
              <a:chExt cx="2518" cy="726"/>
            </a:xfrm>
          </p:grpSpPr>
          <p:grpSp>
            <p:nvGrpSpPr>
              <p:cNvPr id="15408" name="Group 5"/>
              <p:cNvGrpSpPr>
                <a:grpSpLocks/>
              </p:cNvGrpSpPr>
              <p:nvPr/>
            </p:nvGrpSpPr>
            <p:grpSpPr bwMode="auto">
              <a:xfrm>
                <a:off x="8" y="120"/>
                <a:ext cx="1270" cy="710"/>
                <a:chOff x="8" y="120"/>
                <a:chExt cx="1270" cy="710"/>
              </a:xfrm>
            </p:grpSpPr>
            <p:pic>
              <p:nvPicPr>
                <p:cNvPr id="15412" name="Picture 6" descr="94eaad9d7cce53c9d73652c8f7f832e8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8" y="168"/>
                  <a:ext cx="646" cy="6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413" name="Picture 7" descr="94eaad9d7cce53c9d73652c8f7f832e8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32" y="120"/>
                  <a:ext cx="646" cy="6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5409" name="Group 8"/>
              <p:cNvGrpSpPr>
                <a:grpSpLocks/>
              </p:cNvGrpSpPr>
              <p:nvPr/>
            </p:nvGrpSpPr>
            <p:grpSpPr bwMode="auto">
              <a:xfrm>
                <a:off x="1256" y="136"/>
                <a:ext cx="1270" cy="710"/>
                <a:chOff x="1256" y="136"/>
                <a:chExt cx="1270" cy="710"/>
              </a:xfrm>
            </p:grpSpPr>
            <p:pic>
              <p:nvPicPr>
                <p:cNvPr id="15410" name="Picture 9" descr="94eaad9d7cce53c9d73652c8f7f832e8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256" y="184"/>
                  <a:ext cx="646" cy="6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411" name="Picture 10" descr="94eaad9d7cce53c9d73652c8f7f832e8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880" y="136"/>
                  <a:ext cx="646" cy="6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5398" name="Group 11"/>
            <p:cNvGrpSpPr>
              <a:grpSpLocks/>
            </p:cNvGrpSpPr>
            <p:nvPr/>
          </p:nvGrpSpPr>
          <p:grpSpPr bwMode="auto">
            <a:xfrm>
              <a:off x="2520" y="72"/>
              <a:ext cx="2518" cy="726"/>
              <a:chOff x="2520" y="72"/>
              <a:chExt cx="2518" cy="726"/>
            </a:xfrm>
          </p:grpSpPr>
          <p:grpSp>
            <p:nvGrpSpPr>
              <p:cNvPr id="15402" name="Group 12"/>
              <p:cNvGrpSpPr>
                <a:grpSpLocks/>
              </p:cNvGrpSpPr>
              <p:nvPr/>
            </p:nvGrpSpPr>
            <p:grpSpPr bwMode="auto">
              <a:xfrm>
                <a:off x="2520" y="72"/>
                <a:ext cx="1270" cy="710"/>
                <a:chOff x="2520" y="72"/>
                <a:chExt cx="1270" cy="710"/>
              </a:xfrm>
            </p:grpSpPr>
            <p:pic>
              <p:nvPicPr>
                <p:cNvPr id="15406" name="Picture 13" descr="94eaad9d7cce53c9d73652c8f7f832e8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520" y="120"/>
                  <a:ext cx="646" cy="6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407" name="Picture 14" descr="94eaad9d7cce53c9d73652c8f7f832e8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144" y="72"/>
                  <a:ext cx="646" cy="6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5403" name="Group 15"/>
              <p:cNvGrpSpPr>
                <a:grpSpLocks/>
              </p:cNvGrpSpPr>
              <p:nvPr/>
            </p:nvGrpSpPr>
            <p:grpSpPr bwMode="auto">
              <a:xfrm>
                <a:off x="3768" y="88"/>
                <a:ext cx="1270" cy="710"/>
                <a:chOff x="3768" y="88"/>
                <a:chExt cx="1270" cy="710"/>
              </a:xfrm>
            </p:grpSpPr>
            <p:pic>
              <p:nvPicPr>
                <p:cNvPr id="15404" name="Picture 16" descr="94eaad9d7cce53c9d73652c8f7f832e8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768" y="136"/>
                  <a:ext cx="646" cy="6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405" name="Picture 17" descr="94eaad9d7cce53c9d73652c8f7f832e8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392" y="88"/>
                  <a:ext cx="646" cy="6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5399" name="Group 18"/>
            <p:cNvGrpSpPr>
              <a:grpSpLocks/>
            </p:cNvGrpSpPr>
            <p:nvPr/>
          </p:nvGrpSpPr>
          <p:grpSpPr bwMode="auto">
            <a:xfrm>
              <a:off x="4920" y="72"/>
              <a:ext cx="1270" cy="710"/>
              <a:chOff x="4920" y="72"/>
              <a:chExt cx="1270" cy="710"/>
            </a:xfrm>
          </p:grpSpPr>
          <p:pic>
            <p:nvPicPr>
              <p:cNvPr id="15400" name="Picture 19" descr="94eaad9d7cce53c9d73652c8f7f832e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20" y="120"/>
                <a:ext cx="646" cy="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1" name="Picture 20" descr="94eaad9d7cce53c9d73652c8f7f832e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544" y="72"/>
                <a:ext cx="646" cy="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5363" name="Group 21"/>
          <p:cNvGrpSpPr>
            <a:grpSpLocks/>
          </p:cNvGrpSpPr>
          <p:nvPr/>
        </p:nvGrpSpPr>
        <p:grpSpPr bwMode="auto">
          <a:xfrm>
            <a:off x="642938" y="1000125"/>
            <a:ext cx="1081087" cy="4751388"/>
            <a:chOff x="8" y="776"/>
            <a:chExt cx="590" cy="3118"/>
          </a:xfrm>
        </p:grpSpPr>
        <p:grpSp>
          <p:nvGrpSpPr>
            <p:cNvPr id="15390" name="Group 22"/>
            <p:cNvGrpSpPr>
              <a:grpSpLocks/>
            </p:cNvGrpSpPr>
            <p:nvPr/>
          </p:nvGrpSpPr>
          <p:grpSpPr bwMode="auto">
            <a:xfrm>
              <a:off x="15" y="776"/>
              <a:ext cx="543" cy="1223"/>
              <a:chOff x="15" y="776"/>
              <a:chExt cx="543" cy="1223"/>
            </a:xfrm>
          </p:grpSpPr>
          <p:pic>
            <p:nvPicPr>
              <p:cNvPr id="15395" name="Picture 23" descr="94eaad9d7cce53c9d73652c8f7f832e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" y="776"/>
                <a:ext cx="530" cy="5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6" name="Picture 24" descr="94eaad9d7cce53c9d73652c8f7f832e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" y="1433"/>
                <a:ext cx="530" cy="5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91" name="Group 25"/>
            <p:cNvGrpSpPr>
              <a:grpSpLocks/>
            </p:cNvGrpSpPr>
            <p:nvPr/>
          </p:nvGrpSpPr>
          <p:grpSpPr bwMode="auto">
            <a:xfrm>
              <a:off x="8" y="1980"/>
              <a:ext cx="544" cy="1223"/>
              <a:chOff x="8" y="1980"/>
              <a:chExt cx="544" cy="1223"/>
            </a:xfrm>
          </p:grpSpPr>
          <p:pic>
            <p:nvPicPr>
              <p:cNvPr id="15393" name="Picture 26" descr="94eaad9d7cce53c9d73652c8f7f832e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" y="1980"/>
                <a:ext cx="530" cy="5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4" name="Picture 27" descr="94eaad9d7cce53c9d73652c8f7f832e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" y="2637"/>
                <a:ext cx="531" cy="5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392" name="Picture 28" descr="94eaad9d7cce53c9d73652c8f7f832e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" y="3328"/>
              <a:ext cx="531" cy="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4" name="Group 29"/>
          <p:cNvGrpSpPr>
            <a:grpSpLocks/>
          </p:cNvGrpSpPr>
          <p:nvPr/>
        </p:nvGrpSpPr>
        <p:grpSpPr bwMode="auto">
          <a:xfrm>
            <a:off x="7572375" y="1143000"/>
            <a:ext cx="1081088" cy="4679950"/>
            <a:chOff x="8" y="776"/>
            <a:chExt cx="590" cy="3118"/>
          </a:xfrm>
        </p:grpSpPr>
        <p:grpSp>
          <p:nvGrpSpPr>
            <p:cNvPr id="15383" name="Group 30"/>
            <p:cNvGrpSpPr>
              <a:grpSpLocks/>
            </p:cNvGrpSpPr>
            <p:nvPr/>
          </p:nvGrpSpPr>
          <p:grpSpPr bwMode="auto">
            <a:xfrm>
              <a:off x="15" y="776"/>
              <a:ext cx="543" cy="1223"/>
              <a:chOff x="15" y="776"/>
              <a:chExt cx="543" cy="1223"/>
            </a:xfrm>
          </p:grpSpPr>
          <p:pic>
            <p:nvPicPr>
              <p:cNvPr id="15388" name="Picture 31" descr="94eaad9d7cce53c9d73652c8f7f832e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" y="776"/>
                <a:ext cx="530" cy="5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9" name="Picture 32" descr="94eaad9d7cce53c9d73652c8f7f832e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" y="1433"/>
                <a:ext cx="530" cy="5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84" name="Group 33"/>
            <p:cNvGrpSpPr>
              <a:grpSpLocks/>
            </p:cNvGrpSpPr>
            <p:nvPr/>
          </p:nvGrpSpPr>
          <p:grpSpPr bwMode="auto">
            <a:xfrm>
              <a:off x="8" y="1980"/>
              <a:ext cx="544" cy="1223"/>
              <a:chOff x="8" y="1980"/>
              <a:chExt cx="544" cy="1223"/>
            </a:xfrm>
          </p:grpSpPr>
          <p:pic>
            <p:nvPicPr>
              <p:cNvPr id="15386" name="Picture 34" descr="94eaad9d7cce53c9d73652c8f7f832e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" y="1980"/>
                <a:ext cx="530" cy="5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7" name="Picture 35" descr="94eaad9d7cce53c9d73652c8f7f832e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" y="2637"/>
                <a:ext cx="531" cy="5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385" name="Picture 36" descr="94eaad9d7cce53c9d73652c8f7f832e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" y="3328"/>
              <a:ext cx="531" cy="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5" name="Group 37"/>
          <p:cNvGrpSpPr>
            <a:grpSpLocks/>
          </p:cNvGrpSpPr>
          <p:nvPr/>
        </p:nvGrpSpPr>
        <p:grpSpPr bwMode="auto">
          <a:xfrm>
            <a:off x="0" y="214313"/>
            <a:ext cx="9144000" cy="1123950"/>
            <a:chOff x="8" y="72"/>
            <a:chExt cx="6182" cy="774"/>
          </a:xfrm>
        </p:grpSpPr>
        <p:grpSp>
          <p:nvGrpSpPr>
            <p:cNvPr id="15366" name="Group 38"/>
            <p:cNvGrpSpPr>
              <a:grpSpLocks/>
            </p:cNvGrpSpPr>
            <p:nvPr/>
          </p:nvGrpSpPr>
          <p:grpSpPr bwMode="auto">
            <a:xfrm>
              <a:off x="8" y="120"/>
              <a:ext cx="2518" cy="726"/>
              <a:chOff x="8" y="120"/>
              <a:chExt cx="2518" cy="726"/>
            </a:xfrm>
          </p:grpSpPr>
          <p:grpSp>
            <p:nvGrpSpPr>
              <p:cNvPr id="15377" name="Group 39"/>
              <p:cNvGrpSpPr>
                <a:grpSpLocks/>
              </p:cNvGrpSpPr>
              <p:nvPr/>
            </p:nvGrpSpPr>
            <p:grpSpPr bwMode="auto">
              <a:xfrm>
                <a:off x="8" y="120"/>
                <a:ext cx="1270" cy="710"/>
                <a:chOff x="8" y="120"/>
                <a:chExt cx="1270" cy="710"/>
              </a:xfrm>
            </p:grpSpPr>
            <p:pic>
              <p:nvPicPr>
                <p:cNvPr id="15381" name="Picture 40" descr="94eaad9d7cce53c9d73652c8f7f832e8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8" y="168"/>
                  <a:ext cx="646" cy="6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82" name="Picture 41" descr="94eaad9d7cce53c9d73652c8f7f832e8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32" y="120"/>
                  <a:ext cx="646" cy="6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5378" name="Group 42"/>
              <p:cNvGrpSpPr>
                <a:grpSpLocks/>
              </p:cNvGrpSpPr>
              <p:nvPr/>
            </p:nvGrpSpPr>
            <p:grpSpPr bwMode="auto">
              <a:xfrm>
                <a:off x="1256" y="136"/>
                <a:ext cx="1270" cy="710"/>
                <a:chOff x="1256" y="136"/>
                <a:chExt cx="1270" cy="710"/>
              </a:xfrm>
            </p:grpSpPr>
            <p:pic>
              <p:nvPicPr>
                <p:cNvPr id="15379" name="Picture 43" descr="94eaad9d7cce53c9d73652c8f7f832e8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256" y="184"/>
                  <a:ext cx="646" cy="6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80" name="Picture 44" descr="94eaad9d7cce53c9d73652c8f7f832e8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880" y="136"/>
                  <a:ext cx="646" cy="6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5367" name="Group 45"/>
            <p:cNvGrpSpPr>
              <a:grpSpLocks/>
            </p:cNvGrpSpPr>
            <p:nvPr/>
          </p:nvGrpSpPr>
          <p:grpSpPr bwMode="auto">
            <a:xfrm>
              <a:off x="2520" y="72"/>
              <a:ext cx="2518" cy="726"/>
              <a:chOff x="2520" y="72"/>
              <a:chExt cx="2518" cy="726"/>
            </a:xfrm>
          </p:grpSpPr>
          <p:grpSp>
            <p:nvGrpSpPr>
              <p:cNvPr id="15371" name="Group 46"/>
              <p:cNvGrpSpPr>
                <a:grpSpLocks/>
              </p:cNvGrpSpPr>
              <p:nvPr/>
            </p:nvGrpSpPr>
            <p:grpSpPr bwMode="auto">
              <a:xfrm>
                <a:off x="2520" y="72"/>
                <a:ext cx="1270" cy="710"/>
                <a:chOff x="2520" y="72"/>
                <a:chExt cx="1270" cy="710"/>
              </a:xfrm>
            </p:grpSpPr>
            <p:pic>
              <p:nvPicPr>
                <p:cNvPr id="15375" name="Picture 47" descr="94eaad9d7cce53c9d73652c8f7f832e8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520" y="120"/>
                  <a:ext cx="646" cy="6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76" name="Picture 48" descr="94eaad9d7cce53c9d73652c8f7f832e8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144" y="72"/>
                  <a:ext cx="646" cy="6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5372" name="Group 49"/>
              <p:cNvGrpSpPr>
                <a:grpSpLocks/>
              </p:cNvGrpSpPr>
              <p:nvPr/>
            </p:nvGrpSpPr>
            <p:grpSpPr bwMode="auto">
              <a:xfrm>
                <a:off x="3768" y="88"/>
                <a:ext cx="1270" cy="710"/>
                <a:chOff x="3768" y="88"/>
                <a:chExt cx="1270" cy="710"/>
              </a:xfrm>
            </p:grpSpPr>
            <p:pic>
              <p:nvPicPr>
                <p:cNvPr id="15373" name="Picture 50" descr="94eaad9d7cce53c9d73652c8f7f832e8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768" y="136"/>
                  <a:ext cx="646" cy="6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74" name="Picture 51" descr="94eaad9d7cce53c9d73652c8f7f832e8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392" y="88"/>
                  <a:ext cx="646" cy="6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5368" name="Group 52"/>
            <p:cNvGrpSpPr>
              <a:grpSpLocks/>
            </p:cNvGrpSpPr>
            <p:nvPr/>
          </p:nvGrpSpPr>
          <p:grpSpPr bwMode="auto">
            <a:xfrm>
              <a:off x="4920" y="72"/>
              <a:ext cx="1270" cy="710"/>
              <a:chOff x="4920" y="72"/>
              <a:chExt cx="1270" cy="710"/>
            </a:xfrm>
          </p:grpSpPr>
          <p:pic>
            <p:nvPicPr>
              <p:cNvPr id="15369" name="Picture 53" descr="94eaad9d7cce53c9d73652c8f7f832e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20" y="120"/>
                <a:ext cx="646" cy="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0" name="Picture 54" descr="94eaad9d7cce53c9d73652c8f7f832e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544" y="72"/>
                <a:ext cx="646" cy="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снежинки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69900"/>
            <a:ext cx="4357687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i-main-pic" descr="Картинка 113 из 603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3000375"/>
            <a:ext cx="40005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TextBox 2"/>
          <p:cNvGrpSpPr>
            <a:grpSpLocks/>
          </p:cNvGrpSpPr>
          <p:nvPr/>
        </p:nvGrpSpPr>
        <p:grpSpPr bwMode="auto">
          <a:xfrm>
            <a:off x="981075" y="981075"/>
            <a:ext cx="6962775" cy="5664200"/>
            <a:chOff x="618" y="618"/>
            <a:chExt cx="4386" cy="3568"/>
          </a:xfrm>
        </p:grpSpPr>
        <p:pic>
          <p:nvPicPr>
            <p:cNvPr id="17409" name="TextBox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8" y="618"/>
              <a:ext cx="4386" cy="3568"/>
            </a:xfrm>
            <a:prstGeom prst="rect">
              <a:avLst/>
            </a:prstGeom>
            <a:noFill/>
          </p:spPr>
        </p:pic>
        <p:sp>
          <p:nvSpPr>
            <p:cNvPr id="17410" name="Text Box 2"/>
            <p:cNvSpPr txBox="1">
              <a:spLocks noChangeArrowheads="1"/>
            </p:cNvSpPr>
            <p:nvPr/>
          </p:nvSpPr>
          <p:spPr bwMode="auto">
            <a:xfrm>
              <a:off x="630" y="630"/>
              <a:ext cx="4365" cy="3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0" b="1" i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Какая бывает вода?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3000375" y="2214563"/>
            <a:ext cx="3500438" cy="17859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/>
              <a:t>Вода</a:t>
            </a:r>
            <a:endParaRPr lang="ru-RU" sz="96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5786438" y="1643063"/>
            <a:ext cx="714375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2" idx="3"/>
            <a:endCxn id="26" idx="1"/>
          </p:cNvCxnSpPr>
          <p:nvPr/>
        </p:nvCxnSpPr>
        <p:spPr>
          <a:xfrm flipV="1">
            <a:off x="6500813" y="2678113"/>
            <a:ext cx="1071562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5929312" y="4143376"/>
            <a:ext cx="785813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rot="5400000">
            <a:off x="4072732" y="4429919"/>
            <a:ext cx="855662" cy="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2428875" y="4000500"/>
            <a:ext cx="714375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2000250" y="2214563"/>
            <a:ext cx="1000125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3963988" y="1677988"/>
            <a:ext cx="9286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5929313" y="857250"/>
            <a:ext cx="1571625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Лёд</a:t>
            </a:r>
            <a:endParaRPr lang="ru-RU" sz="44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572375" y="2286000"/>
            <a:ext cx="1571625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Роса</a:t>
            </a:r>
            <a:endParaRPr lang="ru-RU" sz="44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14750" y="428625"/>
            <a:ext cx="1571625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Снег</a:t>
            </a:r>
            <a:endParaRPr lang="ru-RU" sz="44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72250" y="4643438"/>
            <a:ext cx="1857375" cy="785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Иней</a:t>
            </a:r>
            <a:endParaRPr lang="ru-RU" sz="44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571875" y="4857750"/>
            <a:ext cx="2000250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Туман</a:t>
            </a:r>
            <a:endParaRPr lang="ru-RU" sz="44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28688" y="4429125"/>
            <a:ext cx="1571625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Пар</a:t>
            </a:r>
            <a:endParaRPr lang="ru-RU" sz="44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28625" y="1643063"/>
            <a:ext cx="1571625" cy="785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Град</a:t>
            </a:r>
            <a:endParaRPr lang="ru-RU" sz="4400" dirty="0"/>
          </a:p>
        </p:txBody>
      </p:sp>
      <p:pic>
        <p:nvPicPr>
          <p:cNvPr id="18448" name="Picture 2" descr="http://im6-tub.yandex.net/i?id=43365854-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5781675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6" descr="http://im6-tub.yandex.net/i?id=73326543-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572125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8" descr="http://im2-tub.yandex.net/i?id=77325008-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38" y="3143250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10" descr="http://im0-tub.yandex.net/i?id=126720730-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38" y="4286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12" descr="http://im2-tub.yandex.net/i?id=139728678-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88" y="5429250"/>
            <a:ext cx="14287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14" descr="http://im3-tub.yandex.net/i?id=64268975-0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" y="2571750"/>
            <a:ext cx="13811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16" descr="http://im3-tub.yandex.net/i?id=126944107-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63" y="285750"/>
            <a:ext cx="1352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88913"/>
            <a:ext cx="8229600" cy="615950"/>
          </a:xfrm>
        </p:spPr>
        <p:txBody>
          <a:bodyPr/>
          <a:lstStyle/>
          <a:p>
            <a:r>
              <a:rPr lang="ru-RU" sz="3600" b="1" smtClean="0">
                <a:solidFill>
                  <a:srgbClr val="00233A"/>
                </a:solidFill>
                <a:latin typeface="Times New Roman" pitchFamily="18" charset="0"/>
              </a:rPr>
              <a:t>Свойства воды.</a:t>
            </a:r>
            <a:r>
              <a:rPr lang="ru-RU" sz="2000" b="1" smtClean="0">
                <a:solidFill>
                  <a:srgbClr val="00233A"/>
                </a:solidFill>
                <a:latin typeface="Times New Roman" pitchFamily="18" charset="0"/>
              </a:rPr>
              <a:t>                                                   Таблица № 1</a:t>
            </a:r>
          </a:p>
        </p:txBody>
      </p:sp>
      <p:graphicFrame>
        <p:nvGraphicFramePr>
          <p:cNvPr id="7239" name="Group 71"/>
          <p:cNvGraphicFramePr>
            <a:graphicFrameLocks noGrp="1"/>
          </p:cNvGraphicFramePr>
          <p:nvPr>
            <p:ph type="tbl" idx="4294967295"/>
          </p:nvPr>
        </p:nvGraphicFramePr>
        <p:xfrm>
          <a:off x="0" y="981075"/>
          <a:ext cx="8229600" cy="5614988"/>
        </p:xfrm>
        <a:graphic>
          <a:graphicData uri="http://schemas.openxmlformats.org/drawingml/2006/table">
            <a:tbl>
              <a:tblPr/>
              <a:tblGrid>
                <a:gridCol w="1882775"/>
                <a:gridCol w="2087563"/>
                <a:gridCol w="2305050"/>
                <a:gridCol w="1954212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33A"/>
                          </a:solidFill>
                          <a:effectLst/>
                          <a:latin typeface="Times New Roman" pitchFamily="18" charset="0"/>
                        </a:rPr>
                        <a:t>Свойства     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33A"/>
                          </a:solidFill>
                          <a:effectLst/>
                          <a:latin typeface="Times New Roman" pitchFamily="18" charset="0"/>
                        </a:rPr>
                        <a:t>Жидкая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33A"/>
                          </a:solidFill>
                          <a:effectLst/>
                          <a:latin typeface="Times New Roman" pitchFamily="18" charset="0"/>
                        </a:rPr>
                        <a:t>Твердая (лед, снег)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33A"/>
                          </a:solidFill>
                          <a:effectLst/>
                          <a:latin typeface="Times New Roman" pitchFamily="18" charset="0"/>
                        </a:rPr>
                        <a:t>Газообразная (пар)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33A"/>
                          </a:solidFill>
                          <a:effectLst/>
                          <a:latin typeface="Times New Roman" pitchFamily="18" charset="0"/>
                        </a:rPr>
                        <a:t>Цвет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33A"/>
                          </a:solidFill>
                          <a:effectLst/>
                          <a:latin typeface="Times New Roman" pitchFamily="18" charset="0"/>
                        </a:rPr>
                        <a:t>Прозрачность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33A"/>
                          </a:solidFill>
                          <a:effectLst/>
                          <a:latin typeface="Times New Roman" pitchFamily="18" charset="0"/>
                        </a:rPr>
                        <a:t>Запах               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33A"/>
                          </a:solidFill>
                          <a:effectLst/>
                          <a:latin typeface="Times New Roman" pitchFamily="18" charset="0"/>
                        </a:rPr>
                        <a:t>Вкус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33A"/>
                          </a:solidFill>
                          <a:effectLst/>
                          <a:latin typeface="Times New Roman" pitchFamily="18" charset="0"/>
                        </a:rPr>
                        <a:t>Форма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49" name="Rectangle 113"/>
          <p:cNvSpPr>
            <a:spLocks noChangeArrowheads="1"/>
          </p:cNvSpPr>
          <p:nvPr/>
        </p:nvSpPr>
        <p:spPr bwMode="auto">
          <a:xfrm>
            <a:off x="2555875" y="2133600"/>
            <a:ext cx="1800225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233A"/>
                </a:solidFill>
                <a:latin typeface="Constantia" pitchFamily="18" charset="0"/>
              </a:rPr>
              <a:t>бесцветная</a:t>
            </a:r>
          </a:p>
        </p:txBody>
      </p:sp>
      <p:sp>
        <p:nvSpPr>
          <p:cNvPr id="14485" name="Rectangle 149"/>
          <p:cNvSpPr>
            <a:spLocks noChangeArrowheads="1"/>
          </p:cNvSpPr>
          <p:nvPr/>
        </p:nvSpPr>
        <p:spPr bwMode="auto">
          <a:xfrm>
            <a:off x="2555875" y="5661025"/>
            <a:ext cx="1800225" cy="792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233A"/>
                </a:solidFill>
                <a:latin typeface="Constantia" pitchFamily="18" charset="0"/>
              </a:rPr>
              <a:t>не имеет </a:t>
            </a:r>
          </a:p>
          <a:p>
            <a:pPr algn="ctr"/>
            <a:r>
              <a:rPr lang="ru-RU" b="1">
                <a:solidFill>
                  <a:srgbClr val="00233A"/>
                </a:solidFill>
                <a:latin typeface="Constantia" pitchFamily="18" charset="0"/>
              </a:rPr>
              <a:t>формы, </a:t>
            </a:r>
          </a:p>
          <a:p>
            <a:pPr algn="ctr"/>
            <a:r>
              <a:rPr lang="ru-RU" b="1">
                <a:solidFill>
                  <a:srgbClr val="00233A"/>
                </a:solidFill>
                <a:latin typeface="Constantia" pitchFamily="18" charset="0"/>
              </a:rPr>
              <a:t>растекается</a:t>
            </a:r>
          </a:p>
        </p:txBody>
      </p:sp>
      <p:sp>
        <p:nvSpPr>
          <p:cNvPr id="14492" name="Rectangle 156"/>
          <p:cNvSpPr>
            <a:spLocks noChangeArrowheads="1"/>
          </p:cNvSpPr>
          <p:nvPr/>
        </p:nvSpPr>
        <p:spPr bwMode="auto">
          <a:xfrm>
            <a:off x="4500563" y="2924175"/>
            <a:ext cx="2159000" cy="720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onstantia" pitchFamily="18" charset="0"/>
              </a:rPr>
              <a:t> </a:t>
            </a:r>
            <a:r>
              <a:rPr lang="ru-RU" b="1">
                <a:solidFill>
                  <a:srgbClr val="00233A"/>
                </a:solidFill>
                <a:latin typeface="Constantia" pitchFamily="18" charset="0"/>
              </a:rPr>
              <a:t>лед прозрачный,</a:t>
            </a:r>
          </a:p>
          <a:p>
            <a:pPr algn="ctr"/>
            <a:r>
              <a:rPr lang="ru-RU" b="1">
                <a:solidFill>
                  <a:srgbClr val="00233A"/>
                </a:solidFill>
                <a:latin typeface="Constantia" pitchFamily="18" charset="0"/>
              </a:rPr>
              <a:t>снег непрозрачный</a:t>
            </a:r>
          </a:p>
        </p:txBody>
      </p:sp>
      <p:sp>
        <p:nvSpPr>
          <p:cNvPr id="14497" name="Rectangle 161"/>
          <p:cNvSpPr>
            <a:spLocks noChangeArrowheads="1"/>
          </p:cNvSpPr>
          <p:nvPr/>
        </p:nvSpPr>
        <p:spPr bwMode="auto">
          <a:xfrm>
            <a:off x="4572000" y="5734050"/>
            <a:ext cx="1944688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233A"/>
                </a:solidFill>
                <a:latin typeface="Constantia" pitchFamily="18" charset="0"/>
              </a:rPr>
              <a:t> </a:t>
            </a:r>
            <a:r>
              <a:rPr lang="ru-RU" b="1">
                <a:solidFill>
                  <a:srgbClr val="00233A"/>
                </a:solidFill>
                <a:latin typeface="Constantia" pitchFamily="18" charset="0"/>
              </a:rPr>
              <a:t>лед имеет форму,</a:t>
            </a:r>
          </a:p>
          <a:p>
            <a:pPr algn="ctr"/>
            <a:r>
              <a:rPr lang="ru-RU" b="1">
                <a:solidFill>
                  <a:srgbClr val="00233A"/>
                </a:solidFill>
                <a:latin typeface="Constantia" pitchFamily="18" charset="0"/>
              </a:rPr>
              <a:t>снег  рыхлый</a:t>
            </a:r>
          </a:p>
        </p:txBody>
      </p:sp>
      <p:sp>
        <p:nvSpPr>
          <p:cNvPr id="2" name="Rectangle 113"/>
          <p:cNvSpPr>
            <a:spLocks noChangeArrowheads="1"/>
          </p:cNvSpPr>
          <p:nvPr/>
        </p:nvSpPr>
        <p:spPr bwMode="auto">
          <a:xfrm>
            <a:off x="2484438" y="3068638"/>
            <a:ext cx="1800225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233A"/>
                </a:solidFill>
                <a:latin typeface="Constantia" pitchFamily="18" charset="0"/>
              </a:rPr>
              <a:t>прозрачная</a:t>
            </a:r>
          </a:p>
        </p:txBody>
      </p:sp>
      <p:sp>
        <p:nvSpPr>
          <p:cNvPr id="3" name="Rectangle 113"/>
          <p:cNvSpPr>
            <a:spLocks noChangeArrowheads="1"/>
          </p:cNvSpPr>
          <p:nvPr/>
        </p:nvSpPr>
        <p:spPr bwMode="auto">
          <a:xfrm>
            <a:off x="2484438" y="4005263"/>
            <a:ext cx="1800225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233A"/>
                </a:solidFill>
                <a:latin typeface="Constantia" pitchFamily="18" charset="0"/>
              </a:rPr>
              <a:t>не имеет</a:t>
            </a:r>
          </a:p>
        </p:txBody>
      </p:sp>
      <p:sp>
        <p:nvSpPr>
          <p:cNvPr id="4" name="Rectangle 113"/>
          <p:cNvSpPr>
            <a:spLocks noChangeArrowheads="1"/>
          </p:cNvSpPr>
          <p:nvPr/>
        </p:nvSpPr>
        <p:spPr bwMode="auto">
          <a:xfrm>
            <a:off x="2484438" y="4868863"/>
            <a:ext cx="1800225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233A"/>
                </a:solidFill>
                <a:latin typeface="Constantia" pitchFamily="18" charset="0"/>
              </a:rPr>
              <a:t>не имеет</a:t>
            </a:r>
          </a:p>
        </p:txBody>
      </p:sp>
      <p:sp>
        <p:nvSpPr>
          <p:cNvPr id="5" name="Rectangle 113"/>
          <p:cNvSpPr>
            <a:spLocks noChangeArrowheads="1"/>
          </p:cNvSpPr>
          <p:nvPr/>
        </p:nvSpPr>
        <p:spPr bwMode="auto">
          <a:xfrm>
            <a:off x="4787900" y="4868863"/>
            <a:ext cx="1800225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233A"/>
                </a:solidFill>
                <a:latin typeface="Constantia" pitchFamily="18" charset="0"/>
              </a:rPr>
              <a:t>не имеет</a:t>
            </a:r>
          </a:p>
        </p:txBody>
      </p:sp>
      <p:sp>
        <p:nvSpPr>
          <p:cNvPr id="6" name="Rectangle 113"/>
          <p:cNvSpPr>
            <a:spLocks noChangeArrowheads="1"/>
          </p:cNvSpPr>
          <p:nvPr/>
        </p:nvSpPr>
        <p:spPr bwMode="auto">
          <a:xfrm>
            <a:off x="4716463" y="3933825"/>
            <a:ext cx="1800225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233A"/>
                </a:solidFill>
                <a:latin typeface="Constantia" pitchFamily="18" charset="0"/>
              </a:rPr>
              <a:t>не имеет</a:t>
            </a:r>
          </a:p>
        </p:txBody>
      </p:sp>
      <p:sp>
        <p:nvSpPr>
          <p:cNvPr id="7" name="Rectangle 113"/>
          <p:cNvSpPr>
            <a:spLocks noChangeArrowheads="1"/>
          </p:cNvSpPr>
          <p:nvPr/>
        </p:nvSpPr>
        <p:spPr bwMode="auto">
          <a:xfrm>
            <a:off x="6804025" y="4868863"/>
            <a:ext cx="1800225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233A"/>
                </a:solidFill>
                <a:latin typeface="Constantia" pitchFamily="18" charset="0"/>
              </a:rPr>
              <a:t>не имеет</a:t>
            </a:r>
          </a:p>
        </p:txBody>
      </p:sp>
      <p:sp>
        <p:nvSpPr>
          <p:cNvPr id="8" name="Rectangle 113"/>
          <p:cNvSpPr>
            <a:spLocks noChangeArrowheads="1"/>
          </p:cNvSpPr>
          <p:nvPr/>
        </p:nvSpPr>
        <p:spPr bwMode="auto">
          <a:xfrm>
            <a:off x="6804025" y="5805488"/>
            <a:ext cx="1800225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233A"/>
                </a:solidFill>
                <a:latin typeface="Constantia" pitchFamily="18" charset="0"/>
              </a:rPr>
              <a:t>не имеет</a:t>
            </a:r>
          </a:p>
        </p:txBody>
      </p:sp>
      <p:sp>
        <p:nvSpPr>
          <p:cNvPr id="9" name="Rectangle 113"/>
          <p:cNvSpPr>
            <a:spLocks noChangeArrowheads="1"/>
          </p:cNvSpPr>
          <p:nvPr/>
        </p:nvSpPr>
        <p:spPr bwMode="auto">
          <a:xfrm>
            <a:off x="6804025" y="3933825"/>
            <a:ext cx="1800225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233A"/>
                </a:solidFill>
                <a:latin typeface="Constantia" pitchFamily="18" charset="0"/>
              </a:rPr>
              <a:t>не имеет</a:t>
            </a:r>
          </a:p>
        </p:txBody>
      </p:sp>
      <p:sp>
        <p:nvSpPr>
          <p:cNvPr id="10" name="Rectangle 113"/>
          <p:cNvSpPr>
            <a:spLocks noChangeArrowheads="1"/>
          </p:cNvSpPr>
          <p:nvPr/>
        </p:nvSpPr>
        <p:spPr bwMode="auto">
          <a:xfrm>
            <a:off x="6804025" y="3068638"/>
            <a:ext cx="1800225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233A"/>
                </a:solidFill>
                <a:latin typeface="Constantia" pitchFamily="18" charset="0"/>
              </a:rPr>
              <a:t>прозрачный</a:t>
            </a:r>
          </a:p>
        </p:txBody>
      </p:sp>
      <p:sp>
        <p:nvSpPr>
          <p:cNvPr id="11" name="Rectangle 113"/>
          <p:cNvSpPr>
            <a:spLocks noChangeArrowheads="1"/>
          </p:cNvSpPr>
          <p:nvPr/>
        </p:nvSpPr>
        <p:spPr bwMode="auto">
          <a:xfrm>
            <a:off x="6732588" y="2133600"/>
            <a:ext cx="1944687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233A"/>
                </a:solidFill>
                <a:latin typeface="Constantia" pitchFamily="18" charset="0"/>
              </a:rPr>
              <a:t>не имеет цвета,</a:t>
            </a:r>
          </a:p>
          <a:p>
            <a:pPr algn="ctr"/>
            <a:r>
              <a:rPr lang="ru-RU" sz="2000" b="1">
                <a:solidFill>
                  <a:srgbClr val="00233A"/>
                </a:solidFill>
                <a:latin typeface="Constantia" pitchFamily="18" charset="0"/>
              </a:rPr>
              <a:t>невидим</a:t>
            </a:r>
          </a:p>
        </p:txBody>
      </p:sp>
      <p:sp>
        <p:nvSpPr>
          <p:cNvPr id="12" name="Rectangle 113"/>
          <p:cNvSpPr>
            <a:spLocks noChangeArrowheads="1"/>
          </p:cNvSpPr>
          <p:nvPr/>
        </p:nvSpPr>
        <p:spPr bwMode="auto">
          <a:xfrm>
            <a:off x="4427538" y="2060575"/>
            <a:ext cx="2160587" cy="7191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233A"/>
                </a:solidFill>
                <a:latin typeface="Constantia" pitchFamily="18" charset="0"/>
              </a:rPr>
              <a:t>лед без цвета,</a:t>
            </a:r>
          </a:p>
          <a:p>
            <a:pPr algn="ctr"/>
            <a:r>
              <a:rPr lang="ru-RU" sz="2400" b="1">
                <a:solidFill>
                  <a:srgbClr val="00233A"/>
                </a:solidFill>
                <a:latin typeface="Constantia" pitchFamily="18" charset="0"/>
              </a:rPr>
              <a:t>снег белый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4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4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4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4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9" grpId="0" animBg="1"/>
      <p:bldP spid="14485" grpId="0" animBg="1"/>
      <p:bldP spid="14492" grpId="0" animBg="1"/>
      <p:bldP spid="14497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857232"/>
            <a:ext cx="658866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Зачем нужна вода?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pic>
        <p:nvPicPr>
          <p:cNvPr id="20482" name="Рисунок 2" descr="http://im3-tub.yandex.net/i?id=66818664-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785938"/>
            <a:ext cx="20288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i-main-pic" descr="Картинка 232 из 603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1714500"/>
            <a:ext cx="282416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i-main-pic" descr="Картинка 129 из 603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" y="3857625"/>
            <a:ext cx="2452688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5" descr="http://im0-tub.yandex.net/i?id=23760069-12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50" y="1785938"/>
            <a:ext cx="278606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6" descr="купание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6125" y="3929063"/>
            <a:ext cx="2466975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7" descr="iCAZ12RKW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00750" y="3786188"/>
            <a:ext cx="13557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Рисунок 8" descr="iCAEAYW7L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72375" y="3857625"/>
            <a:ext cx="1246188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5"/>
          <p:cNvSpPr txBox="1">
            <a:spLocks noChangeArrowheads="1"/>
          </p:cNvSpPr>
          <p:nvPr/>
        </p:nvSpPr>
        <p:spPr bwMode="auto">
          <a:xfrm>
            <a:off x="1428750" y="642938"/>
            <a:ext cx="5929313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tx2"/>
                </a:solidFill>
                <a:latin typeface="Constantia" pitchFamily="18" charset="0"/>
              </a:rPr>
              <a:t>сегодня я узнал…</a:t>
            </a:r>
            <a:endParaRPr lang="ru-RU" sz="2400">
              <a:solidFill>
                <a:schemeClr val="tx2"/>
              </a:solidFill>
              <a:latin typeface="Constantia" pitchFamily="18" charset="0"/>
            </a:endParaRPr>
          </a:p>
          <a:p>
            <a:r>
              <a:rPr lang="ru-RU" sz="2400" i="1">
                <a:solidFill>
                  <a:schemeClr val="tx2"/>
                </a:solidFill>
                <a:latin typeface="Constantia" pitchFamily="18" charset="0"/>
              </a:rPr>
              <a:t>	было интересно…</a:t>
            </a:r>
            <a:endParaRPr lang="ru-RU" sz="2400">
              <a:solidFill>
                <a:schemeClr val="tx2"/>
              </a:solidFill>
              <a:latin typeface="Constantia" pitchFamily="18" charset="0"/>
            </a:endParaRPr>
          </a:p>
          <a:p>
            <a:r>
              <a:rPr lang="ru-RU" sz="2400" i="1">
                <a:solidFill>
                  <a:schemeClr val="tx2"/>
                </a:solidFill>
                <a:latin typeface="Constantia" pitchFamily="18" charset="0"/>
              </a:rPr>
              <a:t>было трудно…</a:t>
            </a:r>
            <a:endParaRPr lang="ru-RU" sz="2400">
              <a:solidFill>
                <a:schemeClr val="tx2"/>
              </a:solidFill>
              <a:latin typeface="Constantia" pitchFamily="18" charset="0"/>
            </a:endParaRPr>
          </a:p>
          <a:p>
            <a:r>
              <a:rPr lang="ru-RU" sz="2400" i="1">
                <a:solidFill>
                  <a:schemeClr val="tx2"/>
                </a:solidFill>
                <a:latin typeface="Constantia" pitchFamily="18" charset="0"/>
              </a:rPr>
              <a:t>	я выполнял задания…</a:t>
            </a:r>
            <a:endParaRPr lang="ru-RU" sz="2400">
              <a:solidFill>
                <a:schemeClr val="tx2"/>
              </a:solidFill>
              <a:latin typeface="Constantia" pitchFamily="18" charset="0"/>
            </a:endParaRPr>
          </a:p>
          <a:p>
            <a:r>
              <a:rPr lang="ru-RU" sz="2400" i="1">
                <a:solidFill>
                  <a:schemeClr val="tx2"/>
                </a:solidFill>
                <a:latin typeface="Constantia" pitchFamily="18" charset="0"/>
              </a:rPr>
              <a:t>я понял, что…</a:t>
            </a:r>
            <a:endParaRPr lang="ru-RU" sz="2400">
              <a:solidFill>
                <a:schemeClr val="tx2"/>
              </a:solidFill>
              <a:latin typeface="Constantia" pitchFamily="18" charset="0"/>
            </a:endParaRPr>
          </a:p>
          <a:p>
            <a:r>
              <a:rPr lang="ru-RU" sz="2400" i="1">
                <a:solidFill>
                  <a:schemeClr val="tx2"/>
                </a:solidFill>
                <a:latin typeface="Constantia" pitchFamily="18" charset="0"/>
              </a:rPr>
              <a:t>	теперь я могу…</a:t>
            </a:r>
            <a:endParaRPr lang="ru-RU" sz="2400">
              <a:solidFill>
                <a:schemeClr val="tx2"/>
              </a:solidFill>
              <a:latin typeface="Constantia" pitchFamily="18" charset="0"/>
            </a:endParaRPr>
          </a:p>
          <a:p>
            <a:r>
              <a:rPr lang="ru-RU" sz="2400" i="1">
                <a:solidFill>
                  <a:schemeClr val="tx2"/>
                </a:solidFill>
                <a:latin typeface="Constantia" pitchFamily="18" charset="0"/>
              </a:rPr>
              <a:t>я почувствовал, что…</a:t>
            </a:r>
            <a:endParaRPr lang="ru-RU" sz="2400">
              <a:solidFill>
                <a:schemeClr val="tx2"/>
              </a:solidFill>
              <a:latin typeface="Constantia" pitchFamily="18" charset="0"/>
            </a:endParaRPr>
          </a:p>
          <a:p>
            <a:r>
              <a:rPr lang="ru-RU" sz="2400" i="1">
                <a:solidFill>
                  <a:schemeClr val="tx2"/>
                </a:solidFill>
                <a:latin typeface="Constantia" pitchFamily="18" charset="0"/>
              </a:rPr>
              <a:t>	я приобрел…</a:t>
            </a:r>
            <a:endParaRPr lang="ru-RU" sz="2400">
              <a:solidFill>
                <a:schemeClr val="tx2"/>
              </a:solidFill>
              <a:latin typeface="Constantia" pitchFamily="18" charset="0"/>
            </a:endParaRPr>
          </a:p>
          <a:p>
            <a:r>
              <a:rPr lang="ru-RU" sz="2400" i="1">
                <a:solidFill>
                  <a:schemeClr val="tx2"/>
                </a:solidFill>
                <a:latin typeface="Constantia" pitchFamily="18" charset="0"/>
              </a:rPr>
              <a:t>я научился…</a:t>
            </a:r>
            <a:endParaRPr lang="ru-RU" sz="2400">
              <a:solidFill>
                <a:schemeClr val="tx2"/>
              </a:solidFill>
              <a:latin typeface="Constantia" pitchFamily="18" charset="0"/>
            </a:endParaRPr>
          </a:p>
          <a:p>
            <a:r>
              <a:rPr lang="ru-RU" sz="2400" i="1">
                <a:solidFill>
                  <a:schemeClr val="tx2"/>
                </a:solidFill>
                <a:latin typeface="Constantia" pitchFamily="18" charset="0"/>
              </a:rPr>
              <a:t>	у меня получилось …</a:t>
            </a:r>
            <a:endParaRPr lang="ru-RU" sz="2400">
              <a:solidFill>
                <a:schemeClr val="tx2"/>
              </a:solidFill>
              <a:latin typeface="Constantia" pitchFamily="18" charset="0"/>
            </a:endParaRPr>
          </a:p>
          <a:p>
            <a:r>
              <a:rPr lang="ru-RU" sz="2400" i="1">
                <a:solidFill>
                  <a:schemeClr val="tx2"/>
                </a:solidFill>
                <a:latin typeface="Constantia" pitchFamily="18" charset="0"/>
              </a:rPr>
              <a:t>я смог…</a:t>
            </a:r>
            <a:endParaRPr lang="ru-RU" sz="2400">
              <a:solidFill>
                <a:schemeClr val="tx2"/>
              </a:solidFill>
              <a:latin typeface="Constantia" pitchFamily="18" charset="0"/>
            </a:endParaRPr>
          </a:p>
          <a:p>
            <a:r>
              <a:rPr lang="ru-RU" sz="2400" i="1">
                <a:solidFill>
                  <a:schemeClr val="tx2"/>
                </a:solidFill>
                <a:latin typeface="Constantia" pitchFamily="18" charset="0"/>
              </a:rPr>
              <a:t>	я попробую…</a:t>
            </a:r>
            <a:endParaRPr lang="ru-RU" sz="2400">
              <a:solidFill>
                <a:schemeClr val="tx2"/>
              </a:solidFill>
              <a:latin typeface="Constantia" pitchFamily="18" charset="0"/>
            </a:endParaRPr>
          </a:p>
          <a:p>
            <a:r>
              <a:rPr lang="ru-RU" sz="2400" i="1">
                <a:solidFill>
                  <a:schemeClr val="tx2"/>
                </a:solidFill>
                <a:latin typeface="Constantia" pitchFamily="18" charset="0"/>
              </a:rPr>
              <a:t>меня удивило…</a:t>
            </a:r>
            <a:endParaRPr lang="ru-RU" sz="2400">
              <a:solidFill>
                <a:schemeClr val="tx2"/>
              </a:solidFill>
              <a:latin typeface="Constantia" pitchFamily="18" charset="0"/>
            </a:endParaRPr>
          </a:p>
          <a:p>
            <a:r>
              <a:rPr lang="ru-RU" sz="2400" i="1">
                <a:solidFill>
                  <a:schemeClr val="tx2"/>
                </a:solidFill>
                <a:latin typeface="Constantia" pitchFamily="18" charset="0"/>
              </a:rPr>
              <a:t>	урок дал мне для жизни…</a:t>
            </a:r>
            <a:endParaRPr lang="ru-RU" sz="2400">
              <a:solidFill>
                <a:schemeClr val="tx2"/>
              </a:solidFill>
              <a:latin typeface="Constantia" pitchFamily="18" charset="0"/>
            </a:endParaRPr>
          </a:p>
          <a:p>
            <a:r>
              <a:rPr lang="ru-RU" sz="2400" i="1">
                <a:solidFill>
                  <a:schemeClr val="tx2"/>
                </a:solidFill>
                <a:latin typeface="Constantia" pitchFamily="18" charset="0"/>
              </a:rPr>
              <a:t>мне захотелось…</a:t>
            </a:r>
            <a:endParaRPr lang="ru-RU" sz="2400">
              <a:solidFill>
                <a:schemeClr val="tx2"/>
              </a:solidFill>
              <a:latin typeface="Constantia" pitchFamily="18" charset="0"/>
            </a:endParaRPr>
          </a:p>
          <a:p>
            <a:endParaRPr lang="ru-RU" sz="2000">
              <a:solidFill>
                <a:schemeClr val="tx2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</TotalTime>
  <Words>159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Constantia</vt:lpstr>
      <vt:lpstr>Arial</vt:lpstr>
      <vt:lpstr>Calibri</vt:lpstr>
      <vt:lpstr>Wingdings 2</vt:lpstr>
      <vt:lpstr>Times New Roman</vt:lpstr>
      <vt:lpstr>Wingdings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Свойства воды.                                                   Таблица № 1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ольга</cp:lastModifiedBy>
  <cp:revision>16</cp:revision>
  <dcterms:created xsi:type="dcterms:W3CDTF">2011-01-23T08:33:09Z</dcterms:created>
  <dcterms:modified xsi:type="dcterms:W3CDTF">2011-06-03T10:51:27Z</dcterms:modified>
</cp:coreProperties>
</file>