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5" autoAdjust="0"/>
    <p:restoredTop sz="94156" autoAdjust="0"/>
  </p:normalViewPr>
  <p:slideViewPr>
    <p:cSldViewPr>
      <p:cViewPr varScale="1">
        <p:scale>
          <a:sx n="74" d="100"/>
          <a:sy n="74" d="100"/>
        </p:scale>
        <p:origin x="-13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EAB37-4230-4131-A73A-1390630F1E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CD061-C326-4EDC-9BBD-F4E4AA00A7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C8016-D052-48F9-8206-B5FE8190C8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A34AD-D500-4D6F-9446-CCCCE3ECCF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1C850-C389-4348-A0CD-500E14248C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4A86D-B9D8-4563-9688-4A4727313F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27EF8-A61E-4052-9886-4AB12896BE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E9772-7C8A-4CD0-8789-D83B6DEB39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24E10-22B1-4F2B-A8D0-DF4084518A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327B5-A774-4813-87FE-CE3E7DC27D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9207-58D9-4010-9ECF-83401B6DD4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4A4472-9C09-4E25-A5F2-A4399E80EB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7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slide" Target="slide7.xml"/><Relationship Id="rId18" Type="http://schemas.openxmlformats.org/officeDocument/2006/relationships/image" Target="../media/image15.gif"/><Relationship Id="rId3" Type="http://schemas.openxmlformats.org/officeDocument/2006/relationships/image" Target="../media/image8.gif"/><Relationship Id="rId21" Type="http://schemas.openxmlformats.org/officeDocument/2006/relationships/image" Target="../media/image18.gif"/><Relationship Id="rId7" Type="http://schemas.openxmlformats.org/officeDocument/2006/relationships/image" Target="../media/image12.gif"/><Relationship Id="rId12" Type="http://schemas.openxmlformats.org/officeDocument/2006/relationships/slide" Target="slide6.xml"/><Relationship Id="rId17" Type="http://schemas.openxmlformats.org/officeDocument/2006/relationships/slide" Target="slide10.xml"/><Relationship Id="rId2" Type="http://schemas.openxmlformats.org/officeDocument/2006/relationships/image" Target="../media/image7.jpeg"/><Relationship Id="rId16" Type="http://schemas.openxmlformats.org/officeDocument/2006/relationships/slide" Target="slide8.xml"/><Relationship Id="rId20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slide" Target="slide5.xml"/><Relationship Id="rId5" Type="http://schemas.openxmlformats.org/officeDocument/2006/relationships/image" Target="../media/image10.gif"/><Relationship Id="rId15" Type="http://schemas.openxmlformats.org/officeDocument/2006/relationships/slide" Target="slide9.xml"/><Relationship Id="rId10" Type="http://schemas.openxmlformats.org/officeDocument/2006/relationships/slide" Target="slide4.xml"/><Relationship Id="rId19" Type="http://schemas.openxmlformats.org/officeDocument/2006/relationships/image" Target="../media/image16.gif"/><Relationship Id="rId4" Type="http://schemas.openxmlformats.org/officeDocument/2006/relationships/image" Target="../media/image9.gif"/><Relationship Id="rId9" Type="http://schemas.openxmlformats.org/officeDocument/2006/relationships/slide" Target="slide3.xml"/><Relationship Id="rId1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" Target="slide2.xml"/><Relationship Id="rId7" Type="http://schemas.openxmlformats.org/officeDocument/2006/relationships/image" Target="../media/image3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" Target="slide2.xml"/><Relationship Id="rId7" Type="http://schemas.openxmlformats.org/officeDocument/2006/relationships/image" Target="../media/image4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gif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905000" y="1371600"/>
            <a:ext cx="54673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ru-RU" sz="3600" b="1" kern="10">
                <a:ln w="254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экологический календарь</a:t>
            </a:r>
          </a:p>
        </p:txBody>
      </p:sp>
      <p:sp>
        <p:nvSpPr>
          <p:cNvPr id="4101" name="Oval 5" descr="Рисунок11"/>
          <p:cNvSpPr>
            <a:spLocks noChangeArrowheads="1"/>
          </p:cNvSpPr>
          <p:nvPr/>
        </p:nvSpPr>
        <p:spPr bwMode="auto">
          <a:xfrm>
            <a:off x="228600" y="152400"/>
            <a:ext cx="1447800" cy="14478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02" name="Picture 6" descr="Рисунок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8600"/>
            <a:ext cx="1746250" cy="2819400"/>
          </a:xfrm>
          <a:prstGeom prst="rect">
            <a:avLst/>
          </a:prstGeom>
          <a:noFill/>
        </p:spPr>
      </p:pic>
      <p:pic>
        <p:nvPicPr>
          <p:cNvPr id="4105" name="Picture 9" descr="opr00KS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581400"/>
            <a:ext cx="1671638" cy="2438400"/>
          </a:xfrm>
          <a:prstGeom prst="rect">
            <a:avLst/>
          </a:prstGeom>
          <a:noFill/>
        </p:spPr>
      </p:pic>
      <p:pic>
        <p:nvPicPr>
          <p:cNvPr id="4106" name="Picture 10" descr="opr00KS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276600"/>
            <a:ext cx="1587500" cy="1905000"/>
          </a:xfrm>
          <a:prstGeom prst="rect">
            <a:avLst/>
          </a:prstGeom>
          <a:noFill/>
        </p:spPr>
      </p:pic>
      <p:pic>
        <p:nvPicPr>
          <p:cNvPr id="4107" name="Picture 11" descr="opr00KQ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4191000"/>
            <a:ext cx="2030413" cy="23431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6096000"/>
            <a:ext cx="533400" cy="533400"/>
          </a:xfrm>
          <a:prstGeom prst="actionButtonBeginning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2400" y="0"/>
            <a:ext cx="88392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solidFill>
                  <a:srgbClr val="FF3300"/>
                </a:solidFill>
              </a:rPr>
              <a:t>23 марта - Всемирный день метеорологии.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1"/>
              <a:t>Ежегодно 23 марта отмечается Всемирный метеорологический день - профессиональный праздник гидрометеорологов всей планеты. Это день вступления в силу в 1950 г. Конвенции Всемирной Метеорологической организации (ВМО) и ее образования взамен бывшей Международной метеорологической организации (ММО), созданной еще в 1873 г. Девиз праздника: “Погода, климат и вода в информационную эру”.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1"/>
              <a:t>В России официальный «старт» системе гидрометеорологического мониторинга был дан 170 лет назад указом императора Николая Первого. В Архангельске первые станции наблюдения появились лет 250 назад, по сообщению ИА «Русский Север» заместителя руководителя Северного межрегионального управления по гидрометеорологии и мониторингу окружающей среды Виктора МАРКИНА.</a:t>
            </a:r>
          </a:p>
        </p:txBody>
      </p:sp>
      <p:pic>
        <p:nvPicPr>
          <p:cNvPr id="15366" name="Picture 6" descr="s20000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648200"/>
            <a:ext cx="1857375" cy="1943100"/>
          </a:xfrm>
          <a:prstGeom prst="rect">
            <a:avLst/>
          </a:prstGeom>
          <a:noFill/>
        </p:spPr>
      </p:pic>
      <p:pic>
        <p:nvPicPr>
          <p:cNvPr id="15367" name="Picture 7" descr="54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2525" y="4495800"/>
            <a:ext cx="2008188" cy="2222500"/>
          </a:xfrm>
          <a:prstGeom prst="rect">
            <a:avLst/>
          </a:prstGeom>
          <a:noFill/>
        </p:spPr>
      </p:pic>
      <p:pic>
        <p:nvPicPr>
          <p:cNvPr id="15368" name="Picture 8" descr="colec26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876800"/>
            <a:ext cx="1612900" cy="1981200"/>
          </a:xfrm>
          <a:prstGeom prst="rect">
            <a:avLst/>
          </a:prstGeom>
          <a:noFill/>
        </p:spPr>
      </p:pic>
      <p:pic>
        <p:nvPicPr>
          <p:cNvPr id="15369" name="Picture 9" descr="hj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5029200"/>
            <a:ext cx="2428875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69" name="Group 1225"/>
          <p:cNvGraphicFramePr>
            <a:graphicFrameLocks noGrp="1"/>
          </p:cNvGraphicFramePr>
          <p:nvPr/>
        </p:nvGraphicFramePr>
        <p:xfrm>
          <a:off x="533400" y="762000"/>
          <a:ext cx="2057400" cy="1295401"/>
        </p:xfrm>
        <a:graphic>
          <a:graphicData uri="http://schemas.openxmlformats.org/drawingml/2006/table">
            <a:tbl>
              <a:tblPr/>
              <a:tblGrid>
                <a:gridCol w="295275"/>
                <a:gridCol w="292100"/>
                <a:gridCol w="295275"/>
                <a:gridCol w="292100"/>
                <a:gridCol w="295275"/>
                <a:gridCol w="292100"/>
                <a:gridCol w="2952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70" name="Group 1226"/>
          <p:cNvGraphicFramePr>
            <a:graphicFrameLocks noGrp="1"/>
          </p:cNvGraphicFramePr>
          <p:nvPr/>
        </p:nvGraphicFramePr>
        <p:xfrm>
          <a:off x="3581400" y="762000"/>
          <a:ext cx="2057400" cy="1295401"/>
        </p:xfrm>
        <a:graphic>
          <a:graphicData uri="http://schemas.openxmlformats.org/drawingml/2006/table">
            <a:tbl>
              <a:tblPr/>
              <a:tblGrid>
                <a:gridCol w="295275"/>
                <a:gridCol w="292100"/>
                <a:gridCol w="295275"/>
                <a:gridCol w="292100"/>
                <a:gridCol w="295275"/>
                <a:gridCol w="292100"/>
                <a:gridCol w="2952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20" name="Group 1276"/>
          <p:cNvGraphicFramePr>
            <a:graphicFrameLocks noGrp="1"/>
          </p:cNvGraphicFramePr>
          <p:nvPr/>
        </p:nvGraphicFramePr>
        <p:xfrm>
          <a:off x="6553200" y="762000"/>
          <a:ext cx="2057400" cy="1295401"/>
        </p:xfrm>
        <a:graphic>
          <a:graphicData uri="http://schemas.openxmlformats.org/drawingml/2006/table">
            <a:tbl>
              <a:tblPr/>
              <a:tblGrid>
                <a:gridCol w="295275"/>
                <a:gridCol w="292100"/>
                <a:gridCol w="295275"/>
                <a:gridCol w="292100"/>
                <a:gridCol w="295275"/>
                <a:gridCol w="292100"/>
                <a:gridCol w="2952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70" name="Group 1326"/>
          <p:cNvGraphicFramePr>
            <a:graphicFrameLocks noGrp="1"/>
          </p:cNvGraphicFramePr>
          <p:nvPr/>
        </p:nvGraphicFramePr>
        <p:xfrm>
          <a:off x="533400" y="2209800"/>
          <a:ext cx="2057400" cy="1295401"/>
        </p:xfrm>
        <a:graphic>
          <a:graphicData uri="http://schemas.openxmlformats.org/drawingml/2006/table">
            <a:tbl>
              <a:tblPr/>
              <a:tblGrid>
                <a:gridCol w="295275"/>
                <a:gridCol w="292100"/>
                <a:gridCol w="295275"/>
                <a:gridCol w="292100"/>
                <a:gridCol w="295275"/>
                <a:gridCol w="292100"/>
                <a:gridCol w="2952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20" name="Group 1376"/>
          <p:cNvGraphicFramePr>
            <a:graphicFrameLocks noGrp="1"/>
          </p:cNvGraphicFramePr>
          <p:nvPr/>
        </p:nvGraphicFramePr>
        <p:xfrm>
          <a:off x="533400" y="3657600"/>
          <a:ext cx="2057400" cy="1295401"/>
        </p:xfrm>
        <a:graphic>
          <a:graphicData uri="http://schemas.openxmlformats.org/drawingml/2006/table">
            <a:tbl>
              <a:tblPr/>
              <a:tblGrid>
                <a:gridCol w="295275"/>
                <a:gridCol w="292100"/>
                <a:gridCol w="295275"/>
                <a:gridCol w="292100"/>
                <a:gridCol w="295275"/>
                <a:gridCol w="292100"/>
                <a:gridCol w="2952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70" name="Group 1426"/>
          <p:cNvGraphicFramePr>
            <a:graphicFrameLocks noGrp="1"/>
          </p:cNvGraphicFramePr>
          <p:nvPr/>
        </p:nvGraphicFramePr>
        <p:xfrm>
          <a:off x="533400" y="5181600"/>
          <a:ext cx="2057400" cy="1295401"/>
        </p:xfrm>
        <a:graphic>
          <a:graphicData uri="http://schemas.openxmlformats.org/drawingml/2006/table">
            <a:tbl>
              <a:tblPr/>
              <a:tblGrid>
                <a:gridCol w="295275"/>
                <a:gridCol w="292100"/>
                <a:gridCol w="295275"/>
                <a:gridCol w="292100"/>
                <a:gridCol w="295275"/>
                <a:gridCol w="292100"/>
                <a:gridCol w="2952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20" name="Group 1476"/>
          <p:cNvGraphicFramePr>
            <a:graphicFrameLocks noGrp="1"/>
          </p:cNvGraphicFramePr>
          <p:nvPr/>
        </p:nvGraphicFramePr>
        <p:xfrm>
          <a:off x="3581400" y="2209800"/>
          <a:ext cx="2057400" cy="1295401"/>
        </p:xfrm>
        <a:graphic>
          <a:graphicData uri="http://schemas.openxmlformats.org/drawingml/2006/table">
            <a:tbl>
              <a:tblPr/>
              <a:tblGrid>
                <a:gridCol w="295275"/>
                <a:gridCol w="292100"/>
                <a:gridCol w="295275"/>
                <a:gridCol w="292100"/>
                <a:gridCol w="295275"/>
                <a:gridCol w="292100"/>
                <a:gridCol w="2952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70" name="Group 1526"/>
          <p:cNvGraphicFramePr>
            <a:graphicFrameLocks noGrp="1"/>
          </p:cNvGraphicFramePr>
          <p:nvPr/>
        </p:nvGraphicFramePr>
        <p:xfrm>
          <a:off x="3581400" y="3657600"/>
          <a:ext cx="2057400" cy="1295401"/>
        </p:xfrm>
        <a:graphic>
          <a:graphicData uri="http://schemas.openxmlformats.org/drawingml/2006/table">
            <a:tbl>
              <a:tblPr/>
              <a:tblGrid>
                <a:gridCol w="295275"/>
                <a:gridCol w="292100"/>
                <a:gridCol w="295275"/>
                <a:gridCol w="292100"/>
                <a:gridCol w="295275"/>
                <a:gridCol w="292100"/>
                <a:gridCol w="2952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20" name="Group 1576"/>
          <p:cNvGraphicFramePr>
            <a:graphicFrameLocks noGrp="1"/>
          </p:cNvGraphicFramePr>
          <p:nvPr/>
        </p:nvGraphicFramePr>
        <p:xfrm>
          <a:off x="3581400" y="5181600"/>
          <a:ext cx="2057400" cy="1295401"/>
        </p:xfrm>
        <a:graphic>
          <a:graphicData uri="http://schemas.openxmlformats.org/drawingml/2006/table">
            <a:tbl>
              <a:tblPr/>
              <a:tblGrid>
                <a:gridCol w="295275"/>
                <a:gridCol w="292100"/>
                <a:gridCol w="295275"/>
                <a:gridCol w="292100"/>
                <a:gridCol w="295275"/>
                <a:gridCol w="292100"/>
                <a:gridCol w="2952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70" name="Group 1626"/>
          <p:cNvGraphicFramePr>
            <a:graphicFrameLocks noGrp="1"/>
          </p:cNvGraphicFramePr>
          <p:nvPr/>
        </p:nvGraphicFramePr>
        <p:xfrm>
          <a:off x="6553200" y="2209800"/>
          <a:ext cx="2057400" cy="1295401"/>
        </p:xfrm>
        <a:graphic>
          <a:graphicData uri="http://schemas.openxmlformats.org/drawingml/2006/table">
            <a:tbl>
              <a:tblPr/>
              <a:tblGrid>
                <a:gridCol w="295275"/>
                <a:gridCol w="292100"/>
                <a:gridCol w="295275"/>
                <a:gridCol w="292100"/>
                <a:gridCol w="295275"/>
                <a:gridCol w="292100"/>
                <a:gridCol w="2952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20" name="Group 1676"/>
          <p:cNvGraphicFramePr>
            <a:graphicFrameLocks noGrp="1"/>
          </p:cNvGraphicFramePr>
          <p:nvPr/>
        </p:nvGraphicFramePr>
        <p:xfrm>
          <a:off x="6553200" y="3657600"/>
          <a:ext cx="2057400" cy="1295401"/>
        </p:xfrm>
        <a:graphic>
          <a:graphicData uri="http://schemas.openxmlformats.org/drawingml/2006/table">
            <a:tbl>
              <a:tblPr/>
              <a:tblGrid>
                <a:gridCol w="295275"/>
                <a:gridCol w="292100"/>
                <a:gridCol w="295275"/>
                <a:gridCol w="292100"/>
                <a:gridCol w="295275"/>
                <a:gridCol w="292100"/>
                <a:gridCol w="2952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70" name="Group 1726"/>
          <p:cNvGraphicFramePr>
            <a:graphicFrameLocks noGrp="1"/>
          </p:cNvGraphicFramePr>
          <p:nvPr/>
        </p:nvGraphicFramePr>
        <p:xfrm>
          <a:off x="6553200" y="5181600"/>
          <a:ext cx="2057400" cy="1295401"/>
        </p:xfrm>
        <a:graphic>
          <a:graphicData uri="http://schemas.openxmlformats.org/drawingml/2006/table">
            <a:tbl>
              <a:tblPr/>
              <a:tblGrid>
                <a:gridCol w="295275"/>
                <a:gridCol w="292100"/>
                <a:gridCol w="295275"/>
                <a:gridCol w="292100"/>
                <a:gridCol w="295275"/>
                <a:gridCol w="292100"/>
                <a:gridCol w="2952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20" name="WordArt 1776"/>
          <p:cNvSpPr>
            <a:spLocks noChangeArrowheads="1" noChangeShapeType="1" noTextEdit="1"/>
          </p:cNvSpPr>
          <p:nvPr/>
        </p:nvSpPr>
        <p:spPr bwMode="auto">
          <a:xfrm rot="5400000">
            <a:off x="-300037" y="1290637"/>
            <a:ext cx="1200150" cy="2952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Arial"/>
                <a:cs typeface="Arial"/>
              </a:rPr>
              <a:t>январь</a:t>
            </a:r>
          </a:p>
        </p:txBody>
      </p:sp>
      <p:sp>
        <p:nvSpPr>
          <p:cNvPr id="7921" name="WordArt 1777"/>
          <p:cNvSpPr>
            <a:spLocks noChangeArrowheads="1" noChangeShapeType="1" noTextEdit="1"/>
          </p:cNvSpPr>
          <p:nvPr/>
        </p:nvSpPr>
        <p:spPr bwMode="auto">
          <a:xfrm rot="5400000">
            <a:off x="-300037" y="2662237"/>
            <a:ext cx="1200150" cy="2952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Arial"/>
                <a:cs typeface="Arial"/>
              </a:rPr>
              <a:t>февраль</a:t>
            </a:r>
          </a:p>
        </p:txBody>
      </p:sp>
      <p:sp>
        <p:nvSpPr>
          <p:cNvPr id="7922" name="WordArt 1778"/>
          <p:cNvSpPr>
            <a:spLocks noChangeArrowheads="1" noChangeShapeType="1" noTextEdit="1"/>
          </p:cNvSpPr>
          <p:nvPr/>
        </p:nvSpPr>
        <p:spPr bwMode="auto">
          <a:xfrm rot="5400000">
            <a:off x="-300037" y="4186237"/>
            <a:ext cx="1200150" cy="2952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Arial"/>
                <a:cs typeface="Arial"/>
              </a:rPr>
              <a:t>март</a:t>
            </a:r>
          </a:p>
        </p:txBody>
      </p:sp>
      <p:sp>
        <p:nvSpPr>
          <p:cNvPr id="7923" name="WordArt 1779"/>
          <p:cNvSpPr>
            <a:spLocks noChangeArrowheads="1" noChangeShapeType="1" noTextEdit="1"/>
          </p:cNvSpPr>
          <p:nvPr/>
        </p:nvSpPr>
        <p:spPr bwMode="auto">
          <a:xfrm rot="5400000">
            <a:off x="-300037" y="5710237"/>
            <a:ext cx="1200150" cy="2952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Arial"/>
                <a:cs typeface="Arial"/>
              </a:rPr>
              <a:t>апрель</a:t>
            </a:r>
          </a:p>
        </p:txBody>
      </p:sp>
      <p:sp>
        <p:nvSpPr>
          <p:cNvPr id="7924" name="WordArt 1780"/>
          <p:cNvSpPr>
            <a:spLocks noChangeArrowheads="1" noChangeShapeType="1" noTextEdit="1"/>
          </p:cNvSpPr>
          <p:nvPr/>
        </p:nvSpPr>
        <p:spPr bwMode="auto">
          <a:xfrm rot="5400000">
            <a:off x="2895600" y="1143000"/>
            <a:ext cx="914400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Arial"/>
                <a:cs typeface="Arial"/>
              </a:rPr>
              <a:t>май</a:t>
            </a:r>
          </a:p>
        </p:txBody>
      </p:sp>
      <p:sp>
        <p:nvSpPr>
          <p:cNvPr id="7925" name="WordArt 1781"/>
          <p:cNvSpPr>
            <a:spLocks noChangeArrowheads="1" noChangeShapeType="1" noTextEdit="1"/>
          </p:cNvSpPr>
          <p:nvPr/>
        </p:nvSpPr>
        <p:spPr bwMode="auto">
          <a:xfrm rot="5400000">
            <a:off x="2857500" y="2552700"/>
            <a:ext cx="990600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Arial"/>
                <a:cs typeface="Arial"/>
              </a:rPr>
              <a:t>июнь</a:t>
            </a:r>
          </a:p>
        </p:txBody>
      </p:sp>
      <p:sp>
        <p:nvSpPr>
          <p:cNvPr id="7926" name="WordArt 1782"/>
          <p:cNvSpPr>
            <a:spLocks noChangeArrowheads="1" noChangeShapeType="1" noTextEdit="1"/>
          </p:cNvSpPr>
          <p:nvPr/>
        </p:nvSpPr>
        <p:spPr bwMode="auto">
          <a:xfrm rot="5400000">
            <a:off x="2857500" y="4000500"/>
            <a:ext cx="990600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Arial"/>
                <a:cs typeface="Arial"/>
              </a:rPr>
              <a:t>июль</a:t>
            </a:r>
          </a:p>
        </p:txBody>
      </p:sp>
      <p:sp>
        <p:nvSpPr>
          <p:cNvPr id="7927" name="WordArt 1783"/>
          <p:cNvSpPr>
            <a:spLocks noChangeArrowheads="1" noChangeShapeType="1" noTextEdit="1"/>
          </p:cNvSpPr>
          <p:nvPr/>
        </p:nvSpPr>
        <p:spPr bwMode="auto">
          <a:xfrm rot="5400000">
            <a:off x="2747963" y="5634037"/>
            <a:ext cx="1200150" cy="2952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Arial"/>
                <a:cs typeface="Arial"/>
              </a:rPr>
              <a:t>август</a:t>
            </a:r>
          </a:p>
        </p:txBody>
      </p:sp>
      <p:sp>
        <p:nvSpPr>
          <p:cNvPr id="7928" name="WordArt 1784"/>
          <p:cNvSpPr>
            <a:spLocks noChangeArrowheads="1" noChangeShapeType="1" noTextEdit="1"/>
          </p:cNvSpPr>
          <p:nvPr/>
        </p:nvSpPr>
        <p:spPr bwMode="auto">
          <a:xfrm rot="5400000">
            <a:off x="5719763" y="1214437"/>
            <a:ext cx="1200150" cy="2952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Arial"/>
                <a:cs typeface="Arial"/>
              </a:rPr>
              <a:t>сентябрь</a:t>
            </a:r>
          </a:p>
        </p:txBody>
      </p:sp>
      <p:sp>
        <p:nvSpPr>
          <p:cNvPr id="7929" name="WordArt 1785"/>
          <p:cNvSpPr>
            <a:spLocks noChangeArrowheads="1" noChangeShapeType="1" noTextEdit="1"/>
          </p:cNvSpPr>
          <p:nvPr/>
        </p:nvSpPr>
        <p:spPr bwMode="auto">
          <a:xfrm rot="5400000">
            <a:off x="5719763" y="2662237"/>
            <a:ext cx="1200150" cy="2952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Arial"/>
                <a:cs typeface="Arial"/>
              </a:rPr>
              <a:t>октябрь</a:t>
            </a:r>
          </a:p>
        </p:txBody>
      </p:sp>
      <p:sp>
        <p:nvSpPr>
          <p:cNvPr id="7930" name="WordArt 1786"/>
          <p:cNvSpPr>
            <a:spLocks noChangeArrowheads="1" noChangeShapeType="1" noTextEdit="1"/>
          </p:cNvSpPr>
          <p:nvPr/>
        </p:nvSpPr>
        <p:spPr bwMode="auto">
          <a:xfrm rot="5400000">
            <a:off x="5719763" y="4110037"/>
            <a:ext cx="1200150" cy="2952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Arial"/>
                <a:cs typeface="Arial"/>
              </a:rPr>
              <a:t>ноябрь</a:t>
            </a:r>
          </a:p>
        </p:txBody>
      </p:sp>
      <p:sp>
        <p:nvSpPr>
          <p:cNvPr id="7931" name="WordArt 1787"/>
          <p:cNvSpPr>
            <a:spLocks noChangeArrowheads="1" noChangeShapeType="1" noTextEdit="1"/>
          </p:cNvSpPr>
          <p:nvPr/>
        </p:nvSpPr>
        <p:spPr bwMode="auto">
          <a:xfrm rot="5400000">
            <a:off x="5719763" y="5634037"/>
            <a:ext cx="1200150" cy="2952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Arial"/>
                <a:cs typeface="Arial"/>
              </a:rPr>
              <a:t>декабрь</a:t>
            </a:r>
          </a:p>
        </p:txBody>
      </p:sp>
      <p:pic>
        <p:nvPicPr>
          <p:cNvPr id="8029" name="Picture 1885" descr="9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248400"/>
            <a:ext cx="142875" cy="190500"/>
          </a:xfrm>
          <a:prstGeom prst="rect">
            <a:avLst/>
          </a:prstGeom>
          <a:noFill/>
        </p:spPr>
      </p:pic>
      <p:pic>
        <p:nvPicPr>
          <p:cNvPr id="8032" name="Picture 1888" descr="7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3048000"/>
            <a:ext cx="142875" cy="190500"/>
          </a:xfrm>
          <a:prstGeom prst="rect">
            <a:avLst/>
          </a:prstGeom>
          <a:noFill/>
        </p:spPr>
      </p:pic>
      <p:pic>
        <p:nvPicPr>
          <p:cNvPr id="8033" name="Picture 1889" descr="0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486400"/>
            <a:ext cx="146050" cy="190500"/>
          </a:xfrm>
          <a:prstGeom prst="rect">
            <a:avLst/>
          </a:prstGeom>
          <a:noFill/>
        </p:spPr>
      </p:pic>
      <p:pic>
        <p:nvPicPr>
          <p:cNvPr id="8034" name="Picture 1890" descr="1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5486400"/>
            <a:ext cx="111125" cy="190500"/>
          </a:xfrm>
          <a:prstGeom prst="rect">
            <a:avLst/>
          </a:prstGeom>
          <a:noFill/>
        </p:spPr>
      </p:pic>
      <p:pic>
        <p:nvPicPr>
          <p:cNvPr id="8035" name="Picture 1891" descr="2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6248400"/>
            <a:ext cx="142875" cy="190500"/>
          </a:xfrm>
          <a:prstGeom prst="rect">
            <a:avLst/>
          </a:prstGeom>
          <a:noFill/>
        </p:spPr>
      </p:pic>
      <p:pic>
        <p:nvPicPr>
          <p:cNvPr id="8036" name="Picture 1892" descr="3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5181600"/>
            <a:ext cx="139700" cy="190500"/>
          </a:xfrm>
          <a:prstGeom prst="rect">
            <a:avLst/>
          </a:prstGeom>
          <a:noFill/>
        </p:spPr>
      </p:pic>
      <p:pic>
        <p:nvPicPr>
          <p:cNvPr id="8039" name="Picture 1895" descr="1_md_wht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066800"/>
            <a:ext cx="111125" cy="190500"/>
          </a:xfrm>
          <a:prstGeom prst="rect">
            <a:avLst/>
          </a:prstGeom>
          <a:noFill/>
        </p:spPr>
      </p:pic>
      <p:pic>
        <p:nvPicPr>
          <p:cNvPr id="8040" name="Picture 1896" descr="1_md_wht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1066800"/>
            <a:ext cx="111125" cy="190500"/>
          </a:xfrm>
          <a:prstGeom prst="rect">
            <a:avLst/>
          </a:prstGeom>
          <a:noFill/>
        </p:spPr>
      </p:pic>
      <p:pic>
        <p:nvPicPr>
          <p:cNvPr id="8041" name="Picture 1897" descr="2_md_wht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828800"/>
            <a:ext cx="142875" cy="190500"/>
          </a:xfrm>
          <a:prstGeom prst="rect">
            <a:avLst/>
          </a:prstGeom>
          <a:noFill/>
        </p:spPr>
      </p:pic>
      <p:pic>
        <p:nvPicPr>
          <p:cNvPr id="8042" name="Picture 1898" descr="9_md_wht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142875" cy="190500"/>
          </a:xfrm>
          <a:prstGeom prst="rect">
            <a:avLst/>
          </a:prstGeom>
          <a:noFill/>
        </p:spPr>
      </p:pic>
      <p:pic>
        <p:nvPicPr>
          <p:cNvPr id="8043" name="Picture 1899" descr="2_md_wht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2286000"/>
            <a:ext cx="142875" cy="190500"/>
          </a:xfrm>
          <a:prstGeom prst="rect">
            <a:avLst/>
          </a:prstGeom>
          <a:noFill/>
        </p:spPr>
      </p:pic>
      <p:pic>
        <p:nvPicPr>
          <p:cNvPr id="8044" name="Picture 1900" descr="1_md_wht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2743200"/>
            <a:ext cx="111125" cy="190500"/>
          </a:xfrm>
          <a:prstGeom prst="rect">
            <a:avLst/>
          </a:prstGeom>
          <a:noFill/>
        </p:spPr>
      </p:pic>
      <p:pic>
        <p:nvPicPr>
          <p:cNvPr id="8045" name="Picture 1901" descr="9_md_wht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43200"/>
            <a:ext cx="142875" cy="190500"/>
          </a:xfrm>
          <a:prstGeom prst="rect">
            <a:avLst/>
          </a:prstGeom>
          <a:noFill/>
        </p:spPr>
      </p:pic>
      <p:pic>
        <p:nvPicPr>
          <p:cNvPr id="8047" name="Picture 1903" descr="1_md_wh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962400"/>
            <a:ext cx="111125" cy="190500"/>
          </a:xfrm>
          <a:prstGeom prst="rect">
            <a:avLst/>
          </a:prstGeom>
          <a:noFill/>
        </p:spPr>
      </p:pic>
      <p:pic>
        <p:nvPicPr>
          <p:cNvPr id="8048" name="Picture 1904" descr="4_md_wh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38400" y="3962400"/>
            <a:ext cx="142875" cy="190500"/>
          </a:xfrm>
          <a:prstGeom prst="rect">
            <a:avLst/>
          </a:prstGeom>
          <a:noFill/>
        </p:spPr>
      </p:pic>
      <p:pic>
        <p:nvPicPr>
          <p:cNvPr id="8050" name="Picture 1906" descr="0_md_wht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191000"/>
            <a:ext cx="146050" cy="190500"/>
          </a:xfrm>
          <a:prstGeom prst="rect">
            <a:avLst/>
          </a:prstGeom>
          <a:noFill/>
        </p:spPr>
      </p:pic>
      <p:pic>
        <p:nvPicPr>
          <p:cNvPr id="8051" name="Picture 1907" descr="2_md_wht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4191000"/>
            <a:ext cx="142875" cy="190500"/>
          </a:xfrm>
          <a:prstGeom prst="rect">
            <a:avLst/>
          </a:prstGeom>
          <a:noFill/>
        </p:spPr>
      </p:pic>
      <p:pic>
        <p:nvPicPr>
          <p:cNvPr id="8052" name="Picture 1908" descr="2_md_wht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495800"/>
            <a:ext cx="142875" cy="190500"/>
          </a:xfrm>
          <a:prstGeom prst="rect">
            <a:avLst/>
          </a:prstGeom>
          <a:noFill/>
        </p:spPr>
      </p:pic>
      <p:pic>
        <p:nvPicPr>
          <p:cNvPr id="8053" name="Picture 1909" descr="2_md_wht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495800"/>
            <a:ext cx="142875" cy="190500"/>
          </a:xfrm>
          <a:prstGeom prst="rect">
            <a:avLst/>
          </a:prstGeom>
          <a:noFill/>
        </p:spPr>
      </p:pic>
      <p:pic>
        <p:nvPicPr>
          <p:cNvPr id="8054" name="Picture 1910" descr="2_md_wht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495800"/>
            <a:ext cx="142875" cy="190500"/>
          </a:xfrm>
          <a:prstGeom prst="rect">
            <a:avLst/>
          </a:prstGeom>
          <a:noFill/>
        </p:spPr>
      </p:pic>
      <p:pic>
        <p:nvPicPr>
          <p:cNvPr id="8056" name="Picture 1912" descr="3_md_wht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495800"/>
            <a:ext cx="139700" cy="190500"/>
          </a:xfrm>
          <a:prstGeom prst="rect">
            <a:avLst/>
          </a:prstGeom>
          <a:noFill/>
        </p:spPr>
      </p:pic>
      <p:pic>
        <p:nvPicPr>
          <p:cNvPr id="8057" name="Picture 1913" descr="1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181600"/>
            <a:ext cx="111125" cy="190500"/>
          </a:xfrm>
          <a:prstGeom prst="rect">
            <a:avLst/>
          </a:prstGeom>
          <a:noFill/>
        </p:spPr>
      </p:pic>
      <p:pic>
        <p:nvPicPr>
          <p:cNvPr id="8058" name="Picture 1914" descr="1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715000"/>
            <a:ext cx="111125" cy="190500"/>
          </a:xfrm>
          <a:prstGeom prst="rect">
            <a:avLst/>
          </a:prstGeom>
          <a:noFill/>
        </p:spPr>
      </p:pic>
      <p:pic>
        <p:nvPicPr>
          <p:cNvPr id="8059" name="Picture 1915" descr="1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5715000"/>
            <a:ext cx="111125" cy="190500"/>
          </a:xfrm>
          <a:prstGeom prst="rect">
            <a:avLst/>
          </a:prstGeom>
          <a:noFill/>
        </p:spPr>
      </p:pic>
      <p:pic>
        <p:nvPicPr>
          <p:cNvPr id="8060" name="Picture 1916" descr="7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181600"/>
            <a:ext cx="142875" cy="190500"/>
          </a:xfrm>
          <a:prstGeom prst="rect">
            <a:avLst/>
          </a:prstGeom>
          <a:noFill/>
        </p:spPr>
      </p:pic>
      <p:pic>
        <p:nvPicPr>
          <p:cNvPr id="8061" name="Picture 1917" descr="5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5800" y="5715000"/>
            <a:ext cx="142875" cy="190500"/>
          </a:xfrm>
          <a:prstGeom prst="rect">
            <a:avLst/>
          </a:prstGeom>
          <a:noFill/>
        </p:spPr>
      </p:pic>
      <p:pic>
        <p:nvPicPr>
          <p:cNvPr id="8062" name="Picture 1918" descr="2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5715000"/>
            <a:ext cx="142875" cy="190500"/>
          </a:xfrm>
          <a:prstGeom prst="rect">
            <a:avLst/>
          </a:prstGeom>
          <a:noFill/>
        </p:spPr>
      </p:pic>
      <p:pic>
        <p:nvPicPr>
          <p:cNvPr id="8063" name="Picture 1919" descr="2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6019800"/>
            <a:ext cx="142875" cy="190500"/>
          </a:xfrm>
          <a:prstGeom prst="rect">
            <a:avLst/>
          </a:prstGeom>
          <a:noFill/>
        </p:spPr>
      </p:pic>
      <p:pic>
        <p:nvPicPr>
          <p:cNvPr id="8064" name="Picture 1920" descr="2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6019800"/>
            <a:ext cx="142875" cy="190500"/>
          </a:xfrm>
          <a:prstGeom prst="rect">
            <a:avLst/>
          </a:prstGeom>
          <a:noFill/>
        </p:spPr>
      </p:pic>
      <p:pic>
        <p:nvPicPr>
          <p:cNvPr id="8065" name="Picture 1921" descr="2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6019800"/>
            <a:ext cx="142875" cy="190500"/>
          </a:xfrm>
          <a:prstGeom prst="rect">
            <a:avLst/>
          </a:prstGeom>
          <a:noFill/>
        </p:spPr>
      </p:pic>
      <p:pic>
        <p:nvPicPr>
          <p:cNvPr id="8066" name="Picture 1922" descr="2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6019800"/>
            <a:ext cx="142875" cy="190500"/>
          </a:xfrm>
          <a:prstGeom prst="rect">
            <a:avLst/>
          </a:prstGeom>
          <a:noFill/>
        </p:spPr>
      </p:pic>
      <p:pic>
        <p:nvPicPr>
          <p:cNvPr id="8067" name="Picture 1923" descr="4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6019800"/>
            <a:ext cx="142875" cy="190500"/>
          </a:xfrm>
          <a:prstGeom prst="rect">
            <a:avLst/>
          </a:prstGeom>
          <a:noFill/>
        </p:spPr>
      </p:pic>
      <p:pic>
        <p:nvPicPr>
          <p:cNvPr id="8068" name="Picture 1924" descr="6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05000" y="6019800"/>
            <a:ext cx="142875" cy="190500"/>
          </a:xfrm>
          <a:prstGeom prst="rect">
            <a:avLst/>
          </a:prstGeom>
          <a:noFill/>
        </p:spPr>
      </p:pic>
      <p:pic>
        <p:nvPicPr>
          <p:cNvPr id="8069" name="Picture 1925" descr="3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11638" y="762000"/>
            <a:ext cx="195262" cy="266700"/>
          </a:xfrm>
          <a:prstGeom prst="rect">
            <a:avLst/>
          </a:prstGeom>
          <a:noFill/>
        </p:spPr>
      </p:pic>
      <p:pic>
        <p:nvPicPr>
          <p:cNvPr id="8070" name="Picture 1926" descr="1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295400"/>
            <a:ext cx="111125" cy="190500"/>
          </a:xfrm>
          <a:prstGeom prst="rect">
            <a:avLst/>
          </a:prstGeom>
          <a:noFill/>
        </p:spPr>
      </p:pic>
      <p:pic>
        <p:nvPicPr>
          <p:cNvPr id="8071" name="Picture 1927" descr="2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600200"/>
            <a:ext cx="142875" cy="190500"/>
          </a:xfrm>
          <a:prstGeom prst="rect">
            <a:avLst/>
          </a:prstGeom>
          <a:noFill/>
        </p:spPr>
      </p:pic>
      <p:pic>
        <p:nvPicPr>
          <p:cNvPr id="8072" name="Picture 1928" descr="5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48200" y="1600200"/>
            <a:ext cx="142875" cy="190500"/>
          </a:xfrm>
          <a:prstGeom prst="rect">
            <a:avLst/>
          </a:prstGeom>
          <a:noFill/>
        </p:spPr>
      </p:pic>
      <p:pic>
        <p:nvPicPr>
          <p:cNvPr id="8073" name="Picture 1929" descr="5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57600" y="1295400"/>
            <a:ext cx="142875" cy="190500"/>
          </a:xfrm>
          <a:prstGeom prst="rect">
            <a:avLst/>
          </a:prstGeom>
          <a:noFill/>
        </p:spPr>
      </p:pic>
      <p:pic>
        <p:nvPicPr>
          <p:cNvPr id="8074" name="Picture 1930" descr="5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00600" y="2209800"/>
            <a:ext cx="142875" cy="190500"/>
          </a:xfrm>
          <a:prstGeom prst="rect">
            <a:avLst/>
          </a:prstGeom>
          <a:noFill/>
        </p:spPr>
      </p:pic>
      <p:pic>
        <p:nvPicPr>
          <p:cNvPr id="8075" name="Picture 1931" descr="8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657600" y="2514600"/>
            <a:ext cx="142875" cy="190500"/>
          </a:xfrm>
          <a:prstGeom prst="rect">
            <a:avLst/>
          </a:prstGeom>
          <a:noFill/>
        </p:spPr>
      </p:pic>
      <p:pic>
        <p:nvPicPr>
          <p:cNvPr id="8076" name="Picture 1932" descr="1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743200"/>
            <a:ext cx="111125" cy="190500"/>
          </a:xfrm>
          <a:prstGeom prst="rect">
            <a:avLst/>
          </a:prstGeom>
          <a:noFill/>
        </p:spPr>
      </p:pic>
      <p:pic>
        <p:nvPicPr>
          <p:cNvPr id="8077" name="Picture 1933" descr="1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743200"/>
            <a:ext cx="111125" cy="190500"/>
          </a:xfrm>
          <a:prstGeom prst="rect">
            <a:avLst/>
          </a:prstGeom>
          <a:noFill/>
        </p:spPr>
      </p:pic>
      <p:pic>
        <p:nvPicPr>
          <p:cNvPr id="8078" name="Picture 1934" descr="5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33800" y="2743200"/>
            <a:ext cx="142875" cy="190500"/>
          </a:xfrm>
          <a:prstGeom prst="rect">
            <a:avLst/>
          </a:prstGeom>
          <a:noFill/>
        </p:spPr>
      </p:pic>
      <p:pic>
        <p:nvPicPr>
          <p:cNvPr id="8079" name="Picture 1935" descr="7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743200"/>
            <a:ext cx="142875" cy="190500"/>
          </a:xfrm>
          <a:prstGeom prst="rect">
            <a:avLst/>
          </a:prstGeom>
          <a:noFill/>
        </p:spPr>
      </p:pic>
      <p:pic>
        <p:nvPicPr>
          <p:cNvPr id="8080" name="Picture 1936" descr="2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3048000"/>
            <a:ext cx="142875" cy="190500"/>
          </a:xfrm>
          <a:prstGeom prst="rect">
            <a:avLst/>
          </a:prstGeom>
          <a:noFill/>
        </p:spPr>
      </p:pic>
      <p:pic>
        <p:nvPicPr>
          <p:cNvPr id="8081" name="Picture 1937" descr="6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76800" y="3048000"/>
            <a:ext cx="142875" cy="190500"/>
          </a:xfrm>
          <a:prstGeom prst="rect">
            <a:avLst/>
          </a:prstGeom>
          <a:noFill/>
        </p:spPr>
      </p:pic>
      <p:pic>
        <p:nvPicPr>
          <p:cNvPr id="8082" name="Picture 1938" descr="1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962400"/>
            <a:ext cx="111125" cy="190500"/>
          </a:xfrm>
          <a:prstGeom prst="rect">
            <a:avLst/>
          </a:prstGeom>
          <a:noFill/>
        </p:spPr>
      </p:pic>
      <p:pic>
        <p:nvPicPr>
          <p:cNvPr id="8083" name="Picture 1939" descr="0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962400"/>
            <a:ext cx="146050" cy="190500"/>
          </a:xfrm>
          <a:prstGeom prst="rect">
            <a:avLst/>
          </a:prstGeom>
          <a:noFill/>
        </p:spPr>
      </p:pic>
      <p:pic>
        <p:nvPicPr>
          <p:cNvPr id="8084" name="Picture 1940" descr="2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5181600"/>
            <a:ext cx="142875" cy="190500"/>
          </a:xfrm>
          <a:prstGeom prst="rect">
            <a:avLst/>
          </a:prstGeom>
          <a:noFill/>
        </p:spPr>
      </p:pic>
      <p:pic>
        <p:nvPicPr>
          <p:cNvPr id="8085" name="Picture 1941" descr="6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05400" y="5181600"/>
            <a:ext cx="142875" cy="190500"/>
          </a:xfrm>
          <a:prstGeom prst="rect">
            <a:avLst/>
          </a:prstGeom>
          <a:noFill/>
        </p:spPr>
      </p:pic>
      <p:pic>
        <p:nvPicPr>
          <p:cNvPr id="8086" name="Picture 1942" descr="6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62400" y="5715000"/>
            <a:ext cx="142875" cy="190500"/>
          </a:xfrm>
          <a:prstGeom prst="rect">
            <a:avLst/>
          </a:prstGeom>
          <a:noFill/>
        </p:spPr>
      </p:pic>
      <p:pic>
        <p:nvPicPr>
          <p:cNvPr id="8087" name="Picture 1943" descr="1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5715000"/>
            <a:ext cx="111125" cy="190500"/>
          </a:xfrm>
          <a:prstGeom prst="rect">
            <a:avLst/>
          </a:prstGeom>
          <a:noFill/>
        </p:spPr>
      </p:pic>
      <p:pic>
        <p:nvPicPr>
          <p:cNvPr id="8088" name="Picture 1944" descr="2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6019800"/>
            <a:ext cx="142875" cy="190500"/>
          </a:xfrm>
          <a:prstGeom prst="rect">
            <a:avLst/>
          </a:prstGeom>
          <a:noFill/>
        </p:spPr>
      </p:pic>
      <p:pic>
        <p:nvPicPr>
          <p:cNvPr id="8089" name="Picture 1945" descr="7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6019800"/>
            <a:ext cx="142875" cy="190500"/>
          </a:xfrm>
          <a:prstGeom prst="rect">
            <a:avLst/>
          </a:prstGeom>
          <a:noFill/>
        </p:spPr>
      </p:pic>
      <p:pic>
        <p:nvPicPr>
          <p:cNvPr id="8090" name="Picture 1946" descr="1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1295400"/>
            <a:ext cx="111125" cy="190500"/>
          </a:xfrm>
          <a:prstGeom prst="rect">
            <a:avLst/>
          </a:prstGeom>
          <a:noFill/>
        </p:spPr>
      </p:pic>
      <p:pic>
        <p:nvPicPr>
          <p:cNvPr id="8091" name="Picture 1947" descr="1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295400"/>
            <a:ext cx="111125" cy="190500"/>
          </a:xfrm>
          <a:prstGeom prst="rect">
            <a:avLst/>
          </a:prstGeom>
          <a:noFill/>
        </p:spPr>
      </p:pic>
      <p:pic>
        <p:nvPicPr>
          <p:cNvPr id="8092" name="Picture 1948" descr="5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29400" y="1295400"/>
            <a:ext cx="142875" cy="190500"/>
          </a:xfrm>
          <a:prstGeom prst="rect">
            <a:avLst/>
          </a:prstGeom>
          <a:noFill/>
        </p:spPr>
      </p:pic>
      <p:pic>
        <p:nvPicPr>
          <p:cNvPr id="8093" name="Picture 1949" descr="6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934200" y="1295400"/>
            <a:ext cx="142875" cy="190500"/>
          </a:xfrm>
          <a:prstGeom prst="rect">
            <a:avLst/>
          </a:prstGeom>
          <a:noFill/>
        </p:spPr>
      </p:pic>
      <p:pic>
        <p:nvPicPr>
          <p:cNvPr id="8094" name="Picture 1950" descr="2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1600200"/>
            <a:ext cx="142875" cy="190500"/>
          </a:xfrm>
          <a:prstGeom prst="rect">
            <a:avLst/>
          </a:prstGeom>
          <a:noFill/>
        </p:spPr>
      </p:pic>
      <p:pic>
        <p:nvPicPr>
          <p:cNvPr id="8095" name="Picture 1951" descr="2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600200"/>
            <a:ext cx="142875" cy="190500"/>
          </a:xfrm>
          <a:prstGeom prst="rect">
            <a:avLst/>
          </a:prstGeom>
          <a:noFill/>
        </p:spPr>
      </p:pic>
      <p:pic>
        <p:nvPicPr>
          <p:cNvPr id="8096" name="Picture 1952" descr="2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1600200"/>
            <a:ext cx="142875" cy="190500"/>
          </a:xfrm>
          <a:prstGeom prst="rect">
            <a:avLst/>
          </a:prstGeom>
          <a:noFill/>
        </p:spPr>
      </p:pic>
      <p:pic>
        <p:nvPicPr>
          <p:cNvPr id="8097" name="Picture 1953" descr="2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1295400"/>
            <a:ext cx="142875" cy="190500"/>
          </a:xfrm>
          <a:prstGeom prst="rect">
            <a:avLst/>
          </a:prstGeom>
          <a:noFill/>
        </p:spPr>
      </p:pic>
      <p:pic>
        <p:nvPicPr>
          <p:cNvPr id="8098" name="Picture 1954" descr="0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1295400"/>
            <a:ext cx="146050" cy="190500"/>
          </a:xfrm>
          <a:prstGeom prst="rect">
            <a:avLst/>
          </a:prstGeom>
          <a:noFill/>
        </p:spPr>
      </p:pic>
      <p:pic>
        <p:nvPicPr>
          <p:cNvPr id="8099" name="Picture 1955" descr="5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00" y="1600200"/>
            <a:ext cx="142875" cy="190500"/>
          </a:xfrm>
          <a:prstGeom prst="rect">
            <a:avLst/>
          </a:prstGeom>
          <a:noFill/>
        </p:spPr>
      </p:pic>
      <p:pic>
        <p:nvPicPr>
          <p:cNvPr id="8100" name="Picture 1956" descr="5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72400" y="2209800"/>
            <a:ext cx="142875" cy="190500"/>
          </a:xfrm>
          <a:prstGeom prst="rect">
            <a:avLst/>
          </a:prstGeom>
          <a:noFill/>
        </p:spPr>
      </p:pic>
      <p:pic>
        <p:nvPicPr>
          <p:cNvPr id="8101" name="Picture 1957" descr="4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2209800"/>
            <a:ext cx="142875" cy="190500"/>
          </a:xfrm>
          <a:prstGeom prst="rect">
            <a:avLst/>
          </a:prstGeom>
          <a:noFill/>
        </p:spPr>
      </p:pic>
      <p:pic>
        <p:nvPicPr>
          <p:cNvPr id="8102" name="Picture 1958" descr="4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2514600"/>
            <a:ext cx="142875" cy="190500"/>
          </a:xfrm>
          <a:prstGeom prst="rect">
            <a:avLst/>
          </a:prstGeom>
          <a:noFill/>
        </p:spPr>
      </p:pic>
      <p:pic>
        <p:nvPicPr>
          <p:cNvPr id="8103" name="Picture 1959" descr="1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2514600"/>
            <a:ext cx="111125" cy="190500"/>
          </a:xfrm>
          <a:prstGeom prst="rect">
            <a:avLst/>
          </a:prstGeom>
          <a:noFill/>
        </p:spPr>
      </p:pic>
      <p:pic>
        <p:nvPicPr>
          <p:cNvPr id="8104" name="Picture 1960" descr="1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5181600"/>
            <a:ext cx="111125" cy="190500"/>
          </a:xfrm>
          <a:prstGeom prst="rect">
            <a:avLst/>
          </a:prstGeom>
          <a:noFill/>
        </p:spPr>
      </p:pic>
      <p:pic>
        <p:nvPicPr>
          <p:cNvPr id="8105" name="Picture 1961" descr="2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3048000"/>
            <a:ext cx="142875" cy="190500"/>
          </a:xfrm>
          <a:prstGeom prst="rect">
            <a:avLst/>
          </a:prstGeom>
          <a:noFill/>
        </p:spPr>
      </p:pic>
      <p:pic>
        <p:nvPicPr>
          <p:cNvPr id="8106" name="Picture 1962" descr="0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514600"/>
            <a:ext cx="146050" cy="190500"/>
          </a:xfrm>
          <a:prstGeom prst="rect">
            <a:avLst/>
          </a:prstGeom>
          <a:noFill/>
        </p:spPr>
      </p:pic>
      <p:pic>
        <p:nvPicPr>
          <p:cNvPr id="8107" name="Picture 1963" descr="1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2514600"/>
            <a:ext cx="111125" cy="190500"/>
          </a:xfrm>
          <a:prstGeom prst="rect">
            <a:avLst/>
          </a:prstGeom>
          <a:noFill/>
        </p:spPr>
      </p:pic>
      <p:sp>
        <p:nvSpPr>
          <p:cNvPr id="8108" name="WordArt 1964">
            <a:hlinkClick r:id="" action="ppaction://hlinkshowjump?jump=endshow"/>
          </p:cNvPr>
          <p:cNvSpPr>
            <a:spLocks noChangeArrowheads="1" noChangeShapeType="1" noTextEdit="1"/>
          </p:cNvSpPr>
          <p:nvPr/>
        </p:nvSpPr>
        <p:spPr bwMode="auto">
          <a:xfrm>
            <a:off x="6324600" y="228600"/>
            <a:ext cx="25717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завершить показ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8" name="Rectangle 694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i="1">
                <a:solidFill>
                  <a:srgbClr val="FF3300"/>
                </a:solidFill>
              </a:rPr>
              <a:t>11 января</a:t>
            </a:r>
            <a:r>
              <a:rPr lang="en-US" sz="2800" i="1">
                <a:solidFill>
                  <a:srgbClr val="FF3300"/>
                </a:solidFill>
              </a:rPr>
              <a:t> - </a:t>
            </a:r>
            <a:r>
              <a:rPr lang="ru-RU" sz="2800" i="1">
                <a:solidFill>
                  <a:srgbClr val="FF3300"/>
                </a:solidFill>
              </a:rPr>
              <a:t>День заповедников и </a:t>
            </a:r>
            <a:endParaRPr lang="en-US" sz="2800" i="1">
              <a:solidFill>
                <a:srgbClr val="FF3300"/>
              </a:solidFill>
            </a:endParaRPr>
          </a:p>
          <a:p>
            <a:pPr algn="ctr">
              <a:buFontTx/>
              <a:buNone/>
            </a:pPr>
            <a:r>
              <a:rPr lang="ru-RU" sz="2800" i="1">
                <a:solidFill>
                  <a:srgbClr val="FF3300"/>
                </a:solidFill>
              </a:rPr>
              <a:t>национальных парков</a:t>
            </a:r>
            <a:r>
              <a:rPr lang="ru-RU" sz="2800">
                <a:solidFill>
                  <a:srgbClr val="FF3300"/>
                </a:solidFill>
              </a:rPr>
              <a:t>	</a:t>
            </a:r>
            <a:endParaRPr lang="en-US" sz="2800">
              <a:solidFill>
                <a:srgbClr val="FF3300"/>
              </a:solidFill>
            </a:endParaRPr>
          </a:p>
          <a:p>
            <a:pPr>
              <a:buFontTx/>
              <a:buNone/>
            </a:pPr>
            <a:r>
              <a:rPr lang="ru-RU" sz="2000" i="1"/>
              <a:t>День заповедников и национальных парков впервые</a:t>
            </a:r>
            <a:r>
              <a:rPr lang="en-US" sz="2000" i="1"/>
              <a:t> </a:t>
            </a:r>
            <a:r>
              <a:rPr lang="ru-RU" sz="2000" i="1"/>
              <a:t>отмечался в 1997году по инициативе Центра охраны дикой природы, Всемирного Фонда дикой природы, Экоцентра /Заповедник/. </a:t>
            </a:r>
          </a:p>
          <a:p>
            <a:pPr>
              <a:buFontTx/>
              <a:buNone/>
            </a:pPr>
            <a:r>
              <a:rPr lang="ru-RU" sz="2000" i="1"/>
              <a:t>11 января был выбран Днем заповедников и национальных парков в ознаменование годовщины образования первого государственного заповедника России (по новому стилю) </a:t>
            </a:r>
            <a:r>
              <a:rPr lang="en-US" sz="2000" i="1"/>
              <a:t>Баргузинского заповедника в 1916 году. </a:t>
            </a:r>
            <a:endParaRPr lang="ru-RU" sz="2000" i="1"/>
          </a:p>
          <a:p>
            <a:pPr>
              <a:buFontTx/>
              <a:buNone/>
            </a:pPr>
            <a:r>
              <a:rPr lang="ru-RU" sz="2000" i="1"/>
              <a:t>На сегодняшний день в России действуют 100 заповедников и 35 национальных парков (их общая площадь составляет около 3% площади страны)</a:t>
            </a:r>
          </a:p>
        </p:txBody>
      </p:sp>
      <p:pic>
        <p:nvPicPr>
          <p:cNvPr id="6839" name="Picture 695" descr="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063" y="4495800"/>
            <a:ext cx="1493837" cy="21209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840" name="Picture 696" descr="Flora_800x600_00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495800"/>
            <a:ext cx="2743200" cy="20574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842" name="Picture 698" descr="29f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495800"/>
            <a:ext cx="3097213" cy="20923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843" name="AutoShape 69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6096000"/>
            <a:ext cx="533400" cy="533400"/>
          </a:xfrm>
          <a:prstGeom prst="actionButtonBeginning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1000" y="228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solidFill>
                  <a:srgbClr val="FF3300"/>
                </a:solidFill>
              </a:rPr>
              <a:t>29 января</a:t>
            </a:r>
            <a:r>
              <a:rPr lang="en-US" sz="2800" i="1">
                <a:solidFill>
                  <a:srgbClr val="FF3300"/>
                </a:solidFill>
              </a:rPr>
              <a:t> - </a:t>
            </a:r>
            <a:r>
              <a:rPr lang="ru-RU" sz="2800" i="1">
                <a:solidFill>
                  <a:srgbClr val="FF3300"/>
                </a:solidFill>
              </a:rPr>
              <a:t>День мобилизации против </a:t>
            </a:r>
            <a:endParaRPr lang="en-US" sz="2800" i="1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solidFill>
                  <a:srgbClr val="FF3300"/>
                </a:solidFill>
              </a:rPr>
              <a:t>угрозы ядерной войны</a:t>
            </a:r>
            <a:r>
              <a:rPr lang="ru-RU" sz="3200" i="1"/>
              <a:t>	</a:t>
            </a:r>
            <a:endParaRPr lang="en-US" sz="3200" i="1"/>
          </a:p>
          <a:p>
            <a:pPr marL="342900" indent="-342900">
              <a:spcBef>
                <a:spcPct val="20000"/>
              </a:spcBef>
            </a:pPr>
            <a:r>
              <a:rPr lang="ru-RU" sz="2000" i="1"/>
              <a:t>Этот день празднуется с 1985 года, с момента принятия Делийской декларации о принципах свободного от ядерного оружия и ненасильственного мира. Декларация содержит призыв прекратить гонку ядерного вооружения, сокращения и постепенной ликвидации ядерных арсеналов и устранения угрозы ядерной войны. Декларация была принята на совещании глав государств и правительств Индии, Аргентины, Греции, Мексики, Танзании и Швеции.</a:t>
            </a:r>
          </a:p>
        </p:txBody>
      </p:sp>
      <p:pic>
        <p:nvPicPr>
          <p:cNvPr id="8197" name="Picture 5" descr="3D_S_1024x768_0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038600"/>
            <a:ext cx="3048000" cy="2286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8" name="Picture 6" descr="gd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038600"/>
            <a:ext cx="3168650" cy="231933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9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6096000"/>
            <a:ext cx="533400" cy="533400"/>
          </a:xfrm>
          <a:prstGeom prst="actionButtonBeginning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6096000"/>
            <a:ext cx="533400" cy="533400"/>
          </a:xfrm>
          <a:prstGeom prst="actionButtonBeginning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81000" y="228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solidFill>
                  <a:srgbClr val="FF3300"/>
                </a:solidFill>
              </a:rPr>
              <a:t>2 февраля	</a:t>
            </a:r>
            <a:r>
              <a:rPr lang="en-US" sz="2800" i="1">
                <a:solidFill>
                  <a:srgbClr val="FF3300"/>
                </a:solidFill>
              </a:rPr>
              <a:t>- </a:t>
            </a:r>
            <a:r>
              <a:rPr lang="ru-RU" sz="2800" i="1">
                <a:solidFill>
                  <a:srgbClr val="FF3300"/>
                </a:solidFill>
              </a:rPr>
              <a:t>Всемирный день </a:t>
            </a:r>
            <a:endParaRPr lang="en-US" sz="2800" i="1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solidFill>
                  <a:srgbClr val="FF3300"/>
                </a:solidFill>
              </a:rPr>
              <a:t>водно-болотных угодий.</a:t>
            </a:r>
            <a:r>
              <a:rPr lang="ru-RU" sz="3200" i="1"/>
              <a:t>	</a:t>
            </a:r>
            <a:endParaRPr lang="en-US" sz="3200" i="1"/>
          </a:p>
          <a:p>
            <a:pPr marL="342900" indent="-342900">
              <a:spcBef>
                <a:spcPct val="20000"/>
              </a:spcBef>
            </a:pPr>
            <a:r>
              <a:rPr lang="ru-RU" sz="2000" i="1"/>
              <a:t>В 1975 г. вступила в силу принятая 2 февраля 1972 г. Конвенция о водно-болотных угодиях, которую Советский Союз ратифицировал спустя два года, в 1977 г. Ее основная задача - охрана морских заливов, озер и заболоченных территорий от загрязнения химическими отходами.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1"/>
              <a:t>В нашей стране на территории 21 субъекта Российской Федерации под охрану взяты более 40 таких угодий, представляющих наибольшую рекреационную, экономическую и культурную ценность.</a:t>
            </a:r>
          </a:p>
        </p:txBody>
      </p:sp>
      <p:pic>
        <p:nvPicPr>
          <p:cNvPr id="9223" name="Picture 7" descr="Озеро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114800"/>
            <a:ext cx="2628900" cy="24987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4" name="Picture 8" descr="l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210050"/>
            <a:ext cx="3276600" cy="24574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5" name="Picture 9" descr="4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191000"/>
            <a:ext cx="1828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6096000"/>
            <a:ext cx="533400" cy="533400"/>
          </a:xfrm>
          <a:prstGeom prst="actionButtonBeginning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52400" y="228600"/>
            <a:ext cx="8763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solidFill>
                  <a:srgbClr val="FF3300"/>
                </a:solidFill>
              </a:rPr>
              <a:t>19 февраля - Всемирный день защиты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solidFill>
                  <a:srgbClr val="FF3300"/>
                </a:solidFill>
              </a:rPr>
              <a:t>морских млекопитающих.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1"/>
              <a:t>19 февраля на планете отмечается Всемирный День защиты морских млекопитающих (День Китов). Он считается днем защиты не только китов, но и всех морских млекопитающих и других живых существ морей и океанов.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1"/>
              <a:t>Отмечается этот день с 1986 года, когда после 200 лет беспощадного истребления Международная китовая комиссия ввела запрет на китовый промысел. Он действует и поныне и означает, что по всему миру охота на больших китов, а также торговля китовым мясом запрещена. Ежегодно в этот день различные природоохранные группы проводят акции в защиту китов и других морских млекопитающих. Часто экологи объединяются и посвящают этот день защите одного уникального вида, которому грозит смертельная опасность.</a:t>
            </a:r>
          </a:p>
        </p:txBody>
      </p:sp>
      <p:pic>
        <p:nvPicPr>
          <p:cNvPr id="10248" name="Picture 8" descr="b80000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334000"/>
            <a:ext cx="1905000" cy="1270000"/>
          </a:xfrm>
          <a:prstGeom prst="rect">
            <a:avLst/>
          </a:prstGeom>
          <a:noFill/>
        </p:spPr>
      </p:pic>
      <p:pic>
        <p:nvPicPr>
          <p:cNvPr id="10249" name="Picture 9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334000"/>
            <a:ext cx="1990725" cy="13589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51" name="Picture 11" descr="kl;k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5353050"/>
            <a:ext cx="1943100" cy="13335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52" name="Picture 12" descr="261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6563" y="5334000"/>
            <a:ext cx="1003300" cy="13716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6096000"/>
            <a:ext cx="533400" cy="533400"/>
          </a:xfrm>
          <a:prstGeom prst="actionButtonBeginning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81000" y="228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solidFill>
                  <a:srgbClr val="FF3300"/>
                </a:solidFill>
              </a:rPr>
              <a:t>14 марта - День действий против плотин, действий в защиту Рек, Воды и Жизни.</a:t>
            </a:r>
            <a:r>
              <a:rPr lang="ru-RU" sz="3200" i="1"/>
              <a:t> </a:t>
            </a:r>
            <a:endParaRPr lang="en-US" sz="3200" i="1"/>
          </a:p>
          <a:p>
            <a:pPr marL="342900" indent="-342900">
              <a:spcBef>
                <a:spcPct val="20000"/>
              </a:spcBef>
            </a:pPr>
            <a:r>
              <a:rPr lang="ru-RU" sz="2000" i="1"/>
              <a:t>Международный день действий против плотин отмечается по инициативе общественной организации «Международная сеть рек» (США). «За реки, воду и жизнь» — девиз этого дня.</a:t>
            </a:r>
          </a:p>
        </p:txBody>
      </p:sp>
      <p:pic>
        <p:nvPicPr>
          <p:cNvPr id="11270" name="Picture 6" descr="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114800"/>
            <a:ext cx="3048000" cy="2286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1" name="Picture 7" descr="Flora_1600x1200_0024"/>
          <p:cNvPicPr>
            <a:picLocks noChangeAspect="1" noChangeArrowheads="1"/>
          </p:cNvPicPr>
          <p:nvPr/>
        </p:nvPicPr>
        <p:blipFill>
          <a:blip r:embed="rId5" cstate="print"/>
          <a:srcRect r="11539"/>
          <a:stretch>
            <a:fillRect/>
          </a:stretch>
        </p:blipFill>
        <p:spPr bwMode="auto">
          <a:xfrm>
            <a:off x="2362200" y="2209800"/>
            <a:ext cx="1905000" cy="17526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2" name="Picture 8" descr="a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190750"/>
            <a:ext cx="2343150" cy="17589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3" name="Picture 9" descr="5589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514600"/>
            <a:ext cx="2028825" cy="28575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4" name="Picture 10" descr="1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2209800"/>
            <a:ext cx="1752600" cy="17526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5" name="Picture 11" descr="Рисунок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4114800"/>
            <a:ext cx="3071813" cy="231298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6096000"/>
            <a:ext cx="533400" cy="533400"/>
          </a:xfrm>
          <a:prstGeom prst="actionButtonBeginning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81000" y="228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solidFill>
                  <a:srgbClr val="FF3300"/>
                </a:solidFill>
              </a:rPr>
              <a:t>22 марта - Всемирный день Воды.</a:t>
            </a:r>
            <a:r>
              <a:rPr lang="ru-RU" sz="3200" i="1"/>
              <a:t>	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1"/>
              <a:t>Впервые он был объявлен в 1994 г. по предложению Международной ассоциации водопользователей. С тех пор в этот день проводятся массовые акции, пропагандистские кампании по защите водных объектов, экскурсии, конференции, семинары, форумы и выставки. В нашей стране работой по подготовке и проведению Дня воды руководит служба водного хозяйства при Министерстве природных ресурсов.</a:t>
            </a:r>
          </a:p>
        </p:txBody>
      </p:sp>
      <p:pic>
        <p:nvPicPr>
          <p:cNvPr id="13318" name="Picture 6" descr="1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724400"/>
            <a:ext cx="2590800" cy="19431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9" name="Picture 7" descr="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352800"/>
            <a:ext cx="2457450" cy="3276600"/>
          </a:xfrm>
          <a:prstGeom prst="rect">
            <a:avLst/>
          </a:prstGeom>
          <a:noFill/>
        </p:spPr>
      </p:pic>
      <p:pic>
        <p:nvPicPr>
          <p:cNvPr id="13321" name="Picture 9" descr="Flora_800x600_0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724400"/>
            <a:ext cx="2590800" cy="19431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2" name="Picture 10" descr="Flora_800x600_0022"/>
          <p:cNvPicPr>
            <a:picLocks noChangeAspect="1" noChangeArrowheads="1"/>
          </p:cNvPicPr>
          <p:nvPr/>
        </p:nvPicPr>
        <p:blipFill>
          <a:blip r:embed="rId7" cstate="print"/>
          <a:srcRect l="10715"/>
          <a:stretch>
            <a:fillRect/>
          </a:stretch>
        </p:blipFill>
        <p:spPr bwMode="auto">
          <a:xfrm>
            <a:off x="7010400" y="2971800"/>
            <a:ext cx="1905000" cy="16002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3" name="Picture 11" descr="Flora_800x600_00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2971800"/>
            <a:ext cx="2133600" cy="16002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5" name="Picture 13" descr="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92475" y="2971800"/>
            <a:ext cx="1279525" cy="16002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6096000"/>
            <a:ext cx="533400" cy="533400"/>
          </a:xfrm>
          <a:prstGeom prst="actionButtonBeginning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81000" y="228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solidFill>
                  <a:srgbClr val="FF3300"/>
                </a:solidFill>
              </a:rPr>
              <a:t>20 марта - 5 июня – Общероссийские дни защиты от экологической опасности.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1"/>
              <a:t>Идея организации и проведения массовой природоохранной акции «Дни защиты от экологической опасности» принадлежит Федерации независимых профсоюзов России и относится к середине 1993 года.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1"/>
              <a:t>С тех пор ежегодно по всей России в рамках этих Дней проводится множество массовых мероприятий: субботники, очистки рек, территорий, эколого-просветительские акции, отмечается ряд праздников: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1"/>
              <a:t>Международный «Марш парков» (международные дни заповедников и национальных парков) - 18-22 апреля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1"/>
              <a:t>«Зеленые субботники» - конец апреля - начало мая </a:t>
            </a:r>
            <a:endParaRPr lang="en-US" sz="2000" i="1"/>
          </a:p>
          <a:p>
            <a:pPr marL="342900" indent="-342900">
              <a:spcBef>
                <a:spcPct val="20000"/>
              </a:spcBef>
            </a:pPr>
            <a:r>
              <a:rPr lang="en-US" sz="2000" i="1"/>
              <a:t>Международный день защиты детей - 1 июня </a:t>
            </a:r>
            <a:endParaRPr lang="ru-RU" sz="2000" i="1"/>
          </a:p>
          <a:p>
            <a:pPr marL="342900" indent="-342900">
              <a:spcBef>
                <a:spcPct val="20000"/>
              </a:spcBef>
            </a:pPr>
            <a:r>
              <a:rPr lang="ru-RU" sz="2000" i="1"/>
              <a:t>Всемирный День охраны окружающей среды - 5 июня.</a:t>
            </a:r>
          </a:p>
        </p:txBody>
      </p:sp>
      <p:pic>
        <p:nvPicPr>
          <p:cNvPr id="14342" name="Picture 6" descr="Рисунок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 l="3653" t="3642" r="5023" b="5312"/>
          <a:stretch>
            <a:fillRect/>
          </a:stretch>
        </p:blipFill>
        <p:spPr bwMode="auto">
          <a:xfrm>
            <a:off x="6934200" y="46482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 календарь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 календарь</Template>
  <TotalTime>2</TotalTime>
  <Words>807</Words>
  <Application>Microsoft Office PowerPoint</Application>
  <PresentationFormat>Экран (4:3)</PresentationFormat>
  <Paragraphs>410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Arial</vt:lpstr>
      <vt:lpstr>эко календарь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cp:lastPrinted>1601-01-01T00:00:00Z</cp:lastPrinted>
  <dcterms:created xsi:type="dcterms:W3CDTF">2011-01-30T02:58:04Z</dcterms:created>
  <dcterms:modified xsi:type="dcterms:W3CDTF">2011-01-30T03:00:25Z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