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82" r:id="rId4"/>
    <p:sldId id="260" r:id="rId5"/>
    <p:sldId id="269" r:id="rId6"/>
    <p:sldId id="270" r:id="rId7"/>
    <p:sldId id="261" r:id="rId8"/>
    <p:sldId id="271" r:id="rId9"/>
    <p:sldId id="272" r:id="rId10"/>
    <p:sldId id="273" r:id="rId11"/>
    <p:sldId id="274" r:id="rId12"/>
    <p:sldId id="288" r:id="rId13"/>
    <p:sldId id="283" r:id="rId14"/>
    <p:sldId id="284" r:id="rId15"/>
    <p:sldId id="289" r:id="rId16"/>
    <p:sldId id="266" r:id="rId17"/>
    <p:sldId id="264" r:id="rId18"/>
    <p:sldId id="290" r:id="rId19"/>
    <p:sldId id="275" r:id="rId20"/>
    <p:sldId id="291" r:id="rId21"/>
    <p:sldId id="276" r:id="rId22"/>
    <p:sldId id="292" r:id="rId23"/>
    <p:sldId id="277" r:id="rId24"/>
    <p:sldId id="278" r:id="rId25"/>
    <p:sldId id="286" r:id="rId26"/>
    <p:sldId id="279" r:id="rId27"/>
    <p:sldId id="287" r:id="rId28"/>
    <p:sldId id="280" r:id="rId29"/>
    <p:sldId id="267" r:id="rId30"/>
    <p:sldId id="263" r:id="rId31"/>
    <p:sldId id="28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598" autoAdjust="0"/>
  </p:normalViewPr>
  <p:slideViewPr>
    <p:cSldViewPr>
      <p:cViewPr>
        <p:scale>
          <a:sx n="60" d="100"/>
          <a:sy n="60" d="100"/>
        </p:scale>
        <p:origin x="-76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7B59A-A375-4A99-BC39-BD0B1035D5BD}" type="doc">
      <dgm:prSet loTypeId="urn:microsoft.com/office/officeart/2005/8/layout/gear1" loCatId="cycle" qsTypeId="urn:microsoft.com/office/officeart/2005/8/quickstyle/simple5" qsCatId="simple" csTypeId="urn:microsoft.com/office/officeart/2005/8/colors/colorful4" csCatId="colorful" phldr="1"/>
      <dgm:spPr/>
    </dgm:pt>
    <dgm:pt modelId="{7EE43A22-B842-4250-9C24-0410077086B5}">
      <dgm:prSet phldrT="[Текст]" custT="1"/>
      <dgm:spPr/>
      <dgm:t>
        <a:bodyPr/>
        <a:lstStyle/>
        <a:p>
          <a:r>
            <a:rPr lang="ru-RU" sz="2000" b="1" u="sng" dirty="0" smtClean="0"/>
            <a:t>отдел</a:t>
          </a:r>
          <a:r>
            <a:rPr lang="ru-RU" sz="2000" b="1" dirty="0" smtClean="0"/>
            <a:t> </a:t>
          </a:r>
          <a:r>
            <a:rPr lang="ru-RU" sz="2000" b="1" i="1" dirty="0" smtClean="0"/>
            <a:t>экспериментаторов практиков</a:t>
          </a:r>
          <a:endParaRPr lang="ru-RU" sz="2000" b="1" dirty="0"/>
        </a:p>
      </dgm:t>
    </dgm:pt>
    <dgm:pt modelId="{ED2C8ACE-98D3-4D57-8F5A-FA881D5961E5}" type="parTrans" cxnId="{E9C8A86C-B391-420A-81E9-E69384F3F23A}">
      <dgm:prSet/>
      <dgm:spPr/>
      <dgm:t>
        <a:bodyPr/>
        <a:lstStyle/>
        <a:p>
          <a:endParaRPr lang="ru-RU"/>
        </a:p>
      </dgm:t>
    </dgm:pt>
    <dgm:pt modelId="{3DC2E7B8-3C7E-4CC0-9B1D-89A1DF963CB8}" type="sibTrans" cxnId="{E9C8A86C-B391-420A-81E9-E69384F3F23A}">
      <dgm:prSet/>
      <dgm:spPr/>
      <dgm:t>
        <a:bodyPr/>
        <a:lstStyle/>
        <a:p>
          <a:endParaRPr lang="ru-RU"/>
        </a:p>
      </dgm:t>
    </dgm:pt>
    <dgm:pt modelId="{679495CE-45DF-481A-8F67-78C47BB1BDC9}">
      <dgm:prSet phldrT="[Текст]" custT="1"/>
      <dgm:spPr/>
      <dgm:t>
        <a:bodyPr/>
        <a:lstStyle/>
        <a:p>
          <a:r>
            <a:rPr lang="ru-RU" sz="2000" b="1" i="1" dirty="0" smtClean="0"/>
            <a:t>отдел теоретиков.</a:t>
          </a:r>
          <a:r>
            <a:rPr lang="ru-RU" sz="2000" b="1" dirty="0" smtClean="0"/>
            <a:t/>
          </a:r>
          <a:br>
            <a:rPr lang="ru-RU" sz="2000" b="1" dirty="0" smtClean="0"/>
          </a:br>
          <a:endParaRPr lang="ru-RU" sz="2000" b="1" dirty="0"/>
        </a:p>
      </dgm:t>
    </dgm:pt>
    <dgm:pt modelId="{D19E52E9-6D20-4717-B863-6D11839A3273}" type="parTrans" cxnId="{3578110E-3C5E-44E8-9953-760359D7A200}">
      <dgm:prSet/>
      <dgm:spPr/>
      <dgm:t>
        <a:bodyPr/>
        <a:lstStyle/>
        <a:p>
          <a:endParaRPr lang="ru-RU"/>
        </a:p>
      </dgm:t>
    </dgm:pt>
    <dgm:pt modelId="{B98CD0A7-2658-45EF-BBB1-5DEAB98BF6AC}" type="sibTrans" cxnId="{3578110E-3C5E-44E8-9953-760359D7A200}">
      <dgm:prSet/>
      <dgm:spPr/>
      <dgm:t>
        <a:bodyPr/>
        <a:lstStyle/>
        <a:p>
          <a:endParaRPr lang="ru-RU"/>
        </a:p>
      </dgm:t>
    </dgm:pt>
    <dgm:pt modelId="{8ED109CD-4DE6-49CB-81C9-CBC89F81692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/>
            <a:t>отдела аналитиков</a:t>
          </a:r>
          <a:endParaRPr lang="ru-RU" sz="2000" b="1" dirty="0"/>
        </a:p>
      </dgm:t>
    </dgm:pt>
    <dgm:pt modelId="{9B9DE8C5-124A-4DC8-9CD6-B6DA384EE276}" type="parTrans" cxnId="{8FE8A76D-34AE-413D-AC7B-37170EE0F037}">
      <dgm:prSet/>
      <dgm:spPr/>
      <dgm:t>
        <a:bodyPr/>
        <a:lstStyle/>
        <a:p>
          <a:endParaRPr lang="ru-RU"/>
        </a:p>
      </dgm:t>
    </dgm:pt>
    <dgm:pt modelId="{7F3F7361-E4C3-4D6B-8F5F-404E9A96CEB3}" type="sibTrans" cxnId="{8FE8A76D-34AE-413D-AC7B-37170EE0F037}">
      <dgm:prSet/>
      <dgm:spPr/>
      <dgm:t>
        <a:bodyPr/>
        <a:lstStyle/>
        <a:p>
          <a:endParaRPr lang="ru-RU"/>
        </a:p>
      </dgm:t>
    </dgm:pt>
    <dgm:pt modelId="{6B53045D-8C3B-44CD-9A84-965233A4496D}">
      <dgm:prSet/>
      <dgm:spPr/>
      <dgm:t>
        <a:bodyPr/>
        <a:lstStyle/>
        <a:p>
          <a:endParaRPr lang="ru-RU"/>
        </a:p>
      </dgm:t>
    </dgm:pt>
    <dgm:pt modelId="{331B72A6-4373-4549-8305-FC76CA56C820}" type="parTrans" cxnId="{C4FEFAE2-4F59-4B59-9D47-2F5D992E8325}">
      <dgm:prSet/>
      <dgm:spPr/>
      <dgm:t>
        <a:bodyPr/>
        <a:lstStyle/>
        <a:p>
          <a:endParaRPr lang="ru-RU"/>
        </a:p>
      </dgm:t>
    </dgm:pt>
    <dgm:pt modelId="{8B6393E0-39A3-4413-9EB9-5F4F0F84BF5B}" type="sibTrans" cxnId="{C4FEFAE2-4F59-4B59-9D47-2F5D992E8325}">
      <dgm:prSet/>
      <dgm:spPr/>
      <dgm:t>
        <a:bodyPr/>
        <a:lstStyle/>
        <a:p>
          <a:endParaRPr lang="ru-RU"/>
        </a:p>
      </dgm:t>
    </dgm:pt>
    <dgm:pt modelId="{30109C95-1CAD-4BF6-862E-981E43772E7F}" type="pres">
      <dgm:prSet presAssocID="{20B7B59A-A375-4A99-BC39-BD0B1035D5B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3D112A-2343-4919-99B3-012A471F4A57}" type="pres">
      <dgm:prSet presAssocID="{7EE43A22-B842-4250-9C24-0410077086B5}" presName="gear1" presStyleLbl="node1" presStyleIdx="0" presStyleCnt="3" custAng="981860" custScaleX="106259" custScaleY="109095" custLinFactNeighborX="-9515" custLinFactNeighborY="-7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F85B6-0095-470F-8F2F-98280E8F16EE}" type="pres">
      <dgm:prSet presAssocID="{7EE43A22-B842-4250-9C24-0410077086B5}" presName="gear1srcNode" presStyleLbl="node1" presStyleIdx="0" presStyleCnt="3"/>
      <dgm:spPr/>
      <dgm:t>
        <a:bodyPr/>
        <a:lstStyle/>
        <a:p>
          <a:endParaRPr lang="ru-RU"/>
        </a:p>
      </dgm:t>
    </dgm:pt>
    <dgm:pt modelId="{1D442730-1254-4FAB-8B45-A5D145E8A06B}" type="pres">
      <dgm:prSet presAssocID="{7EE43A22-B842-4250-9C24-0410077086B5}" presName="gear1dstNode" presStyleLbl="node1" presStyleIdx="0" presStyleCnt="3"/>
      <dgm:spPr/>
      <dgm:t>
        <a:bodyPr/>
        <a:lstStyle/>
        <a:p>
          <a:endParaRPr lang="ru-RU"/>
        </a:p>
      </dgm:t>
    </dgm:pt>
    <dgm:pt modelId="{A2A0447A-11F6-4E28-9483-559D90D2DE43}" type="pres">
      <dgm:prSet presAssocID="{679495CE-45DF-481A-8F67-78C47BB1BDC9}" presName="gear2" presStyleLbl="node1" presStyleIdx="1" presStyleCnt="3" custScaleX="144562" custScaleY="124260" custLinFactNeighborX="-38240" custLinFactNeighborY="14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28040-D7F1-44F2-822B-45FFC68D522A}" type="pres">
      <dgm:prSet presAssocID="{679495CE-45DF-481A-8F67-78C47BB1BDC9}" presName="gear2srcNode" presStyleLbl="node1" presStyleIdx="1" presStyleCnt="3"/>
      <dgm:spPr/>
      <dgm:t>
        <a:bodyPr/>
        <a:lstStyle/>
        <a:p>
          <a:endParaRPr lang="ru-RU"/>
        </a:p>
      </dgm:t>
    </dgm:pt>
    <dgm:pt modelId="{14327C98-F6D5-4D1D-A9A8-E8CC49421B48}" type="pres">
      <dgm:prSet presAssocID="{679495CE-45DF-481A-8F67-78C47BB1BDC9}" presName="gear2dstNode" presStyleLbl="node1" presStyleIdx="1" presStyleCnt="3"/>
      <dgm:spPr/>
      <dgm:t>
        <a:bodyPr/>
        <a:lstStyle/>
        <a:p>
          <a:endParaRPr lang="ru-RU"/>
        </a:p>
      </dgm:t>
    </dgm:pt>
    <dgm:pt modelId="{93D11898-B766-4ED3-86C3-BFF0905DB971}" type="pres">
      <dgm:prSet presAssocID="{8ED109CD-4DE6-49CB-81C9-CBC89F81692E}" presName="gear3" presStyleLbl="node1" presStyleIdx="2" presStyleCnt="3" custAng="319414" custScaleX="135539" custScaleY="132828" custLinFactNeighborX="-18867" custLinFactNeighborY="-7036"/>
      <dgm:spPr/>
      <dgm:t>
        <a:bodyPr/>
        <a:lstStyle/>
        <a:p>
          <a:endParaRPr lang="ru-RU"/>
        </a:p>
      </dgm:t>
    </dgm:pt>
    <dgm:pt modelId="{544DCC40-5916-4E03-B52B-1170998EC90F}" type="pres">
      <dgm:prSet presAssocID="{8ED109CD-4DE6-49CB-81C9-CBC89F8169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D3F7-F83F-4916-97A5-2134F8AF226D}" type="pres">
      <dgm:prSet presAssocID="{8ED109CD-4DE6-49CB-81C9-CBC89F81692E}" presName="gear3srcNode" presStyleLbl="node1" presStyleIdx="2" presStyleCnt="3"/>
      <dgm:spPr/>
      <dgm:t>
        <a:bodyPr/>
        <a:lstStyle/>
        <a:p>
          <a:endParaRPr lang="ru-RU"/>
        </a:p>
      </dgm:t>
    </dgm:pt>
    <dgm:pt modelId="{B9A8020B-40B4-4659-B5B9-F08E4C62E68C}" type="pres">
      <dgm:prSet presAssocID="{8ED109CD-4DE6-49CB-81C9-CBC89F81692E}" presName="gear3dstNode" presStyleLbl="node1" presStyleIdx="2" presStyleCnt="3"/>
      <dgm:spPr/>
      <dgm:t>
        <a:bodyPr/>
        <a:lstStyle/>
        <a:p>
          <a:endParaRPr lang="ru-RU"/>
        </a:p>
      </dgm:t>
    </dgm:pt>
    <dgm:pt modelId="{19CF5CE1-6DC7-49E7-8999-193BC87EAABE}" type="pres">
      <dgm:prSet presAssocID="{3DC2E7B8-3C7E-4CC0-9B1D-89A1DF963CB8}" presName="connector1" presStyleLbl="sibTrans2D1" presStyleIdx="0" presStyleCnt="3" custAng="12550423" custFlipHor="1" custScaleX="105402" custLinFactNeighborX="-2516" custLinFactNeighborY="-8709"/>
      <dgm:spPr/>
      <dgm:t>
        <a:bodyPr/>
        <a:lstStyle/>
        <a:p>
          <a:endParaRPr lang="ru-RU"/>
        </a:p>
      </dgm:t>
    </dgm:pt>
    <dgm:pt modelId="{9913C62F-59CB-4EF8-9AF4-2C71FC4DC1FC}" type="pres">
      <dgm:prSet presAssocID="{B98CD0A7-2658-45EF-BBB1-5DEAB98BF6AC}" presName="connector2" presStyleLbl="sibTrans2D1" presStyleIdx="1" presStyleCnt="3" custLinFactNeighborX="-40177" custLinFactNeighborY="-558"/>
      <dgm:spPr/>
      <dgm:t>
        <a:bodyPr/>
        <a:lstStyle/>
        <a:p>
          <a:endParaRPr lang="ru-RU"/>
        </a:p>
      </dgm:t>
    </dgm:pt>
    <dgm:pt modelId="{B469D399-6998-4C7C-BAFA-61CFBA61594C}" type="pres">
      <dgm:prSet presAssocID="{7F3F7361-E4C3-4D6B-8F5F-404E9A96CEB3}" presName="connector3" presStyleLbl="sibTrans2D1" presStyleIdx="2" presStyleCnt="3" custAng="880869" custLinFactNeighborX="-32032" custLinFactNeighborY="1493"/>
      <dgm:spPr/>
      <dgm:t>
        <a:bodyPr/>
        <a:lstStyle/>
        <a:p>
          <a:endParaRPr lang="ru-RU"/>
        </a:p>
      </dgm:t>
    </dgm:pt>
  </dgm:ptLst>
  <dgm:cxnLst>
    <dgm:cxn modelId="{C8DFD6F1-62F7-4FB9-BC8F-1C9AAD283057}" type="presOf" srcId="{7EE43A22-B842-4250-9C24-0410077086B5}" destId="{B73D112A-2343-4919-99B3-012A471F4A57}" srcOrd="0" destOrd="0" presId="urn:microsoft.com/office/officeart/2005/8/layout/gear1"/>
    <dgm:cxn modelId="{0F249C0D-DB6C-42E3-AEA1-72E9ACA576E5}" type="presOf" srcId="{679495CE-45DF-481A-8F67-78C47BB1BDC9}" destId="{14327C98-F6D5-4D1D-A9A8-E8CC49421B48}" srcOrd="2" destOrd="0" presId="urn:microsoft.com/office/officeart/2005/8/layout/gear1"/>
    <dgm:cxn modelId="{8FE8A76D-34AE-413D-AC7B-37170EE0F037}" srcId="{20B7B59A-A375-4A99-BC39-BD0B1035D5BD}" destId="{8ED109CD-4DE6-49CB-81C9-CBC89F81692E}" srcOrd="2" destOrd="0" parTransId="{9B9DE8C5-124A-4DC8-9CD6-B6DA384EE276}" sibTransId="{7F3F7361-E4C3-4D6B-8F5F-404E9A96CEB3}"/>
    <dgm:cxn modelId="{A88401B1-9D41-4059-8821-9F66CDAB328A}" type="presOf" srcId="{7F3F7361-E4C3-4D6B-8F5F-404E9A96CEB3}" destId="{B469D399-6998-4C7C-BAFA-61CFBA61594C}" srcOrd="0" destOrd="0" presId="urn:microsoft.com/office/officeart/2005/8/layout/gear1"/>
    <dgm:cxn modelId="{7F17D1BD-6644-49B4-9EB0-132D3E927CB6}" type="presOf" srcId="{7EE43A22-B842-4250-9C24-0410077086B5}" destId="{E53F85B6-0095-470F-8F2F-98280E8F16EE}" srcOrd="1" destOrd="0" presId="urn:microsoft.com/office/officeart/2005/8/layout/gear1"/>
    <dgm:cxn modelId="{E9C8A86C-B391-420A-81E9-E69384F3F23A}" srcId="{20B7B59A-A375-4A99-BC39-BD0B1035D5BD}" destId="{7EE43A22-B842-4250-9C24-0410077086B5}" srcOrd="0" destOrd="0" parTransId="{ED2C8ACE-98D3-4D57-8F5A-FA881D5961E5}" sibTransId="{3DC2E7B8-3C7E-4CC0-9B1D-89A1DF963CB8}"/>
    <dgm:cxn modelId="{2D93341A-3F6F-447A-A925-4FE852A7C01C}" type="presOf" srcId="{679495CE-45DF-481A-8F67-78C47BB1BDC9}" destId="{A2A0447A-11F6-4E28-9483-559D90D2DE43}" srcOrd="0" destOrd="0" presId="urn:microsoft.com/office/officeart/2005/8/layout/gear1"/>
    <dgm:cxn modelId="{599EA1CF-15A8-42D7-B0FE-66ECFCAEB7DE}" type="presOf" srcId="{B98CD0A7-2658-45EF-BBB1-5DEAB98BF6AC}" destId="{9913C62F-59CB-4EF8-9AF4-2C71FC4DC1FC}" srcOrd="0" destOrd="0" presId="urn:microsoft.com/office/officeart/2005/8/layout/gear1"/>
    <dgm:cxn modelId="{2CD68E99-21E5-49A1-9061-C5964D22FB28}" type="presOf" srcId="{3DC2E7B8-3C7E-4CC0-9B1D-89A1DF963CB8}" destId="{19CF5CE1-6DC7-49E7-8999-193BC87EAABE}" srcOrd="0" destOrd="0" presId="urn:microsoft.com/office/officeart/2005/8/layout/gear1"/>
    <dgm:cxn modelId="{C4FEFAE2-4F59-4B59-9D47-2F5D992E8325}" srcId="{20B7B59A-A375-4A99-BC39-BD0B1035D5BD}" destId="{6B53045D-8C3B-44CD-9A84-965233A4496D}" srcOrd="3" destOrd="0" parTransId="{331B72A6-4373-4549-8305-FC76CA56C820}" sibTransId="{8B6393E0-39A3-4413-9EB9-5F4F0F84BF5B}"/>
    <dgm:cxn modelId="{D7B1EE4D-3739-43FA-89C7-E27A9D9401ED}" type="presOf" srcId="{8ED109CD-4DE6-49CB-81C9-CBC89F81692E}" destId="{544DCC40-5916-4E03-B52B-1170998EC90F}" srcOrd="1" destOrd="0" presId="urn:microsoft.com/office/officeart/2005/8/layout/gear1"/>
    <dgm:cxn modelId="{0DFDDB01-3C80-40DB-BB5F-929E1F704F87}" type="presOf" srcId="{8ED109CD-4DE6-49CB-81C9-CBC89F81692E}" destId="{93D11898-B766-4ED3-86C3-BFF0905DB971}" srcOrd="0" destOrd="0" presId="urn:microsoft.com/office/officeart/2005/8/layout/gear1"/>
    <dgm:cxn modelId="{F9BD3A8B-5CE8-4C3D-9A84-4AE55ED9AD04}" type="presOf" srcId="{20B7B59A-A375-4A99-BC39-BD0B1035D5BD}" destId="{30109C95-1CAD-4BF6-862E-981E43772E7F}" srcOrd="0" destOrd="0" presId="urn:microsoft.com/office/officeart/2005/8/layout/gear1"/>
    <dgm:cxn modelId="{16819983-7872-4DCC-971B-88074D85ED50}" type="presOf" srcId="{8ED109CD-4DE6-49CB-81C9-CBC89F81692E}" destId="{B9A8020B-40B4-4659-B5B9-F08E4C62E68C}" srcOrd="3" destOrd="0" presId="urn:microsoft.com/office/officeart/2005/8/layout/gear1"/>
    <dgm:cxn modelId="{1A39CC22-FFD4-443F-839A-8722A50B21FC}" type="presOf" srcId="{679495CE-45DF-481A-8F67-78C47BB1BDC9}" destId="{A6128040-D7F1-44F2-822B-45FFC68D522A}" srcOrd="1" destOrd="0" presId="urn:microsoft.com/office/officeart/2005/8/layout/gear1"/>
    <dgm:cxn modelId="{3578110E-3C5E-44E8-9953-760359D7A200}" srcId="{20B7B59A-A375-4A99-BC39-BD0B1035D5BD}" destId="{679495CE-45DF-481A-8F67-78C47BB1BDC9}" srcOrd="1" destOrd="0" parTransId="{D19E52E9-6D20-4717-B863-6D11839A3273}" sibTransId="{B98CD0A7-2658-45EF-BBB1-5DEAB98BF6AC}"/>
    <dgm:cxn modelId="{936E5969-D210-48B8-B2D6-0E2647DBF781}" type="presOf" srcId="{8ED109CD-4DE6-49CB-81C9-CBC89F81692E}" destId="{DE60D3F7-F83F-4916-97A5-2134F8AF226D}" srcOrd="2" destOrd="0" presId="urn:microsoft.com/office/officeart/2005/8/layout/gear1"/>
    <dgm:cxn modelId="{FAF14EE3-2A52-4166-946A-9D148638722A}" type="presOf" srcId="{7EE43A22-B842-4250-9C24-0410077086B5}" destId="{1D442730-1254-4FAB-8B45-A5D145E8A06B}" srcOrd="2" destOrd="0" presId="urn:microsoft.com/office/officeart/2005/8/layout/gear1"/>
    <dgm:cxn modelId="{B0446F15-F96C-434B-B540-6D47D5D27C48}" type="presParOf" srcId="{30109C95-1CAD-4BF6-862E-981E43772E7F}" destId="{B73D112A-2343-4919-99B3-012A471F4A57}" srcOrd="0" destOrd="0" presId="urn:microsoft.com/office/officeart/2005/8/layout/gear1"/>
    <dgm:cxn modelId="{F5F07909-BB55-432C-886D-3C6AC07F6059}" type="presParOf" srcId="{30109C95-1CAD-4BF6-862E-981E43772E7F}" destId="{E53F85B6-0095-470F-8F2F-98280E8F16EE}" srcOrd="1" destOrd="0" presId="urn:microsoft.com/office/officeart/2005/8/layout/gear1"/>
    <dgm:cxn modelId="{E85B61FB-153A-4296-B7BD-9B85EC1898C0}" type="presParOf" srcId="{30109C95-1CAD-4BF6-862E-981E43772E7F}" destId="{1D442730-1254-4FAB-8B45-A5D145E8A06B}" srcOrd="2" destOrd="0" presId="urn:microsoft.com/office/officeart/2005/8/layout/gear1"/>
    <dgm:cxn modelId="{1C7081C2-8523-414E-B277-78A34860A23C}" type="presParOf" srcId="{30109C95-1CAD-4BF6-862E-981E43772E7F}" destId="{A2A0447A-11F6-4E28-9483-559D90D2DE43}" srcOrd="3" destOrd="0" presId="urn:microsoft.com/office/officeart/2005/8/layout/gear1"/>
    <dgm:cxn modelId="{FD51C9F1-EB87-4599-96E1-1C4566F870D1}" type="presParOf" srcId="{30109C95-1CAD-4BF6-862E-981E43772E7F}" destId="{A6128040-D7F1-44F2-822B-45FFC68D522A}" srcOrd="4" destOrd="0" presId="urn:microsoft.com/office/officeart/2005/8/layout/gear1"/>
    <dgm:cxn modelId="{153C6195-422B-41E0-959F-2CBBEAEA27D7}" type="presParOf" srcId="{30109C95-1CAD-4BF6-862E-981E43772E7F}" destId="{14327C98-F6D5-4D1D-A9A8-E8CC49421B48}" srcOrd="5" destOrd="0" presId="urn:microsoft.com/office/officeart/2005/8/layout/gear1"/>
    <dgm:cxn modelId="{F1DB084A-56AA-41DB-AE82-38C11C5B7B9F}" type="presParOf" srcId="{30109C95-1CAD-4BF6-862E-981E43772E7F}" destId="{93D11898-B766-4ED3-86C3-BFF0905DB971}" srcOrd="6" destOrd="0" presId="urn:microsoft.com/office/officeart/2005/8/layout/gear1"/>
    <dgm:cxn modelId="{909C1554-1489-4D64-83E7-F4F189CDDF07}" type="presParOf" srcId="{30109C95-1CAD-4BF6-862E-981E43772E7F}" destId="{544DCC40-5916-4E03-B52B-1170998EC90F}" srcOrd="7" destOrd="0" presId="urn:microsoft.com/office/officeart/2005/8/layout/gear1"/>
    <dgm:cxn modelId="{7C844058-F380-4439-9205-D6AC9B8D34BC}" type="presParOf" srcId="{30109C95-1CAD-4BF6-862E-981E43772E7F}" destId="{DE60D3F7-F83F-4916-97A5-2134F8AF226D}" srcOrd="8" destOrd="0" presId="urn:microsoft.com/office/officeart/2005/8/layout/gear1"/>
    <dgm:cxn modelId="{6A7DA958-F57B-4B13-B519-A82CFEBF0B7E}" type="presParOf" srcId="{30109C95-1CAD-4BF6-862E-981E43772E7F}" destId="{B9A8020B-40B4-4659-B5B9-F08E4C62E68C}" srcOrd="9" destOrd="0" presId="urn:microsoft.com/office/officeart/2005/8/layout/gear1"/>
    <dgm:cxn modelId="{45C7D751-8501-4739-86C5-93EC5CE0694B}" type="presParOf" srcId="{30109C95-1CAD-4BF6-862E-981E43772E7F}" destId="{19CF5CE1-6DC7-49E7-8999-193BC87EAABE}" srcOrd="10" destOrd="0" presId="urn:microsoft.com/office/officeart/2005/8/layout/gear1"/>
    <dgm:cxn modelId="{E28D4090-4FC2-4B06-B9FA-8CF0077FFEEA}" type="presParOf" srcId="{30109C95-1CAD-4BF6-862E-981E43772E7F}" destId="{9913C62F-59CB-4EF8-9AF4-2C71FC4DC1FC}" srcOrd="11" destOrd="0" presId="urn:microsoft.com/office/officeart/2005/8/layout/gear1"/>
    <dgm:cxn modelId="{842AD3AB-9057-4E8A-8F22-510DCB067842}" type="presParOf" srcId="{30109C95-1CAD-4BF6-862E-981E43772E7F}" destId="{B469D399-6998-4C7C-BAFA-61CFBA61594C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A782-E628-41CD-92E3-D70A29BC1A87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431B-9566-471D-955A-0EA1DC9A4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E0B1-C319-43A5-AD96-2B3BAED1F88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4C7B-30DC-4F20-89B4-D56B2FB4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334A-329C-42DE-BF87-D92E4B175967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8397-932A-44AB-AF59-B8B87650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E3FB-8250-4BEB-9AFA-3E1EF97907C9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6422-9510-43A2-9BDE-F1707FB67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F566-4AAB-426D-8E53-5D57EA8C6101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77A6-B625-46BD-AACF-1D4F0CA72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28E2-017D-476D-9DDA-D86D9C31D0E8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076B-88CC-43AE-BD04-790D284C0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AD92-6388-48C8-993F-084FA1736D23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BDF0-F20E-4D7C-BCB6-ED8E85EE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8D79-4A39-4180-9022-54034169C5E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1026-B4DF-492B-9056-B492283F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1DB3-694B-4A79-9246-978689FAC17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E28-AF5A-491B-A165-4D19DE2BD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A1F6-25C3-400C-83A7-A98BDD3782B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6909-BAB8-43F6-8E75-373E23FC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BF5B-8F54-44E3-AC37-0B016681E2BB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DE3-648B-4446-B954-5BA1003F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006692-89B1-48DB-A3A2-56B5B810CA9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E59432-B5D9-40F8-8918-F86356706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0538" y="4630738"/>
            <a:ext cx="4843462" cy="22272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Презентация подготовлена учителем физики МОУ СОШ № 95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города Краснодара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Слюсаревской Ольгой Анатольевной</a:t>
            </a:r>
          </a:p>
        </p:txBody>
      </p:sp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192838" cy="1800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УРОК-ВИКТОРИНА</a:t>
            </a:r>
          </a:p>
        </p:txBody>
      </p: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916238" y="1268413"/>
            <a:ext cx="2819400" cy="1611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В 10 КЛАССЕ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7562850" cy="17430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ПО ТЕМЕ «ЭЛЕКТРОСТАТИКА 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85750"/>
            <a:ext cx="3429000" cy="27654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0"/>
            <a:ext cx="8572500" cy="23574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Однажды в типографии при печатании книг и газет большая часть продукции оказалась забракованной из-за того, что листы книг, газет были закрученными, мятыми и даже рваными. Почему это произошло? Какие правила технологии производства не были соблюдены?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4929188"/>
            <a:ext cx="7786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Трение бумаги о печатные станки электризует тела. Бумага начинает притягиваться к станкам.  Это приводит к браку. Станки не были заземлены, воздух не был увлажнен.</a:t>
            </a:r>
          </a:p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Работа отдела теоретиков.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А) Заполнить цепочку формул.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6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6668" name="Object 44"/>
          <p:cNvGraphicFramePr>
            <a:graphicFrameLocks noChangeAspect="1"/>
          </p:cNvGraphicFramePr>
          <p:nvPr/>
        </p:nvGraphicFramePr>
        <p:xfrm>
          <a:off x="428625" y="1785938"/>
          <a:ext cx="2057400" cy="1143000"/>
        </p:xfrm>
        <a:graphic>
          <a:graphicData uri="http://schemas.openxmlformats.org/presentationml/2006/ole">
            <p:oleObj spid="_x0000_s26668" name="Формула" r:id="rId3" imgW="774364" imgH="431613" progId="Equation.3">
              <p:embed/>
            </p:oleObj>
          </a:graphicData>
        </a:graphic>
      </p:graphicFrame>
      <p:graphicFrame>
        <p:nvGraphicFramePr>
          <p:cNvPr id="26667" name="Object 43"/>
          <p:cNvGraphicFramePr>
            <a:graphicFrameLocks noChangeAspect="1"/>
          </p:cNvGraphicFramePr>
          <p:nvPr/>
        </p:nvGraphicFramePr>
        <p:xfrm>
          <a:off x="3929063" y="1714500"/>
          <a:ext cx="1252537" cy="1201738"/>
        </p:xfrm>
        <a:graphic>
          <a:graphicData uri="http://schemas.openxmlformats.org/presentationml/2006/ole">
            <p:oleObj spid="_x0000_s26667" name="Формула" r:id="rId4" imgW="469696" imgH="444307" progId="Equation.3">
              <p:embed/>
            </p:oleObj>
          </a:graphicData>
        </a:graphic>
      </p:graphicFrame>
      <p:graphicFrame>
        <p:nvGraphicFramePr>
          <p:cNvPr id="26666" name="Object 42"/>
          <p:cNvGraphicFramePr>
            <a:graphicFrameLocks noChangeAspect="1"/>
          </p:cNvGraphicFramePr>
          <p:nvPr/>
        </p:nvGraphicFramePr>
        <p:xfrm>
          <a:off x="642938" y="3071813"/>
          <a:ext cx="1857375" cy="1571625"/>
        </p:xfrm>
        <a:graphic>
          <a:graphicData uri="http://schemas.openxmlformats.org/presentationml/2006/ole">
            <p:oleObj spid="_x0000_s26666" name="Формула" r:id="rId5" imgW="495085" imgH="418918" progId="Equation.3">
              <p:embed/>
            </p:oleObj>
          </a:graphicData>
        </a:graphic>
      </p:graphicFrame>
      <p:graphicFrame>
        <p:nvGraphicFramePr>
          <p:cNvPr id="26664" name="Object 40"/>
          <p:cNvGraphicFramePr>
            <a:graphicFrameLocks noChangeAspect="1"/>
          </p:cNvGraphicFramePr>
          <p:nvPr/>
        </p:nvGraphicFramePr>
        <p:xfrm>
          <a:off x="4071938" y="3214688"/>
          <a:ext cx="1309687" cy="1281112"/>
        </p:xfrm>
        <a:graphic>
          <a:graphicData uri="http://schemas.openxmlformats.org/presentationml/2006/ole">
            <p:oleObj spid="_x0000_s26664" name="Формула" r:id="rId6" imgW="431613" imgH="418918" progId="Equation.3">
              <p:embed/>
            </p:oleObj>
          </a:graphicData>
        </a:graphic>
      </p:graphicFrame>
      <p:graphicFrame>
        <p:nvGraphicFramePr>
          <p:cNvPr id="26663" name="Object 39"/>
          <p:cNvGraphicFramePr>
            <a:graphicFrameLocks noChangeAspect="1"/>
          </p:cNvGraphicFramePr>
          <p:nvPr/>
        </p:nvGraphicFramePr>
        <p:xfrm>
          <a:off x="6643688" y="3214688"/>
          <a:ext cx="1500187" cy="1189037"/>
        </p:xfrm>
        <a:graphic>
          <a:graphicData uri="http://schemas.openxmlformats.org/presentationml/2006/ole">
            <p:oleObj spid="_x0000_s26663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26662" name="Object 38"/>
          <p:cNvGraphicFramePr>
            <a:graphicFrameLocks noChangeAspect="1"/>
          </p:cNvGraphicFramePr>
          <p:nvPr/>
        </p:nvGraphicFramePr>
        <p:xfrm>
          <a:off x="6500813" y="1928813"/>
          <a:ext cx="1714500" cy="1019175"/>
        </p:xfrm>
        <a:graphic>
          <a:graphicData uri="http://schemas.openxmlformats.org/presentationml/2006/ole">
            <p:oleObj spid="_x0000_s26662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26661" name="Object 37"/>
          <p:cNvGraphicFramePr>
            <a:graphicFrameLocks noChangeAspect="1"/>
          </p:cNvGraphicFramePr>
          <p:nvPr/>
        </p:nvGraphicFramePr>
        <p:xfrm>
          <a:off x="785813" y="4900613"/>
          <a:ext cx="1824037" cy="1100137"/>
        </p:xfrm>
        <a:graphic>
          <a:graphicData uri="http://schemas.openxmlformats.org/presentationml/2006/ole">
            <p:oleObj spid="_x0000_s26661" name="Формула" r:id="rId9" imgW="698500" imgH="419100" progId="Equation.3">
              <p:embed/>
            </p:oleObj>
          </a:graphicData>
        </a:graphic>
      </p:graphicFrame>
      <p:graphicFrame>
        <p:nvGraphicFramePr>
          <p:cNvPr id="26660" name="Object 36"/>
          <p:cNvGraphicFramePr>
            <a:graphicFrameLocks noChangeAspect="1"/>
          </p:cNvGraphicFramePr>
          <p:nvPr/>
        </p:nvGraphicFramePr>
        <p:xfrm>
          <a:off x="6643688" y="4714875"/>
          <a:ext cx="1589087" cy="1357313"/>
        </p:xfrm>
        <a:graphic>
          <a:graphicData uri="http://schemas.openxmlformats.org/presentationml/2006/ole">
            <p:oleObj spid="_x0000_s26660" name="Формула" r:id="rId10" imgW="457002" imgH="393529" progId="Equation.3">
              <p:embed/>
            </p:oleObj>
          </a:graphicData>
        </a:graphic>
      </p:graphicFrame>
      <p:sp>
        <p:nvSpPr>
          <p:cNvPr id="26678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6679" name="Rectangle 53"/>
          <p:cNvSpPr>
            <a:spLocks noChangeArrowheads="1"/>
          </p:cNvSpPr>
          <p:nvPr/>
        </p:nvSpPr>
        <p:spPr bwMode="auto">
          <a:xfrm>
            <a:off x="3786188" y="5214938"/>
            <a:ext cx="2171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 = Кл ?          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26680" name="Прямоугольник 59"/>
          <p:cNvSpPr>
            <a:spLocks noChangeArrowheads="1"/>
          </p:cNvSpPr>
          <p:nvPr/>
        </p:nvSpPr>
        <p:spPr bwMode="auto">
          <a:xfrm>
            <a:off x="2643188" y="2857500"/>
            <a:ext cx="223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Работа отдела теоретиков.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63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84163" y="1143000"/>
          <a:ext cx="2089150" cy="1071563"/>
        </p:xfrm>
        <a:graphic>
          <a:graphicData uri="http://schemas.openxmlformats.org/presentationml/2006/ole">
            <p:oleObj spid="_x0000_s56322" name="Формула" r:id="rId3" imgW="812520" imgH="41904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786188" y="928688"/>
          <a:ext cx="1428750" cy="1409700"/>
        </p:xfrm>
        <a:graphic>
          <a:graphicData uri="http://schemas.openxmlformats.org/presentationml/2006/ole">
            <p:oleObj spid="_x0000_s56323" name="Формула" r:id="rId4" imgW="457200" imgH="44424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28625" y="2500313"/>
          <a:ext cx="1820863" cy="1500187"/>
        </p:xfrm>
        <a:graphic>
          <a:graphicData uri="http://schemas.openxmlformats.org/presentationml/2006/ole">
            <p:oleObj spid="_x0000_s56324" name="Формула" r:id="rId5" imgW="507960" imgH="41904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3751263" y="2357438"/>
          <a:ext cx="1428750" cy="1357312"/>
        </p:xfrm>
        <a:graphic>
          <a:graphicData uri="http://schemas.openxmlformats.org/presentationml/2006/ole">
            <p:oleObj spid="_x0000_s56326" name="Формула" r:id="rId6" imgW="444240" imgH="41904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557963" y="2500313"/>
          <a:ext cx="1462087" cy="1285875"/>
        </p:xfrm>
        <a:graphic>
          <a:graphicData uri="http://schemas.openxmlformats.org/presentationml/2006/ole">
            <p:oleObj spid="_x0000_s56327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215063" y="1143000"/>
          <a:ext cx="1838325" cy="1071563"/>
        </p:xfrm>
        <a:graphic>
          <a:graphicData uri="http://schemas.openxmlformats.org/presentationml/2006/ole">
            <p:oleObj spid="_x0000_s56328" name="Формула" r:id="rId8" imgW="672840" imgH="39348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57188" y="4500563"/>
          <a:ext cx="2292350" cy="1357312"/>
        </p:xfrm>
        <a:graphic>
          <a:graphicData uri="http://schemas.openxmlformats.org/presentationml/2006/ole">
            <p:oleObj spid="_x0000_s56329" name="Формула" r:id="rId9" imgW="711000" imgH="419040" progId="Equation.3">
              <p:embed/>
            </p:oleObj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6572250" y="4357688"/>
          <a:ext cx="1663700" cy="1247775"/>
        </p:xfrm>
        <a:graphic>
          <a:graphicData uri="http://schemas.openxmlformats.org/presentationml/2006/ole">
            <p:oleObj spid="_x0000_s56330" name="Формула" r:id="rId10" imgW="520560" imgH="393480" progId="Equation.3">
              <p:embed/>
            </p:oleObj>
          </a:graphicData>
        </a:graphic>
      </p:graphicFrame>
      <p:sp>
        <p:nvSpPr>
          <p:cNvPr id="56340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6341" name="Rectangle 53"/>
          <p:cNvSpPr>
            <a:spLocks noChangeArrowheads="1"/>
          </p:cNvSpPr>
          <p:nvPr/>
        </p:nvSpPr>
        <p:spPr bwMode="auto">
          <a:xfrm>
            <a:off x="3714750" y="4572000"/>
            <a:ext cx="2143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 = Кл В          </a:t>
            </a:r>
            <a:endParaRPr lang="ru-RU" sz="32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56342" name="Прямоугольник 59"/>
          <p:cNvSpPr>
            <a:spLocks noChangeArrowheads="1"/>
          </p:cNvSpPr>
          <p:nvPr/>
        </p:nvSpPr>
        <p:spPr bwMode="auto">
          <a:xfrm>
            <a:off x="2643188" y="2857500"/>
            <a:ext cx="223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Calibri" pitchFamily="34" charset="0"/>
              </a:rPr>
              <a:t>Заполните таблицу, используя  обозначения физической величины , единицы измерения и названия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000125"/>
          <a:ext cx="821531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обозначения физической величины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единицы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25"/>
            <a:ext cx="8229600" cy="1500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F , С 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Е, В,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M2,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Кл,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энергия,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S, Н/Кл, время,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Площадь, заряд, q, напряжение,</a:t>
            </a:r>
            <a:r>
              <a:rPr lang="en-US" dirty="0" smtClean="0">
                <a:solidFill>
                  <a:srgbClr val="002060"/>
                </a:solidFill>
              </a:rPr>
              <a:t> c</a:t>
            </a:r>
            <a:r>
              <a:rPr lang="ru-RU" dirty="0" smtClean="0">
                <a:solidFill>
                  <a:srgbClr val="002060"/>
                </a:solidFill>
              </a:rPr>
              <a:t>, Wp, H, </a:t>
            </a:r>
            <a:r>
              <a:rPr lang="en-US" dirty="0" smtClean="0">
                <a:solidFill>
                  <a:srgbClr val="002060"/>
                </a:solidFill>
              </a:rPr>
              <a:t>t,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Напряженность,  электроемкость ,U,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Ф,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Сила,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Дж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Calibri" pitchFamily="34" charset="0"/>
              </a:rPr>
              <a:t>Заполните таблицу, используя  обозначения физической величины , единицы измерения и названия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214438"/>
          <a:ext cx="8429625" cy="486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7226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обозначения физической величины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единицы 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названия </a:t>
                      </a:r>
                      <a:endParaRPr lang="ru-RU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Сила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Электроемкость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Н\Кл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напряженность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площадь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заряд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Wp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Дж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энергия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напряжение</a:t>
                      </a:r>
                      <a:endParaRPr lang="ru-RU" sz="2800" dirty="0"/>
                    </a:p>
                  </a:txBody>
                  <a:tcPr/>
                </a:tc>
              </a:tr>
              <a:tr h="4186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время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0"/>
            <a:ext cx="85725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Отчет отдела теоретиков по заданию «Задачи с выбором ответа».Необходимо выбрать  правильный ответ и обосновать его в этап применения полученных знаний при решении задач.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А1.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Модуль силы взаимодействия между двумя точечными зарядами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F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Если величину одного заряда увеличить в 3 раза, а второго уменьшить в 3 раза, то модуль силы взаимодействия зарядов станет равным.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1)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F\3                2)F\9             3)F                 4)3F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43938" cy="602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А1.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Модуль силы взаимодействия между двумя точечными зарядами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Если величину одного заряда увеличить в 3 раза, а второго уменьшить в 3 раза, то модуль силы взаимодействия зарядов станет равным.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Ответ: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 </a:t>
            </a:r>
            <a:r>
              <a:rPr lang="en-US" dirty="0" smtClean="0"/>
              <a:t>F      </a:t>
            </a:r>
            <a:endParaRPr lang="ru-RU" dirty="0"/>
          </a:p>
        </p:txBody>
      </p:sp>
      <p:sp>
        <p:nvSpPr>
          <p:cNvPr id="317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903913" y="3819525"/>
          <a:ext cx="2332037" cy="2071688"/>
        </p:xfrm>
        <a:graphic>
          <a:graphicData uri="http://schemas.openxmlformats.org/presentationml/2006/ole">
            <p:oleObj spid="_x0000_s31749" name="Формула" r:id="rId3" imgW="571320" imgH="507960" progId="Equation.3">
              <p:embed/>
            </p:oleObj>
          </a:graphicData>
        </a:graphic>
      </p:graphicFrame>
      <p:sp>
        <p:nvSpPr>
          <p:cNvPr id="317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96888" y="4302125"/>
          <a:ext cx="2419350" cy="1585913"/>
        </p:xfrm>
        <a:graphic>
          <a:graphicData uri="http://schemas.openxmlformats.org/presentationml/2006/ole">
            <p:oleObj spid="_x0000_s31751" name="Формула" r:id="rId4" imgW="1015920" imgH="609480" progId="Equation.3">
              <p:embed/>
            </p:oleObj>
          </a:graphicData>
        </a:graphic>
      </p:graphicFrame>
      <p:sp>
        <p:nvSpPr>
          <p:cNvPr id="11" name="Равно 10"/>
          <p:cNvSpPr/>
          <p:nvPr/>
        </p:nvSpPr>
        <p:spPr>
          <a:xfrm>
            <a:off x="3857625" y="5000625"/>
            <a:ext cx="1143000" cy="5000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929188" y="4929188"/>
            <a:ext cx="357187" cy="6429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85750"/>
            <a:ext cx="4286250" cy="63579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b="1" baseline="-25000" dirty="0" smtClean="0">
                <a:solidFill>
                  <a:schemeClr val="accent2">
                    <a:lumMod val="75000"/>
                  </a:schemeClr>
                </a:solidFill>
              </a:rPr>
              <a:t>1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Ē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1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1)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– отрицательный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– отрицательный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2)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– положительный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– отрицательный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3)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– отрицательный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– положительный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4)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– положительный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q</a:t>
            </a:r>
            <a:r>
              <a:rPr lang="ru-RU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– положительный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cxnSp>
        <p:nvCxnSpPr>
          <p:cNvPr id="61442" name="AutoShape 2"/>
          <p:cNvCxnSpPr>
            <a:cxnSpLocks noChangeShapeType="1"/>
          </p:cNvCxnSpPr>
          <p:nvPr/>
        </p:nvCxnSpPr>
        <p:spPr bwMode="auto">
          <a:xfrm>
            <a:off x="6215063" y="1143000"/>
            <a:ext cx="0" cy="71437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 type="triangle" w="lg" len="lg"/>
            <a:tailEnd/>
          </a:ln>
        </p:spPr>
      </p:cxnSp>
      <p:cxnSp>
        <p:nvCxnSpPr>
          <p:cNvPr id="61443" name="AutoShape 3"/>
          <p:cNvCxnSpPr>
            <a:cxnSpLocks noChangeShapeType="1"/>
          </p:cNvCxnSpPr>
          <p:nvPr/>
        </p:nvCxnSpPr>
        <p:spPr bwMode="auto">
          <a:xfrm>
            <a:off x="5214938" y="1357313"/>
            <a:ext cx="1011237" cy="4857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dash"/>
            <a:round/>
            <a:headEnd type="oval" w="med" len="med"/>
            <a:tailEnd/>
          </a:ln>
        </p:spPr>
      </p:cxnSp>
      <p:cxnSp>
        <p:nvCxnSpPr>
          <p:cNvPr id="61444" name="AutoShape 4"/>
          <p:cNvCxnSpPr>
            <a:cxnSpLocks noChangeShapeType="1"/>
          </p:cNvCxnSpPr>
          <p:nvPr/>
        </p:nvCxnSpPr>
        <p:spPr bwMode="auto">
          <a:xfrm flipH="1">
            <a:off x="6215063" y="1357313"/>
            <a:ext cx="1009650" cy="4857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dash"/>
            <a:round/>
            <a:headEnd type="oval" w="med" len="med"/>
            <a:tailEnd/>
          </a:ln>
        </p:spPr>
      </p:cxn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285750" y="285750"/>
            <a:ext cx="4286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А2.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Электрическое поле создается двумя одинаковыми по времени точечными зарядами 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q</a:t>
            </a:r>
            <a:r>
              <a:rPr lang="ru-RU" sz="2800" b="1" baseline="-2500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q</a:t>
            </a:r>
            <a:r>
              <a:rPr lang="ru-RU" sz="2800" b="1" baseline="-25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. Вектор напряженности электрического поля в точках А, равноудаленной от зарядов, направлен, как показано на рисунке. Каковы знаки зарядов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q</a:t>
            </a:r>
            <a:r>
              <a:rPr lang="ru-RU" sz="2800" b="1" baseline="-2500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q</a:t>
            </a:r>
            <a:r>
              <a:rPr lang="ru-RU" sz="2800" b="1" baseline="-2500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n-US" sz="28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85750"/>
            <a:ext cx="8215313" cy="6357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b="1" baseline="-25000" dirty="0" smtClean="0">
                <a:solidFill>
                  <a:schemeClr val="accent2">
                    <a:lumMod val="75000"/>
                  </a:schemeClr>
                </a:solidFill>
              </a:rPr>
              <a:t>1                      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b="1" baseline="-250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Ē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q</a:t>
            </a:r>
            <a:r>
              <a:rPr lang="ru-RU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1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1)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400" b="1" baseline="-25000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– отрицательный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ru-RU" sz="44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– отрицательный</a:t>
            </a:r>
          </a:p>
        </p:txBody>
      </p:sp>
      <p:cxnSp>
        <p:nvCxnSpPr>
          <p:cNvPr id="62466" name="AutoShape 2"/>
          <p:cNvCxnSpPr>
            <a:cxnSpLocks noChangeShapeType="1"/>
          </p:cNvCxnSpPr>
          <p:nvPr/>
        </p:nvCxnSpPr>
        <p:spPr bwMode="auto">
          <a:xfrm rot="5400000">
            <a:off x="3034506" y="2678907"/>
            <a:ext cx="2073275" cy="15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 type="triangle" w="lg" len="lg"/>
            <a:tailEnd/>
          </a:ln>
        </p:spPr>
      </p:cxnSp>
      <p:cxnSp>
        <p:nvCxnSpPr>
          <p:cNvPr id="62467" name="AutoShape 3"/>
          <p:cNvCxnSpPr>
            <a:cxnSpLocks noChangeShapeType="1"/>
          </p:cNvCxnSpPr>
          <p:nvPr/>
        </p:nvCxnSpPr>
        <p:spPr bwMode="auto">
          <a:xfrm>
            <a:off x="1500188" y="2071688"/>
            <a:ext cx="2511425" cy="16287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dash"/>
            <a:round/>
            <a:headEnd type="oval" w="med" len="med"/>
            <a:tailEnd/>
          </a:ln>
        </p:spPr>
      </p:cxnSp>
      <p:cxnSp>
        <p:nvCxnSpPr>
          <p:cNvPr id="62468" name="AutoShape 4"/>
          <p:cNvCxnSpPr>
            <a:cxnSpLocks noChangeShapeType="1"/>
          </p:cNvCxnSpPr>
          <p:nvPr/>
        </p:nvCxnSpPr>
        <p:spPr bwMode="auto">
          <a:xfrm rot="10800000" flipV="1">
            <a:off x="4214813" y="2000250"/>
            <a:ext cx="2428875" cy="16287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dash"/>
            <a:round/>
            <a:headEnd type="oval" w="med" len="med"/>
            <a:tailEnd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А3.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 каком расстоянии от точечного заряда напряженность электрического поля в воздухе будет такая же, как на расстоянии 10 см в воде ( = 81)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1)  90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   2)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810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   3)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   4)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3см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ЗАДАЧИ УРОКА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401050" cy="5500688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Аккумулировать  знаний об электростатическом поле, </a:t>
            </a:r>
          </a:p>
          <a:p>
            <a:pPr algn="ctr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научиться объяснять физические явления, решать задачи, </a:t>
            </a:r>
          </a:p>
          <a:p>
            <a:pPr algn="ctr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чётко излагать мысли, высказывать и доказывать суждения, систематизировать, выделять главное.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01050" cy="4286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А3.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каком расстоянии от точечного заряда напряженность электрического поля в воздухе будет такая же, как на расстоянии 10 см в воде ( = 81)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FFFF00"/>
                </a:solidFill>
              </a:rPr>
              <a:t>Ответ: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1)  90 см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85813" y="3786188"/>
          <a:ext cx="2800350" cy="1171575"/>
        </p:xfrm>
        <a:graphic>
          <a:graphicData uri="http://schemas.openxmlformats.org/presentationml/2006/ole">
            <p:oleObj spid="_x0000_s58370" name="Формула" r:id="rId3" imgW="520474" imgH="215806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57625" y="3714750"/>
          <a:ext cx="3232150" cy="1428750"/>
        </p:xfrm>
        <a:graphic>
          <a:graphicData uri="http://schemas.openxmlformats.org/presentationml/2006/ole">
            <p:oleObj spid="_x0000_s58371" name="Формула" r:id="rId4" imgW="774360" imgH="431640" progId="Equation.3">
              <p:embed/>
            </p:oleObj>
          </a:graphicData>
        </a:graphic>
      </p:graphicFrame>
      <p:graphicFrame>
        <p:nvGraphicFramePr>
          <p:cNvPr id="54280" name="Object 4"/>
          <p:cNvGraphicFramePr>
            <a:graphicFrameLocks noChangeAspect="1"/>
          </p:cNvGraphicFramePr>
          <p:nvPr/>
        </p:nvGraphicFramePr>
        <p:xfrm>
          <a:off x="1493838" y="5287963"/>
          <a:ext cx="4659312" cy="1071562"/>
        </p:xfrm>
        <a:graphic>
          <a:graphicData uri="http://schemas.openxmlformats.org/presentationml/2006/ole">
            <p:oleObj spid="_x0000_s58372" name="Формула" r:id="rId5" imgW="93960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50" y="3857625"/>
            <a:ext cx="8429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                        ;                               )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5951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А4.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изменяется емкость плоского воздушного конденсатора, если площадь его обкладок увеличить в 2 раза, а расстояние между ними уменьшить в 2 раза?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1)  Уменьшится в 2 раза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2)  Не измениться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3)  Уменьшится в 4 раза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4)  Увеличится в 4 раза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581525"/>
            <a:ext cx="74723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5951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А4.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изменяется емкость плоского воздушного конденсатора, если площадь его обкладок увеличить в 2 раза, а расстояние между ними уменьшить в 2 раза?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FFFF00"/>
                </a:solidFill>
              </a:rPr>
              <a:t>Ответ: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4)  Увеличится в 4 раза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0"/>
            <a:ext cx="74723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072063" y="2357438"/>
          <a:ext cx="3330575" cy="1714500"/>
        </p:xfrm>
        <a:graphic>
          <a:graphicData uri="http://schemas.openxmlformats.org/presentationml/2006/ole">
            <p:oleObj spid="_x0000_s65538" name="Формула" r:id="rId4" imgW="761760" imgH="3934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286000"/>
            <a:ext cx="8229600" cy="172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Отчет отдела аналитиков.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Разгадывание простых чайнвордов. Отгадав все слова, ребята должны назвать зашифрованное слово в рамке и объяснить его значение.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214313"/>
            <a:ext cx="5715000" cy="6643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1) Раздел электродинамики, изучающий электрическое поле, созданное неподвижными зарядами.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2) Единица разности потенциалов.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3) Элементарная частица, имеющая минимальный отрицательный заряд.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4) Вещество, в котором имеются свободные заряды, способные перемещаться под влиянием электрического поля.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70658" name="Group 2"/>
          <p:cNvGrpSpPr>
            <a:grpSpLocks noChangeAspect="1"/>
          </p:cNvGrpSpPr>
          <p:nvPr/>
        </p:nvGrpSpPr>
        <p:grpSpPr bwMode="auto">
          <a:xfrm>
            <a:off x="285750" y="428625"/>
            <a:ext cx="2597150" cy="5715000"/>
            <a:chOff x="2272" y="7065"/>
            <a:chExt cx="1830" cy="4074"/>
          </a:xfrm>
        </p:grpSpPr>
        <p:sp>
          <p:nvSpPr>
            <p:cNvPr id="70659" name="AutoShape 3"/>
            <p:cNvSpPr>
              <a:spLocks noChangeAspect="1" noChangeArrowheads="1"/>
            </p:cNvSpPr>
            <p:nvPr/>
          </p:nvSpPr>
          <p:spPr bwMode="auto">
            <a:xfrm>
              <a:off x="2272" y="7065"/>
              <a:ext cx="1830" cy="4074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2516" y="774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2516" y="7987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516" y="8234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2516" y="8481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2516" y="8727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2516" y="8974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2516" y="9221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2516" y="9468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2516" y="9716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2516" y="996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2516" y="10209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2516" y="10456"/>
              <a:ext cx="366" cy="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2516" y="7246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1</a:t>
              </a:r>
              <a:endParaRPr lang="ru-RU">
                <a:cs typeface="Arial" charset="0"/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2516" y="7493"/>
              <a:ext cx="366" cy="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4" name="Rectangle 18"/>
            <p:cNvSpPr>
              <a:spLocks noChangeArrowheads="1"/>
            </p:cNvSpPr>
            <p:nvPr/>
          </p:nvSpPr>
          <p:spPr bwMode="auto">
            <a:xfrm>
              <a:off x="2882" y="8727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>
              <a:off x="2882" y="8974"/>
              <a:ext cx="365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6" name="Rectangle 20"/>
            <p:cNvSpPr>
              <a:spLocks noChangeArrowheads="1"/>
            </p:cNvSpPr>
            <p:nvPr/>
          </p:nvSpPr>
          <p:spPr bwMode="auto">
            <a:xfrm>
              <a:off x="2882" y="9222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7" name="Rectangle 21"/>
            <p:cNvSpPr>
              <a:spLocks noChangeArrowheads="1"/>
            </p:cNvSpPr>
            <p:nvPr/>
          </p:nvSpPr>
          <p:spPr bwMode="auto">
            <a:xfrm>
              <a:off x="2882" y="9467"/>
              <a:ext cx="365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78" name="Rectangle 22"/>
            <p:cNvSpPr>
              <a:spLocks noChangeArrowheads="1"/>
            </p:cNvSpPr>
            <p:nvPr/>
          </p:nvSpPr>
          <p:spPr bwMode="auto">
            <a:xfrm>
              <a:off x="2882" y="8480"/>
              <a:ext cx="365" cy="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2</a:t>
              </a:r>
              <a:endParaRPr lang="ru-RU">
                <a:cs typeface="Arial" charset="0"/>
              </a:endParaRPr>
            </a:p>
          </p:txBody>
        </p:sp>
        <p:sp>
          <p:nvSpPr>
            <p:cNvPr id="70679" name="Rectangle 23"/>
            <p:cNvSpPr>
              <a:spLocks noChangeArrowheads="1"/>
            </p:cNvSpPr>
            <p:nvPr/>
          </p:nvSpPr>
          <p:spPr bwMode="auto">
            <a:xfrm>
              <a:off x="3248" y="7987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3</a:t>
              </a:r>
              <a:endParaRPr lang="ru-RU">
                <a:cs typeface="Arial" charset="0"/>
              </a:endParaRPr>
            </a:p>
          </p:txBody>
        </p:sp>
        <p:sp>
          <p:nvSpPr>
            <p:cNvPr id="70680" name="Rectangle 24"/>
            <p:cNvSpPr>
              <a:spLocks noChangeArrowheads="1"/>
            </p:cNvSpPr>
            <p:nvPr/>
          </p:nvSpPr>
          <p:spPr bwMode="auto">
            <a:xfrm>
              <a:off x="3248" y="8233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1" name="Rectangle 25"/>
            <p:cNvSpPr>
              <a:spLocks noChangeArrowheads="1"/>
            </p:cNvSpPr>
            <p:nvPr/>
          </p:nvSpPr>
          <p:spPr bwMode="auto">
            <a:xfrm>
              <a:off x="3248" y="8481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2" name="Rectangle 26"/>
            <p:cNvSpPr>
              <a:spLocks noChangeArrowheads="1"/>
            </p:cNvSpPr>
            <p:nvPr/>
          </p:nvSpPr>
          <p:spPr bwMode="auto">
            <a:xfrm>
              <a:off x="3248" y="8728"/>
              <a:ext cx="365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3" name="Rectangle 27"/>
            <p:cNvSpPr>
              <a:spLocks noChangeArrowheads="1"/>
            </p:cNvSpPr>
            <p:nvPr/>
          </p:nvSpPr>
          <p:spPr bwMode="auto">
            <a:xfrm>
              <a:off x="3248" y="8976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4" name="Rectangle 28"/>
            <p:cNvSpPr>
              <a:spLocks noChangeArrowheads="1"/>
            </p:cNvSpPr>
            <p:nvPr/>
          </p:nvSpPr>
          <p:spPr bwMode="auto">
            <a:xfrm>
              <a:off x="3248" y="9221"/>
              <a:ext cx="365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5" name="Rectangle 29"/>
            <p:cNvSpPr>
              <a:spLocks noChangeArrowheads="1"/>
            </p:cNvSpPr>
            <p:nvPr/>
          </p:nvSpPr>
          <p:spPr bwMode="auto">
            <a:xfrm>
              <a:off x="3248" y="9469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6" name="Rectangle 30"/>
            <p:cNvSpPr>
              <a:spLocks noChangeArrowheads="1"/>
            </p:cNvSpPr>
            <p:nvPr/>
          </p:nvSpPr>
          <p:spPr bwMode="auto">
            <a:xfrm>
              <a:off x="3248" y="9716"/>
              <a:ext cx="365" cy="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7" name="Rectangle 31"/>
            <p:cNvSpPr>
              <a:spLocks noChangeArrowheads="1"/>
            </p:cNvSpPr>
            <p:nvPr/>
          </p:nvSpPr>
          <p:spPr bwMode="auto">
            <a:xfrm>
              <a:off x="3614" y="9468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latin typeface="Calibri" pitchFamily="34" charset="0"/>
                  <a:cs typeface="Arial" charset="0"/>
                </a:rPr>
                <a:t> </a:t>
              </a: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4</a:t>
              </a:r>
              <a:endParaRPr lang="ru-RU">
                <a:cs typeface="Arial" charset="0"/>
              </a:endParaRPr>
            </a:p>
          </p:txBody>
        </p:sp>
        <p:sp>
          <p:nvSpPr>
            <p:cNvPr id="70688" name="Rectangle 32"/>
            <p:cNvSpPr>
              <a:spLocks noChangeArrowheads="1"/>
            </p:cNvSpPr>
            <p:nvPr/>
          </p:nvSpPr>
          <p:spPr bwMode="auto">
            <a:xfrm>
              <a:off x="3614" y="9715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89" name="Rectangle 33"/>
            <p:cNvSpPr>
              <a:spLocks noChangeArrowheads="1"/>
            </p:cNvSpPr>
            <p:nvPr/>
          </p:nvSpPr>
          <p:spPr bwMode="auto">
            <a:xfrm>
              <a:off x="3614" y="996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90" name="Rectangle 34"/>
            <p:cNvSpPr>
              <a:spLocks noChangeArrowheads="1"/>
            </p:cNvSpPr>
            <p:nvPr/>
          </p:nvSpPr>
          <p:spPr bwMode="auto">
            <a:xfrm>
              <a:off x="3614" y="10209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91" name="Rectangle 35"/>
            <p:cNvSpPr>
              <a:spLocks noChangeArrowheads="1"/>
            </p:cNvSpPr>
            <p:nvPr/>
          </p:nvSpPr>
          <p:spPr bwMode="auto">
            <a:xfrm>
              <a:off x="3614" y="1045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70692" name="Rectangle 36"/>
            <p:cNvSpPr>
              <a:spLocks noChangeArrowheads="1"/>
            </p:cNvSpPr>
            <p:nvPr/>
          </p:nvSpPr>
          <p:spPr bwMode="auto">
            <a:xfrm>
              <a:off x="3614" y="10702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214313"/>
            <a:ext cx="5715000" cy="6643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1) Раздел электродинамики, изучающий электрическое поле, созданное неподвижными зарядами.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2) Единица разности потенциалов.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3) Элементарная частица, имеющая минимальный отрицательный заряд.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4) Вещество, в котором имеются свободные заряды, способные перемещаться под влиянием электрического поля.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pSp>
        <p:nvGrpSpPr>
          <p:cNvPr id="71682" name="Group 2"/>
          <p:cNvGrpSpPr>
            <a:grpSpLocks noChangeAspect="1"/>
          </p:cNvGrpSpPr>
          <p:nvPr/>
        </p:nvGrpSpPr>
        <p:grpSpPr bwMode="auto">
          <a:xfrm>
            <a:off x="285750" y="428625"/>
            <a:ext cx="2597150" cy="5715000"/>
            <a:chOff x="2272" y="7065"/>
            <a:chExt cx="1830" cy="4074"/>
          </a:xfrm>
        </p:grpSpPr>
        <p:sp>
          <p:nvSpPr>
            <p:cNvPr id="71683" name="AutoShape 3"/>
            <p:cNvSpPr>
              <a:spLocks noChangeAspect="1" noChangeArrowheads="1"/>
            </p:cNvSpPr>
            <p:nvPr/>
          </p:nvSpPr>
          <p:spPr bwMode="auto">
            <a:xfrm>
              <a:off x="2272" y="7065"/>
              <a:ext cx="1830" cy="4074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2516" y="774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е</a:t>
              </a:r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2516" y="7987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к</a:t>
              </a: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516" y="8234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16" y="8481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р</a:t>
              </a: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2516" y="8727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2516" y="8974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cs typeface="Arial" charset="0"/>
                </a:rPr>
                <a:t>с</a:t>
              </a: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2516" y="9221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2516" y="9468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а</a:t>
              </a: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16" y="9716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2516" y="996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и</a:t>
              </a:r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auto">
            <a:xfrm>
              <a:off x="2516" y="10209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к</a:t>
              </a:r>
            </a:p>
          </p:txBody>
        </p:sp>
        <p:sp>
          <p:nvSpPr>
            <p:cNvPr id="71695" name="Rectangle 15"/>
            <p:cNvSpPr>
              <a:spLocks noChangeArrowheads="1"/>
            </p:cNvSpPr>
            <p:nvPr/>
          </p:nvSpPr>
          <p:spPr bwMode="auto">
            <a:xfrm>
              <a:off x="2516" y="10456"/>
              <a:ext cx="366" cy="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а</a:t>
              </a:r>
            </a:p>
          </p:txBody>
        </p:sp>
        <p:sp>
          <p:nvSpPr>
            <p:cNvPr id="71696" name="Rectangle 16"/>
            <p:cNvSpPr>
              <a:spLocks noChangeArrowheads="1"/>
            </p:cNvSpPr>
            <p:nvPr/>
          </p:nvSpPr>
          <p:spPr bwMode="auto">
            <a:xfrm>
              <a:off x="2516" y="7246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1</a:t>
              </a: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Э</a:t>
              </a:r>
              <a:endParaRPr lang="ru-RU" sz="2000">
                <a:cs typeface="Arial" charset="0"/>
              </a:endParaRPr>
            </a:p>
          </p:txBody>
        </p:sp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2516" y="7493"/>
              <a:ext cx="366" cy="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1698" name="Rectangle 18"/>
            <p:cNvSpPr>
              <a:spLocks noChangeArrowheads="1"/>
            </p:cNvSpPr>
            <p:nvPr/>
          </p:nvSpPr>
          <p:spPr bwMode="auto">
            <a:xfrm>
              <a:off x="2882" y="8727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1699" name="Rectangle 19"/>
            <p:cNvSpPr>
              <a:spLocks noChangeArrowheads="1"/>
            </p:cNvSpPr>
            <p:nvPr/>
          </p:nvSpPr>
          <p:spPr bwMode="auto">
            <a:xfrm>
              <a:off x="2882" y="8974"/>
              <a:ext cx="365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1700" name="Rectangle 20"/>
            <p:cNvSpPr>
              <a:spLocks noChangeArrowheads="1"/>
            </p:cNvSpPr>
            <p:nvPr/>
          </p:nvSpPr>
          <p:spPr bwMode="auto">
            <a:xfrm>
              <a:off x="2882" y="9222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ь</a:t>
              </a:r>
            </a:p>
          </p:txBody>
        </p:sp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>
              <a:off x="2882" y="9467"/>
              <a:ext cx="365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702" name="Rectangle 22"/>
            <p:cNvSpPr>
              <a:spLocks noChangeArrowheads="1"/>
            </p:cNvSpPr>
            <p:nvPr/>
          </p:nvSpPr>
          <p:spPr bwMode="auto">
            <a:xfrm>
              <a:off x="2882" y="8480"/>
              <a:ext cx="365" cy="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2</a:t>
              </a: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В</a:t>
              </a: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</a:t>
              </a:r>
              <a:endParaRPr lang="ru-RU">
                <a:cs typeface="Arial" charset="0"/>
              </a:endParaRPr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3248" y="7987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3</a:t>
              </a: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Э</a:t>
              </a:r>
              <a:endParaRPr lang="ru-RU" sz="2000">
                <a:cs typeface="Arial" charset="0"/>
              </a:endParaRP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248" y="8233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3248" y="8481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е</a:t>
              </a: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248" y="8728"/>
              <a:ext cx="365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к</a:t>
              </a: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3248" y="8976"/>
              <a:ext cx="365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708" name="Rectangle 28"/>
            <p:cNvSpPr>
              <a:spLocks noChangeArrowheads="1"/>
            </p:cNvSpPr>
            <p:nvPr/>
          </p:nvSpPr>
          <p:spPr bwMode="auto">
            <a:xfrm>
              <a:off x="3248" y="9221"/>
              <a:ext cx="365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р</a:t>
              </a:r>
            </a:p>
          </p:txBody>
        </p:sp>
        <p:sp>
          <p:nvSpPr>
            <p:cNvPr id="71709" name="Rectangle 29"/>
            <p:cNvSpPr>
              <a:spLocks noChangeArrowheads="1"/>
            </p:cNvSpPr>
            <p:nvPr/>
          </p:nvSpPr>
          <p:spPr bwMode="auto">
            <a:xfrm>
              <a:off x="3248" y="9469"/>
              <a:ext cx="365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1710" name="Rectangle 30"/>
            <p:cNvSpPr>
              <a:spLocks noChangeArrowheads="1"/>
            </p:cNvSpPr>
            <p:nvPr/>
          </p:nvSpPr>
          <p:spPr bwMode="auto">
            <a:xfrm>
              <a:off x="3248" y="9716"/>
              <a:ext cx="365" cy="2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н</a:t>
              </a:r>
            </a:p>
          </p:txBody>
        </p:sp>
        <p:sp>
          <p:nvSpPr>
            <p:cNvPr id="71711" name="Rectangle 31"/>
            <p:cNvSpPr>
              <a:spLocks noChangeArrowheads="1"/>
            </p:cNvSpPr>
            <p:nvPr/>
          </p:nvSpPr>
          <p:spPr bwMode="auto">
            <a:xfrm>
              <a:off x="3614" y="9468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 b="1">
                  <a:latin typeface="Calibri" pitchFamily="34" charset="0"/>
                  <a:cs typeface="Arial" charset="0"/>
                </a:rPr>
                <a:t> </a:t>
              </a:r>
              <a:r>
                <a:rPr lang="ru-RU" sz="11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 </a:t>
              </a: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м</a:t>
              </a:r>
              <a:endParaRPr lang="ru-RU" sz="2000">
                <a:cs typeface="Arial" charset="0"/>
              </a:endParaRPr>
            </a:p>
          </p:txBody>
        </p:sp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3614" y="9715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е</a:t>
              </a:r>
            </a:p>
          </p:txBody>
        </p:sp>
        <p:sp>
          <p:nvSpPr>
            <p:cNvPr id="71713" name="Rectangle 33"/>
            <p:cNvSpPr>
              <a:spLocks noChangeArrowheads="1"/>
            </p:cNvSpPr>
            <p:nvPr/>
          </p:nvSpPr>
          <p:spPr bwMode="auto">
            <a:xfrm>
              <a:off x="3614" y="996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1714" name="Rectangle 34"/>
            <p:cNvSpPr>
              <a:spLocks noChangeArrowheads="1"/>
            </p:cNvSpPr>
            <p:nvPr/>
          </p:nvSpPr>
          <p:spPr bwMode="auto">
            <a:xfrm>
              <a:off x="3614" y="10209"/>
              <a:ext cx="366" cy="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а</a:t>
              </a:r>
            </a:p>
          </p:txBody>
        </p:sp>
        <p:sp>
          <p:nvSpPr>
            <p:cNvPr id="71715" name="Rectangle 35"/>
            <p:cNvSpPr>
              <a:spLocks noChangeArrowheads="1"/>
            </p:cNvSpPr>
            <p:nvPr/>
          </p:nvSpPr>
          <p:spPr bwMode="auto">
            <a:xfrm>
              <a:off x="3614" y="1045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1716" name="Rectangle 36"/>
            <p:cNvSpPr>
              <a:spLocks noChangeArrowheads="1"/>
            </p:cNvSpPr>
            <p:nvPr/>
          </p:nvSpPr>
          <p:spPr bwMode="auto">
            <a:xfrm>
              <a:off x="3614" y="10702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214313"/>
            <a:ext cx="4757737" cy="64293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1) Элементарная заряженная частица, входящая в ядро атома.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2) Энергетическая характеристика электрического поля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3) Учёный, экспериментально исследовавший взаимодействие заряженных тел.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4) Физическое явление, при котором разноимённые заряды разделяются в пространстве.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72706" name="Group 2"/>
          <p:cNvGrpSpPr>
            <a:grpSpLocks noChangeAspect="1"/>
          </p:cNvGrpSpPr>
          <p:nvPr/>
        </p:nvGrpSpPr>
        <p:grpSpPr bwMode="auto">
          <a:xfrm>
            <a:off x="285750" y="714375"/>
            <a:ext cx="2909888" cy="5219700"/>
            <a:chOff x="712" y="7579"/>
            <a:chExt cx="2070" cy="3190"/>
          </a:xfrm>
        </p:grpSpPr>
        <p:sp>
          <p:nvSpPr>
            <p:cNvPr id="72707" name="AutoShape 3"/>
            <p:cNvSpPr>
              <a:spLocks noChangeAspect="1" noChangeArrowheads="1"/>
            </p:cNvSpPr>
            <p:nvPr/>
          </p:nvSpPr>
          <p:spPr bwMode="auto">
            <a:xfrm>
              <a:off x="712" y="7579"/>
              <a:ext cx="2070" cy="3190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latin typeface="Calibri" pitchFamily="34" charset="0"/>
              </a:endParaRPr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2028" y="768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4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2028" y="7929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028" y="817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2028" y="842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028" y="867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2028" y="891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2028" y="9164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028" y="9410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2028" y="9658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2028" y="9904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2028" y="1015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2028" y="10398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1662" y="768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3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1662" y="7929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1662" y="817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1662" y="842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4" name="Rectangle 20"/>
            <p:cNvSpPr>
              <a:spLocks noChangeArrowheads="1"/>
            </p:cNvSpPr>
            <p:nvPr/>
          </p:nvSpPr>
          <p:spPr bwMode="auto">
            <a:xfrm>
              <a:off x="1662" y="867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5" name="Rectangle 21"/>
            <p:cNvSpPr>
              <a:spLocks noChangeArrowheads="1"/>
            </p:cNvSpPr>
            <p:nvPr/>
          </p:nvSpPr>
          <p:spPr bwMode="auto">
            <a:xfrm>
              <a:off x="1296" y="7929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2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2726" name="Rectangle 22"/>
            <p:cNvSpPr>
              <a:spLocks noChangeArrowheads="1"/>
            </p:cNvSpPr>
            <p:nvPr/>
          </p:nvSpPr>
          <p:spPr bwMode="auto">
            <a:xfrm>
              <a:off x="1296" y="8176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7" name="Rectangle 23"/>
            <p:cNvSpPr>
              <a:spLocks noChangeArrowheads="1"/>
            </p:cNvSpPr>
            <p:nvPr/>
          </p:nvSpPr>
          <p:spPr bwMode="auto">
            <a:xfrm>
              <a:off x="1296" y="8424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8" name="Rectangle 24"/>
            <p:cNvSpPr>
              <a:spLocks noChangeArrowheads="1"/>
            </p:cNvSpPr>
            <p:nvPr/>
          </p:nvSpPr>
          <p:spPr bwMode="auto">
            <a:xfrm>
              <a:off x="1296" y="8669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29" name="Rectangle 25"/>
            <p:cNvSpPr>
              <a:spLocks noChangeArrowheads="1"/>
            </p:cNvSpPr>
            <p:nvPr/>
          </p:nvSpPr>
          <p:spPr bwMode="auto">
            <a:xfrm>
              <a:off x="1296" y="891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0" name="Rectangle 26"/>
            <p:cNvSpPr>
              <a:spLocks noChangeArrowheads="1"/>
            </p:cNvSpPr>
            <p:nvPr/>
          </p:nvSpPr>
          <p:spPr bwMode="auto">
            <a:xfrm>
              <a:off x="1296" y="916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1" name="Rectangle 27"/>
            <p:cNvSpPr>
              <a:spLocks noChangeArrowheads="1"/>
            </p:cNvSpPr>
            <p:nvPr/>
          </p:nvSpPr>
          <p:spPr bwMode="auto">
            <a:xfrm>
              <a:off x="1296" y="9411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2" name="Rectangle 28"/>
            <p:cNvSpPr>
              <a:spLocks noChangeArrowheads="1"/>
            </p:cNvSpPr>
            <p:nvPr/>
          </p:nvSpPr>
          <p:spPr bwMode="auto">
            <a:xfrm>
              <a:off x="1296" y="965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3" name="Rectangle 29"/>
            <p:cNvSpPr>
              <a:spLocks noChangeArrowheads="1"/>
            </p:cNvSpPr>
            <p:nvPr/>
          </p:nvSpPr>
          <p:spPr bwMode="auto">
            <a:xfrm>
              <a:off x="1296" y="990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4" name="Rectangle 30"/>
            <p:cNvSpPr>
              <a:spLocks noChangeArrowheads="1"/>
            </p:cNvSpPr>
            <p:nvPr/>
          </p:nvSpPr>
          <p:spPr bwMode="auto">
            <a:xfrm>
              <a:off x="930" y="8176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1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2735" name="Rectangle 31"/>
            <p:cNvSpPr>
              <a:spLocks noChangeArrowheads="1"/>
            </p:cNvSpPr>
            <p:nvPr/>
          </p:nvSpPr>
          <p:spPr bwMode="auto">
            <a:xfrm>
              <a:off x="930" y="8423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6" name="Rectangle 32"/>
            <p:cNvSpPr>
              <a:spLocks noChangeArrowheads="1"/>
            </p:cNvSpPr>
            <p:nvPr/>
          </p:nvSpPr>
          <p:spPr bwMode="auto">
            <a:xfrm>
              <a:off x="930" y="8671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7" name="Rectangle 33"/>
            <p:cNvSpPr>
              <a:spLocks noChangeArrowheads="1"/>
            </p:cNvSpPr>
            <p:nvPr/>
          </p:nvSpPr>
          <p:spPr bwMode="auto">
            <a:xfrm>
              <a:off x="930" y="8916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8" name="Rectangle 34"/>
            <p:cNvSpPr>
              <a:spLocks noChangeArrowheads="1"/>
            </p:cNvSpPr>
            <p:nvPr/>
          </p:nvSpPr>
          <p:spPr bwMode="auto">
            <a:xfrm>
              <a:off x="930" y="916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  <p:sp>
          <p:nvSpPr>
            <p:cNvPr id="72739" name="Rectangle 35"/>
            <p:cNvSpPr>
              <a:spLocks noChangeArrowheads="1"/>
            </p:cNvSpPr>
            <p:nvPr/>
          </p:nvSpPr>
          <p:spPr bwMode="auto">
            <a:xfrm>
              <a:off x="930" y="9411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214313"/>
            <a:ext cx="4757737" cy="64293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1) Элементарная заряженная частица, входящая в ядро атома.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2) Энергетическая характеристика электрического поля.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3) Учёный, экспериментально исследовавший взаимодействие заряженных тел.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4) Физическое явление, при котором разноимённые заряды разделяются в пространстве.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73730" name="Group 2"/>
          <p:cNvGrpSpPr>
            <a:grpSpLocks noChangeAspect="1"/>
          </p:cNvGrpSpPr>
          <p:nvPr/>
        </p:nvGrpSpPr>
        <p:grpSpPr bwMode="auto">
          <a:xfrm>
            <a:off x="285750" y="714375"/>
            <a:ext cx="2909888" cy="5219700"/>
            <a:chOff x="712" y="7579"/>
            <a:chExt cx="2070" cy="3190"/>
          </a:xfrm>
        </p:grpSpPr>
        <p:sp>
          <p:nvSpPr>
            <p:cNvPr id="73731" name="AutoShape 3"/>
            <p:cNvSpPr>
              <a:spLocks noChangeAspect="1" noChangeArrowheads="1"/>
            </p:cNvSpPr>
            <p:nvPr/>
          </p:nvSpPr>
          <p:spPr bwMode="auto">
            <a:xfrm>
              <a:off x="712" y="7579"/>
              <a:ext cx="2070" cy="3190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 b="1">
                <a:latin typeface="Calibri" pitchFamily="34" charset="0"/>
              </a:endParaRPr>
            </a:p>
          </p:txBody>
        </p:sp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2028" y="768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Э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2028" y="7929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028" y="817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е</a:t>
              </a: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028" y="842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к</a:t>
              </a:r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2028" y="867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2028" y="891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р</a:t>
              </a:r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2028" y="9164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и</a:t>
              </a:r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2028" y="9410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з</a:t>
              </a:r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2028" y="9658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а</a:t>
              </a:r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2028" y="9904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ц</a:t>
              </a:r>
            </a:p>
          </p:txBody>
        </p:sp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2028" y="1015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и</a:t>
              </a:r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2028" y="10398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я</a:t>
              </a:r>
            </a:p>
          </p:txBody>
        </p:sp>
        <p:sp>
          <p:nvSpPr>
            <p:cNvPr id="73744" name="Rectangle 16"/>
            <p:cNvSpPr>
              <a:spLocks noChangeArrowheads="1"/>
            </p:cNvSpPr>
            <p:nvPr/>
          </p:nvSpPr>
          <p:spPr bwMode="auto">
            <a:xfrm>
              <a:off x="1662" y="7682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К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1662" y="7929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у</a:t>
              </a:r>
            </a:p>
          </p:txBody>
        </p:sp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1662" y="817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3747" name="Rectangle 19"/>
            <p:cNvSpPr>
              <a:spLocks noChangeArrowheads="1"/>
            </p:cNvSpPr>
            <p:nvPr/>
          </p:nvSpPr>
          <p:spPr bwMode="auto">
            <a:xfrm>
              <a:off x="1662" y="8422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3748" name="Rectangle 20"/>
            <p:cNvSpPr>
              <a:spLocks noChangeArrowheads="1"/>
            </p:cNvSpPr>
            <p:nvPr/>
          </p:nvSpPr>
          <p:spPr bwMode="auto">
            <a:xfrm>
              <a:off x="1662" y="8670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н</a:t>
              </a:r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1296" y="7929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П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3750" name="Rectangle 22"/>
            <p:cNvSpPr>
              <a:spLocks noChangeArrowheads="1"/>
            </p:cNvSpPr>
            <p:nvPr/>
          </p:nvSpPr>
          <p:spPr bwMode="auto">
            <a:xfrm>
              <a:off x="1296" y="8176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3751" name="Rectangle 23"/>
            <p:cNvSpPr>
              <a:spLocks noChangeArrowheads="1"/>
            </p:cNvSpPr>
            <p:nvPr/>
          </p:nvSpPr>
          <p:spPr bwMode="auto">
            <a:xfrm>
              <a:off x="1296" y="8424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3752" name="Rectangle 24"/>
            <p:cNvSpPr>
              <a:spLocks noChangeArrowheads="1"/>
            </p:cNvSpPr>
            <p:nvPr/>
          </p:nvSpPr>
          <p:spPr bwMode="auto">
            <a:xfrm>
              <a:off x="1296" y="8669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е</a:t>
              </a:r>
            </a:p>
          </p:txBody>
        </p:sp>
        <p:sp>
          <p:nvSpPr>
            <p:cNvPr id="73753" name="Rectangle 25"/>
            <p:cNvSpPr>
              <a:spLocks noChangeArrowheads="1"/>
            </p:cNvSpPr>
            <p:nvPr/>
          </p:nvSpPr>
          <p:spPr bwMode="auto">
            <a:xfrm>
              <a:off x="1296" y="8917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н</a:t>
              </a:r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auto">
            <a:xfrm>
              <a:off x="1296" y="916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ц</a:t>
              </a:r>
            </a:p>
          </p:txBody>
        </p:sp>
        <p:sp>
          <p:nvSpPr>
            <p:cNvPr id="73755" name="Rectangle 27"/>
            <p:cNvSpPr>
              <a:spLocks noChangeArrowheads="1"/>
            </p:cNvSpPr>
            <p:nvPr/>
          </p:nvSpPr>
          <p:spPr bwMode="auto">
            <a:xfrm>
              <a:off x="1296" y="9411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и</a:t>
              </a:r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auto">
            <a:xfrm>
              <a:off x="1296" y="9657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а</a:t>
              </a: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auto">
            <a:xfrm>
              <a:off x="1296" y="990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л</a:t>
              </a:r>
            </a:p>
          </p:txBody>
        </p:sp>
        <p:sp>
          <p:nvSpPr>
            <p:cNvPr id="73758" name="Rectangle 30"/>
            <p:cNvSpPr>
              <a:spLocks noChangeArrowheads="1"/>
            </p:cNvSpPr>
            <p:nvPr/>
          </p:nvSpPr>
          <p:spPr bwMode="auto">
            <a:xfrm>
              <a:off x="930" y="8176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2000" b="1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 П</a:t>
              </a:r>
              <a:endParaRPr lang="ru-RU" sz="2000" b="1">
                <a:cs typeface="Arial" charset="0"/>
              </a:endParaRPr>
            </a:p>
          </p:txBody>
        </p:sp>
        <p:sp>
          <p:nvSpPr>
            <p:cNvPr id="73759" name="Rectangle 31"/>
            <p:cNvSpPr>
              <a:spLocks noChangeArrowheads="1"/>
            </p:cNvSpPr>
            <p:nvPr/>
          </p:nvSpPr>
          <p:spPr bwMode="auto">
            <a:xfrm>
              <a:off x="930" y="8423"/>
              <a:ext cx="366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р</a:t>
              </a:r>
            </a:p>
          </p:txBody>
        </p:sp>
        <p:sp>
          <p:nvSpPr>
            <p:cNvPr id="73760" name="Rectangle 32"/>
            <p:cNvSpPr>
              <a:spLocks noChangeArrowheads="1"/>
            </p:cNvSpPr>
            <p:nvPr/>
          </p:nvSpPr>
          <p:spPr bwMode="auto">
            <a:xfrm>
              <a:off x="930" y="8671"/>
              <a:ext cx="366" cy="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3761" name="Rectangle 33"/>
            <p:cNvSpPr>
              <a:spLocks noChangeArrowheads="1"/>
            </p:cNvSpPr>
            <p:nvPr/>
          </p:nvSpPr>
          <p:spPr bwMode="auto">
            <a:xfrm>
              <a:off x="930" y="8916"/>
              <a:ext cx="366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т</a:t>
              </a:r>
            </a:p>
          </p:txBody>
        </p:sp>
        <p:sp>
          <p:nvSpPr>
            <p:cNvPr id="73762" name="Rectangle 34"/>
            <p:cNvSpPr>
              <a:spLocks noChangeArrowheads="1"/>
            </p:cNvSpPr>
            <p:nvPr/>
          </p:nvSpPr>
          <p:spPr bwMode="auto">
            <a:xfrm>
              <a:off x="930" y="9164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о</a:t>
              </a:r>
            </a:p>
          </p:txBody>
        </p:sp>
        <p:sp>
          <p:nvSpPr>
            <p:cNvPr id="73763" name="Rectangle 35"/>
            <p:cNvSpPr>
              <a:spLocks noChangeArrowheads="1"/>
            </p:cNvSpPr>
            <p:nvPr/>
          </p:nvSpPr>
          <p:spPr bwMode="auto">
            <a:xfrm>
              <a:off x="930" y="9411"/>
              <a:ext cx="366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cs typeface="Arial" charset="0"/>
                </a:rPr>
                <a:t>н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Подведение итогов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63" y="2000250"/>
          <a:ext cx="6096000" cy="32226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1789750"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1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2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3</a:t>
                      </a:r>
                      <a:endParaRPr lang="ru-RU" sz="8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/>
          <a:srcRect l="17188" b="13585"/>
          <a:stretch>
            <a:fillRect/>
          </a:stretch>
        </p:blipFill>
        <p:spPr bwMode="auto">
          <a:xfrm>
            <a:off x="0" y="2222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u="sng" smtClean="0"/>
              <a:t>ЛИТЕРАТУРА</a:t>
            </a:r>
            <a:endParaRPr lang="ru-RU" smtClean="0"/>
          </a:p>
        </p:txBody>
      </p:sp>
      <p:pic>
        <p:nvPicPr>
          <p:cNvPr id="75779" name="Рисунок 5" descr="silkovo-18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85875"/>
            <a:ext cx="4786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428604"/>
          <a:ext cx="871546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142875" y="0"/>
            <a:ext cx="9001125" cy="785813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Структурная модель  центр подготовки специалистов  для </a:t>
            </a:r>
            <a:r>
              <a:rPr lang="ru-RU" sz="2800" b="1" dirty="0" err="1"/>
              <a:t>Сколково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u="sng" dirty="0" smtClean="0">
                <a:solidFill>
                  <a:schemeClr val="bg1"/>
                </a:solidFill>
              </a:rPr>
              <a:t>Экспериментаторам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Провести мини - экспериментальную работу в домашних условиях по теме «Использование статистического электричества и борьба с ним».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u="sng" dirty="0" smtClean="0">
                <a:solidFill>
                  <a:schemeClr val="bg1"/>
                </a:solidFill>
              </a:rPr>
              <a:t>Теоретикам: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Составить вариант контрольной работы по теме «Электростатика» (3 задания части А, 1 задание части В, 1 задание части С)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u="sng" dirty="0" smtClean="0">
                <a:solidFill>
                  <a:schemeClr val="bg1"/>
                </a:solidFill>
              </a:rPr>
              <a:t>Аналитикам: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Лист взаимоконтроля (10 теоретических вопросов, качественных задач) на данную тему.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571480"/>
            <a:ext cx="8001709" cy="144655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Спасибо за урок!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Исследовательская работа.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357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Работа отдела: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экспериментаторов-практиков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Назовите физический прибор, позволяющий обнаружить наэлектризовано тело или нет. Прокомментируйте работу этого прибора и объясните принцип его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443913" cy="470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Что вы знаете о электризации тел?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Продемонстрируйте опыт, подтверждающий, что при электризации трением оба тела приобретают заряды, противоположные по знаку, но одинаковые по модулю.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Сделайте вывод.</a:t>
            </a:r>
          </a:p>
          <a:p>
            <a:pPr eaLnBrk="1" hangingPunct="1"/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229600" cy="470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FF00"/>
                </a:solidFill>
              </a:rPr>
              <a:t>  </a:t>
            </a:r>
            <a:r>
              <a:rPr lang="ru-RU" sz="3600" b="1" smtClean="0">
                <a:solidFill>
                  <a:srgbClr val="FFFF00"/>
                </a:solidFill>
              </a:rPr>
              <a:t>Как доказать на опыте, что шелк  при трении о стекло электризуется , причем отрицательно. </a:t>
            </a:r>
          </a:p>
          <a:p>
            <a:pPr eaLnBrk="1" hangingPunct="1"/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786188"/>
            <a:ext cx="67484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1857375"/>
            <a:ext cx="7643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chemeClr val="bg1"/>
                </a:solidFill>
                <a:latin typeface="Calibri" pitchFamily="34" charset="0"/>
              </a:rPr>
              <a:t>(Для этого достаточно положить щелк после трения его о стекло в шар электрометра).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785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Коммуникативная деятельность.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Работа отдела аналитиков и решение качественных задач.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90023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900" dirty="0" smtClean="0"/>
              <a:t>─ Почему заряженный электроскоп разрядится быстрее, если его шар покрыт пылью?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643188"/>
            <a:ext cx="6143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5500688"/>
            <a:ext cx="8429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Пылинки отталкиваясь от шара , уносят с него часть заряда.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314325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Почему опасность возникновения пожара резко возрастает, если при бурении скважин из-под земли вырывается мощный фонтан нефти? Чем это объясняется?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При какой погоде (сухой или влажной) опасность  воспламенения нефти больше?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4143375"/>
            <a:ext cx="8286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При движении нефти в результате трения о стенки скважины может возникнуть искровой разряд, что и повлечет за собой воспламенение жидкости. При сухой погоде эта опасность возрастает, так как утечки заряда не происходит.</a:t>
            </a:r>
          </a:p>
          <a:p>
            <a:pPr algn="ctr"/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"/>
            <a:ext cx="4667250" cy="3500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3643313"/>
            <a:ext cx="8229600" cy="157162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Почему птицы слетают с провода высокого напряжения, когда включают напряжение?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4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5000625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При включении напряжения на перьях птицы возникает статистический электрический заряд, перья расходятся, это и пугает птиц, вследствие чего они и слетают с проводов.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974</Words>
  <Application>Microsoft Office PowerPoint</Application>
  <PresentationFormat>Экран (4:3)</PresentationFormat>
  <Paragraphs>229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Формула</vt:lpstr>
      <vt:lpstr>Слайд 1</vt:lpstr>
      <vt:lpstr>ЗАДАЧИ УРОКА</vt:lpstr>
      <vt:lpstr>Слайд 3</vt:lpstr>
      <vt:lpstr>Исследовательская работа. </vt:lpstr>
      <vt:lpstr>Слайд 5</vt:lpstr>
      <vt:lpstr>Слайд 6</vt:lpstr>
      <vt:lpstr>Коммуникативная деятельность. Работа отдела аналитиков и решение качественных задач. </vt:lpstr>
      <vt:lpstr>Слайд 8</vt:lpstr>
      <vt:lpstr>Слайд 9</vt:lpstr>
      <vt:lpstr>Слайд 10</vt:lpstr>
      <vt:lpstr>Работа отдела теоретиков. А) Заполнить цепочку формул. </vt:lpstr>
      <vt:lpstr>Работа отдела теоретиков.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Отчет отдела аналитиков. Разгадывание простых чайнвордов. Отгадав все слова, ребята должны назвать зашифрованное слово в рамке и объяснить его значение. </vt:lpstr>
      <vt:lpstr>Слайд 24</vt:lpstr>
      <vt:lpstr>Слайд 25</vt:lpstr>
      <vt:lpstr>Слайд 26</vt:lpstr>
      <vt:lpstr>Слайд 27</vt:lpstr>
      <vt:lpstr>Подведение итогов</vt:lpstr>
      <vt:lpstr>ЛИТЕРАТУРА</vt:lpstr>
      <vt:lpstr>Домашнее задание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ррр</dc:creator>
  <cp:lastModifiedBy>USER</cp:lastModifiedBy>
  <cp:revision>44</cp:revision>
  <dcterms:modified xsi:type="dcterms:W3CDTF">2011-06-12T14:06:25Z</dcterms:modified>
</cp:coreProperties>
</file>