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7" r:id="rId2"/>
    <p:sldId id="276" r:id="rId3"/>
    <p:sldId id="309" r:id="rId4"/>
    <p:sldId id="277" r:id="rId5"/>
    <p:sldId id="310" r:id="rId6"/>
    <p:sldId id="279" r:id="rId7"/>
    <p:sldId id="28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30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8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059" autoAdjust="0"/>
    <p:restoredTop sz="86391" autoAdjust="0"/>
  </p:normalViewPr>
  <p:slideViewPr>
    <p:cSldViewPr>
      <p:cViewPr>
        <p:scale>
          <a:sx n="82" d="100"/>
          <a:sy n="82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0CD94-2982-4845-80D3-E8135DE0ECA4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60EA3-3F95-4374-8DCB-BB2105AF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0EA3-3F95-4374-8DCB-BB2105AFFBB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0212-469B-4F9A-969F-ACFF3E887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7D5D0-70FC-4DE6-A5F6-85ADE7100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94E5F-E11A-48DE-8979-6D4A3DB07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79D3-C3DB-43F5-B15F-DC8FA62E0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716B9-4038-49EC-A701-64FCC7314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DBDF9-B075-45EA-8948-F1766092B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B1AAC-F0EC-4FEF-A733-5E202614A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1D32-0374-40C6-BF3B-0AF0F4809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0632E-D4AA-423E-B4EE-0BDC13A1A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634F-A6D2-434C-A0D4-1D5145C1C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4559-B4BD-49BF-A733-24D107F75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F3A2F13-1CD3-4989-B546-94B3DE97F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Office_Word1.docx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Office_Word2.docx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___Microsoft_Office_Word3.docx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package" Target="../embeddings/_________Microsoft_Office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_________Microsoft_Office_Word5.docx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15.jpe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_________Microsoft_Office_Word7.docx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_________Microsoft_Office_Word8.docx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19.jpeg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gif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1.xml"/><Relationship Id="rId18" Type="http://schemas.openxmlformats.org/officeDocument/2006/relationships/slide" Target="slide22.xml"/><Relationship Id="rId3" Type="http://schemas.openxmlformats.org/officeDocument/2006/relationships/slide" Target="slide8.xml"/><Relationship Id="rId7" Type="http://schemas.openxmlformats.org/officeDocument/2006/relationships/slide" Target="slide20.xml"/><Relationship Id="rId12" Type="http://schemas.openxmlformats.org/officeDocument/2006/relationships/slide" Target="slide18.xml"/><Relationship Id="rId17" Type="http://schemas.openxmlformats.org/officeDocument/2006/relationships/slide" Target="slide19.xml"/><Relationship Id="rId2" Type="http://schemas.openxmlformats.org/officeDocument/2006/relationships/image" Target="../media/image3.jpeg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15.xml"/><Relationship Id="rId5" Type="http://schemas.openxmlformats.org/officeDocument/2006/relationships/slide" Target="slide14.xml"/><Relationship Id="rId15" Type="http://schemas.openxmlformats.org/officeDocument/2006/relationships/slide" Target="slide10.xml"/><Relationship Id="rId10" Type="http://schemas.openxmlformats.org/officeDocument/2006/relationships/slide" Target="slide12.xml"/><Relationship Id="rId19" Type="http://schemas.openxmlformats.org/officeDocument/2006/relationships/slide" Target="slide25.xml"/><Relationship Id="rId4" Type="http://schemas.openxmlformats.org/officeDocument/2006/relationships/slide" Target="slide11.xml"/><Relationship Id="rId9" Type="http://schemas.openxmlformats.org/officeDocument/2006/relationships/slide" Target="slide9.xml"/><Relationship Id="rId14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gif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gif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slide" Target="slid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gif"/><Relationship Id="rId4" Type="http://schemas.openxmlformats.org/officeDocument/2006/relationships/slide" Target="slid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gif"/><Relationship Id="rId4" Type="http://schemas.openxmlformats.org/officeDocument/2006/relationships/slide" Target="slid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slide" Target="slid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" Target="slid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slide" Target="slid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slide" Target="slid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38.xml"/><Relationship Id="rId18" Type="http://schemas.openxmlformats.org/officeDocument/2006/relationships/slide" Target="slide36.xml"/><Relationship Id="rId3" Type="http://schemas.openxmlformats.org/officeDocument/2006/relationships/slide" Target="slide28.xml"/><Relationship Id="rId7" Type="http://schemas.openxmlformats.org/officeDocument/2006/relationships/slide" Target="slide40.xml"/><Relationship Id="rId12" Type="http://schemas.openxmlformats.org/officeDocument/2006/relationships/slide" Target="slide35.xml"/><Relationship Id="rId17" Type="http://schemas.openxmlformats.org/officeDocument/2006/relationships/slide" Target="slide33.xml"/><Relationship Id="rId2" Type="http://schemas.openxmlformats.org/officeDocument/2006/relationships/image" Target="../media/image3.jpeg"/><Relationship Id="rId16" Type="http://schemas.openxmlformats.org/officeDocument/2006/relationships/slide" Target="slide30.xml"/><Relationship Id="rId20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slide" Target="slide32.xml"/><Relationship Id="rId5" Type="http://schemas.openxmlformats.org/officeDocument/2006/relationships/slide" Target="slide34.xml"/><Relationship Id="rId15" Type="http://schemas.openxmlformats.org/officeDocument/2006/relationships/slide" Target="slide27.xml"/><Relationship Id="rId10" Type="http://schemas.openxmlformats.org/officeDocument/2006/relationships/slide" Target="slide29.xml"/><Relationship Id="rId19" Type="http://schemas.openxmlformats.org/officeDocument/2006/relationships/slide" Target="slide39.xml"/><Relationship Id="rId4" Type="http://schemas.openxmlformats.org/officeDocument/2006/relationships/slide" Target="slide31.xml"/><Relationship Id="rId9" Type="http://schemas.openxmlformats.org/officeDocument/2006/relationships/slide" Target="slide26.xml"/><Relationship Id="rId14" Type="http://schemas.openxmlformats.org/officeDocument/2006/relationships/slide" Target="slide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Рисунок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он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1536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Функции и графики </a:t>
            </a:r>
            <a:br>
              <a:rPr lang="ru-RU" b="1" dirty="0" smtClean="0"/>
            </a:br>
            <a:r>
              <a:rPr lang="ru-RU" b="1" dirty="0" smtClean="0"/>
              <a:t>500</a:t>
            </a:r>
          </a:p>
        </p:txBody>
      </p:sp>
      <p:sp>
        <p:nvSpPr>
          <p:cNvPr id="15365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Парабола  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y</a:t>
            </a:r>
            <a:r>
              <a:rPr lang="ru-RU" dirty="0" smtClean="0"/>
              <a:t>= -</a:t>
            </a:r>
            <a:r>
              <a:rPr lang="en-US" dirty="0" smtClean="0"/>
              <a:t> </a:t>
            </a:r>
            <a:r>
              <a:rPr lang="ru-RU" dirty="0" smtClean="0"/>
              <a:t>х</a:t>
            </a:r>
            <a:r>
              <a:rPr lang="ru-RU" baseline="30000" dirty="0" smtClean="0"/>
              <a:t>2</a:t>
            </a:r>
            <a:r>
              <a:rPr lang="ru-RU" dirty="0" smtClean="0"/>
              <a:t> + ах + в</a:t>
            </a:r>
          </a:p>
          <a:p>
            <a:pPr>
              <a:buFontTx/>
              <a:buNone/>
            </a:pPr>
            <a:r>
              <a:rPr lang="ru-RU" dirty="0" smtClean="0"/>
              <a:t>пересекает ось абсцисс </a:t>
            </a:r>
          </a:p>
          <a:p>
            <a:pPr>
              <a:buFontTx/>
              <a:buNone/>
            </a:pPr>
            <a:r>
              <a:rPr lang="ru-RU" dirty="0" smtClean="0"/>
              <a:t>в точке (-5; 0), </a:t>
            </a:r>
          </a:p>
          <a:p>
            <a:pPr>
              <a:buFontTx/>
              <a:buNone/>
            </a:pPr>
            <a:r>
              <a:rPr lang="ru-RU" dirty="0" smtClean="0"/>
              <a:t>а ось ординат </a:t>
            </a:r>
          </a:p>
          <a:p>
            <a:pPr>
              <a:buFontTx/>
              <a:buNone/>
            </a:pPr>
            <a:r>
              <a:rPr lang="ru-RU" dirty="0" smtClean="0"/>
              <a:t>в точке (0;5). </a:t>
            </a:r>
          </a:p>
          <a:p>
            <a:pPr>
              <a:buFontTx/>
              <a:buNone/>
            </a:pPr>
            <a:r>
              <a:rPr lang="ru-RU" dirty="0" smtClean="0"/>
              <a:t>Найдите а и в.</a:t>
            </a:r>
          </a:p>
        </p:txBody>
      </p:sp>
      <p:sp>
        <p:nvSpPr>
          <p:cNvPr id="15366" name="Содержимое 6"/>
          <p:cNvSpPr>
            <a:spLocks noGrp="1"/>
          </p:cNvSpPr>
          <p:nvPr>
            <p:ph sz="half" idx="2"/>
          </p:nvPr>
        </p:nvSpPr>
        <p:spPr>
          <a:xfrm>
            <a:off x="4786314" y="1981200"/>
            <a:ext cx="3671886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   </a:t>
            </a:r>
            <a:r>
              <a:rPr lang="ru-RU" dirty="0" err="1" smtClean="0"/>
              <a:t>а=</a:t>
            </a:r>
            <a:r>
              <a:rPr lang="ru-RU" dirty="0" smtClean="0"/>
              <a:t> - 4,  в = 5</a:t>
            </a:r>
          </a:p>
        </p:txBody>
      </p:sp>
      <p:pic>
        <p:nvPicPr>
          <p:cNvPr id="7" name="Содержимое 3" descr="mat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429520" y="285728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1638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Неравенства</a:t>
            </a:r>
            <a:br>
              <a:rPr lang="ru-RU" b="1" dirty="0" smtClean="0"/>
            </a:br>
            <a:r>
              <a:rPr lang="ru-RU" b="1" dirty="0" smtClean="0"/>
              <a:t>100</a:t>
            </a:r>
          </a:p>
        </p:txBody>
      </p:sp>
      <p:sp>
        <p:nvSpPr>
          <p:cNvPr id="16389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Решите неравенство   </a:t>
            </a:r>
          </a:p>
          <a:p>
            <a:pPr>
              <a:buFontTx/>
              <a:buNone/>
            </a:pPr>
            <a:r>
              <a:rPr lang="ru-RU" dirty="0" smtClean="0"/>
              <a:t>3х – 4(</a:t>
            </a:r>
            <a:r>
              <a:rPr lang="ru-RU" dirty="0" err="1" smtClean="0"/>
              <a:t>х</a:t>
            </a:r>
            <a:r>
              <a:rPr lang="ru-RU" dirty="0" smtClean="0"/>
              <a:t> + 1) &lt; 8 + 5х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16390" name="Содержимое 6"/>
          <p:cNvSpPr>
            <a:spLocks noGrp="1"/>
          </p:cNvSpPr>
          <p:nvPr>
            <p:ph sz="half" idx="2"/>
          </p:nvPr>
        </p:nvSpPr>
        <p:spPr>
          <a:xfrm>
            <a:off x="5429256" y="1981200"/>
            <a:ext cx="3028944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ru-RU" dirty="0" smtClean="0"/>
              <a:t> &gt; -2</a:t>
            </a:r>
          </a:p>
          <a:p>
            <a:endParaRPr lang="ru-RU" dirty="0" smtClean="0"/>
          </a:p>
        </p:txBody>
      </p:sp>
      <p:pic>
        <p:nvPicPr>
          <p:cNvPr id="7" name="Содержимое 3" descr="mat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429520" y="285728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1741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Неравенства</a:t>
            </a:r>
            <a:br>
              <a:rPr lang="ru-RU" b="1" dirty="0" smtClean="0"/>
            </a:br>
            <a:r>
              <a:rPr lang="ru-RU" b="1" dirty="0" smtClean="0"/>
              <a:t>300</a:t>
            </a:r>
          </a:p>
        </p:txBody>
      </p:sp>
      <p:sp>
        <p:nvSpPr>
          <p:cNvPr id="17413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При каких значениях</a:t>
            </a:r>
          </a:p>
          <a:p>
            <a:pPr>
              <a:buFontTx/>
              <a:buNone/>
            </a:pPr>
            <a:r>
              <a:rPr lang="ru-RU" dirty="0" smtClean="0"/>
              <a:t>параметра   </a:t>
            </a:r>
            <a:r>
              <a:rPr lang="ru-RU" dirty="0" err="1" smtClean="0"/>
              <a:t>m</a:t>
            </a:r>
            <a:r>
              <a:rPr lang="ru-RU" dirty="0" smtClean="0"/>
              <a:t> </a:t>
            </a:r>
          </a:p>
          <a:p>
            <a:pPr>
              <a:buFontTx/>
              <a:buNone/>
            </a:pPr>
            <a:r>
              <a:rPr lang="ru-RU" dirty="0" smtClean="0"/>
              <a:t>уравнение  </a:t>
            </a:r>
          </a:p>
          <a:p>
            <a:pPr>
              <a:buFontTx/>
              <a:buNone/>
            </a:pPr>
            <a:r>
              <a:rPr lang="ru-RU" dirty="0" smtClean="0"/>
              <a:t>4х² – 2mх + 9 =0  </a:t>
            </a:r>
          </a:p>
          <a:p>
            <a:pPr>
              <a:buFontTx/>
              <a:buNone/>
            </a:pPr>
            <a:r>
              <a:rPr lang="ru-RU" dirty="0" smtClean="0"/>
              <a:t>не имеет корней?</a:t>
            </a:r>
          </a:p>
          <a:p>
            <a:endParaRPr lang="ru-RU" dirty="0" smtClean="0"/>
          </a:p>
        </p:txBody>
      </p:sp>
      <p:sp>
        <p:nvSpPr>
          <p:cNvPr id="17414" name="Содержимое 6"/>
          <p:cNvSpPr>
            <a:spLocks noGrp="1"/>
          </p:cNvSpPr>
          <p:nvPr>
            <p:ph sz="half" idx="2"/>
          </p:nvPr>
        </p:nvSpPr>
        <p:spPr>
          <a:xfrm>
            <a:off x="5429256" y="1981200"/>
            <a:ext cx="3028944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-6 &lt; </a:t>
            </a:r>
            <a:r>
              <a:rPr lang="en-US" dirty="0" err="1" smtClean="0"/>
              <a:t>m</a:t>
            </a:r>
            <a:r>
              <a:rPr lang="ru-RU" dirty="0" smtClean="0"/>
              <a:t> &lt; 6</a:t>
            </a:r>
          </a:p>
          <a:p>
            <a:endParaRPr lang="ru-RU" dirty="0" smtClean="0"/>
          </a:p>
        </p:txBody>
      </p:sp>
      <p:pic>
        <p:nvPicPr>
          <p:cNvPr id="7" name="Содержимое 3" descr="mat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429520" y="285728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1843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Неравенства</a:t>
            </a:r>
            <a:br>
              <a:rPr lang="ru-RU" b="1" dirty="0" smtClean="0"/>
            </a:br>
            <a:r>
              <a:rPr lang="ru-RU" b="1" dirty="0" smtClean="0"/>
              <a:t>500</a:t>
            </a:r>
          </a:p>
        </p:txBody>
      </p:sp>
      <p:sp>
        <p:nvSpPr>
          <p:cNvPr id="18437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Сколько решений</a:t>
            </a:r>
          </a:p>
          <a:p>
            <a:pPr>
              <a:buFontTx/>
              <a:buNone/>
            </a:pPr>
            <a:r>
              <a:rPr lang="ru-RU" dirty="0" smtClean="0"/>
              <a:t>неравенства </a:t>
            </a:r>
          </a:p>
          <a:p>
            <a:pPr>
              <a:buFontTx/>
              <a:buNone/>
            </a:pPr>
            <a:r>
              <a:rPr lang="ru-RU" dirty="0" smtClean="0"/>
              <a:t>3х² – 5х – 12  &gt; 0</a:t>
            </a:r>
          </a:p>
          <a:p>
            <a:pPr>
              <a:buFontTx/>
              <a:buNone/>
            </a:pPr>
            <a:r>
              <a:rPr lang="ru-RU" dirty="0" smtClean="0"/>
              <a:t>содержится среди </a:t>
            </a:r>
          </a:p>
          <a:p>
            <a:pPr>
              <a:buFontTx/>
              <a:buNone/>
            </a:pPr>
            <a:r>
              <a:rPr lang="ru-RU" dirty="0" smtClean="0"/>
              <a:t>чисел   -2,   0,   1,   3  ?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18438" name="Содержимое 6"/>
          <p:cNvSpPr>
            <a:spLocks noGrp="1"/>
          </p:cNvSpPr>
          <p:nvPr>
            <p:ph sz="half" idx="2"/>
          </p:nvPr>
        </p:nvSpPr>
        <p:spPr>
          <a:xfrm>
            <a:off x="5214942" y="1981200"/>
            <a:ext cx="3243258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</a:t>
            </a:r>
            <a:r>
              <a:rPr lang="en-US" dirty="0" smtClean="0"/>
              <a:t>1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Содержимое 3" descr="mat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429520" y="285728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1946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Проценты</a:t>
            </a:r>
            <a:br>
              <a:rPr lang="ru-RU" b="1" dirty="0" smtClean="0"/>
            </a:br>
            <a:r>
              <a:rPr lang="ru-RU" b="1" dirty="0" smtClean="0"/>
              <a:t>100</a:t>
            </a:r>
          </a:p>
        </p:txBody>
      </p:sp>
      <p:sp>
        <p:nvSpPr>
          <p:cNvPr id="19461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Цена товара</a:t>
            </a:r>
          </a:p>
          <a:p>
            <a:pPr>
              <a:buFontTx/>
              <a:buNone/>
            </a:pPr>
            <a:r>
              <a:rPr lang="ru-RU" dirty="0" smtClean="0"/>
              <a:t>соответствует 600 руб.</a:t>
            </a:r>
          </a:p>
          <a:p>
            <a:pPr>
              <a:buFontTx/>
              <a:buNone/>
            </a:pPr>
            <a:r>
              <a:rPr lang="ru-RU" dirty="0" smtClean="0"/>
              <a:t>Сколько будет стоить</a:t>
            </a:r>
          </a:p>
          <a:p>
            <a:pPr>
              <a:buFontTx/>
              <a:buNone/>
            </a:pPr>
            <a:r>
              <a:rPr lang="ru-RU" dirty="0" smtClean="0"/>
              <a:t>товар, если его цену</a:t>
            </a:r>
          </a:p>
          <a:p>
            <a:pPr>
              <a:buFontTx/>
              <a:buNone/>
            </a:pPr>
            <a:r>
              <a:rPr lang="ru-RU" dirty="0" smtClean="0"/>
              <a:t>поднимут на 15% ?</a:t>
            </a:r>
          </a:p>
          <a:p>
            <a:endParaRPr lang="ru-RU" dirty="0" smtClean="0"/>
          </a:p>
        </p:txBody>
      </p:sp>
      <p:sp>
        <p:nvSpPr>
          <p:cNvPr id="19462" name="Содержимое 6"/>
          <p:cNvSpPr>
            <a:spLocks noGrp="1"/>
          </p:cNvSpPr>
          <p:nvPr>
            <p:ph sz="half" idx="2"/>
          </p:nvPr>
        </p:nvSpPr>
        <p:spPr>
          <a:xfrm>
            <a:off x="5500694" y="1981200"/>
            <a:ext cx="2957506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</a:t>
            </a:r>
            <a:r>
              <a:rPr lang="en-US" b="1" dirty="0" smtClean="0"/>
              <a:t>:</a:t>
            </a:r>
            <a:r>
              <a:rPr lang="ru-RU" dirty="0" smtClean="0"/>
              <a:t> 690 руб.</a:t>
            </a:r>
          </a:p>
        </p:txBody>
      </p:sp>
      <p:pic>
        <p:nvPicPr>
          <p:cNvPr id="7" name="Содержимое 3" descr="mat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429520" y="285728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2048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Проценты</a:t>
            </a:r>
            <a:br>
              <a:rPr lang="ru-RU" b="1" dirty="0" smtClean="0"/>
            </a:br>
            <a:r>
              <a:rPr lang="ru-RU" b="1" dirty="0" smtClean="0"/>
              <a:t>300</a:t>
            </a:r>
          </a:p>
        </p:txBody>
      </p:sp>
      <p:sp>
        <p:nvSpPr>
          <p:cNvPr id="20485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В походе приняли</a:t>
            </a:r>
          </a:p>
          <a:p>
            <a:pPr>
              <a:buFontTx/>
              <a:buNone/>
            </a:pPr>
            <a:r>
              <a:rPr lang="ru-RU" dirty="0" smtClean="0"/>
              <a:t>участие 20 девочек </a:t>
            </a:r>
          </a:p>
          <a:p>
            <a:pPr>
              <a:buFontTx/>
              <a:buNone/>
            </a:pPr>
            <a:r>
              <a:rPr lang="ru-RU" dirty="0" smtClean="0"/>
              <a:t>и 60 мальчиков. </a:t>
            </a:r>
          </a:p>
          <a:p>
            <a:pPr>
              <a:buFontTx/>
              <a:buNone/>
            </a:pPr>
            <a:r>
              <a:rPr lang="ru-RU" dirty="0" smtClean="0"/>
              <a:t>Сколько процентов</a:t>
            </a:r>
          </a:p>
          <a:p>
            <a:pPr>
              <a:buFontTx/>
              <a:buNone/>
            </a:pPr>
            <a:r>
              <a:rPr lang="ru-RU" dirty="0" smtClean="0"/>
              <a:t>мальчиков по</a:t>
            </a:r>
          </a:p>
          <a:p>
            <a:pPr>
              <a:buFontTx/>
              <a:buNone/>
            </a:pPr>
            <a:r>
              <a:rPr lang="ru-RU" dirty="0" smtClean="0"/>
              <a:t>отношению к общему</a:t>
            </a:r>
          </a:p>
          <a:p>
            <a:pPr>
              <a:buFontTx/>
              <a:buNone/>
            </a:pPr>
            <a:r>
              <a:rPr lang="ru-RU" dirty="0" smtClean="0"/>
              <a:t>количеству ребят</a:t>
            </a:r>
          </a:p>
          <a:p>
            <a:pPr>
              <a:buFontTx/>
              <a:buNone/>
            </a:pPr>
            <a:r>
              <a:rPr lang="ru-RU" dirty="0" smtClean="0"/>
              <a:t>участвовали в походе?</a:t>
            </a:r>
          </a:p>
          <a:p>
            <a:endParaRPr lang="ru-RU" dirty="0" smtClean="0"/>
          </a:p>
        </p:txBody>
      </p:sp>
      <p:sp>
        <p:nvSpPr>
          <p:cNvPr id="20486" name="Содержимое 6"/>
          <p:cNvSpPr>
            <a:spLocks noGrp="1"/>
          </p:cNvSpPr>
          <p:nvPr>
            <p:ph sz="half" idx="2"/>
          </p:nvPr>
        </p:nvSpPr>
        <p:spPr>
          <a:xfrm>
            <a:off x="5500694" y="1981200"/>
            <a:ext cx="2957506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</a:t>
            </a:r>
            <a:r>
              <a:rPr lang="en-US" b="1" dirty="0" smtClean="0"/>
              <a:t>:</a:t>
            </a:r>
            <a:r>
              <a:rPr lang="ru-RU" dirty="0" smtClean="0"/>
              <a:t> 75%</a:t>
            </a:r>
          </a:p>
          <a:p>
            <a:endParaRPr lang="ru-RU" dirty="0" smtClean="0"/>
          </a:p>
        </p:txBody>
      </p:sp>
      <p:pic>
        <p:nvPicPr>
          <p:cNvPr id="7" name="Содержимое 3" descr="mat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429520" y="285728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2150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Проценты</a:t>
            </a:r>
            <a:br>
              <a:rPr lang="ru-RU" b="1" dirty="0" smtClean="0"/>
            </a:br>
            <a:r>
              <a:rPr lang="ru-RU" b="1" dirty="0" smtClean="0"/>
              <a:t>500</a:t>
            </a:r>
          </a:p>
        </p:txBody>
      </p:sp>
      <p:sp>
        <p:nvSpPr>
          <p:cNvPr id="21509" name="Содержимое 5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59107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В начале года в</a:t>
            </a:r>
          </a:p>
          <a:p>
            <a:pPr>
              <a:buFontTx/>
              <a:buNone/>
            </a:pPr>
            <a:r>
              <a:rPr lang="ru-RU" dirty="0" smtClean="0"/>
              <a:t>городской библиотеке</a:t>
            </a:r>
          </a:p>
          <a:p>
            <a:pPr>
              <a:buFontTx/>
              <a:buNone/>
            </a:pPr>
            <a:r>
              <a:rPr lang="ru-RU" dirty="0" smtClean="0"/>
              <a:t>было 50 тысяч книг. </a:t>
            </a:r>
          </a:p>
          <a:p>
            <a:pPr>
              <a:buFontTx/>
              <a:buNone/>
            </a:pPr>
            <a:r>
              <a:rPr lang="ru-RU" dirty="0" smtClean="0"/>
              <a:t>К концу года 10 тысяч</a:t>
            </a:r>
          </a:p>
          <a:p>
            <a:pPr>
              <a:buFontTx/>
              <a:buNone/>
            </a:pPr>
            <a:r>
              <a:rPr lang="ru-RU" dirty="0" smtClean="0"/>
              <a:t>списали и купили </a:t>
            </a:r>
          </a:p>
          <a:p>
            <a:pPr>
              <a:buFontTx/>
              <a:buNone/>
            </a:pPr>
            <a:r>
              <a:rPr lang="ru-RU" dirty="0" smtClean="0"/>
              <a:t>16 тысяч новых. </a:t>
            </a:r>
          </a:p>
          <a:p>
            <a:pPr>
              <a:buFontTx/>
              <a:buNone/>
            </a:pPr>
            <a:r>
              <a:rPr lang="ru-RU" dirty="0" smtClean="0"/>
              <a:t>На сколько процентов</a:t>
            </a:r>
          </a:p>
          <a:p>
            <a:pPr>
              <a:buFontTx/>
              <a:buNone/>
            </a:pPr>
            <a:r>
              <a:rPr lang="ru-RU" dirty="0" smtClean="0"/>
              <a:t>увеличился за год</a:t>
            </a:r>
          </a:p>
          <a:p>
            <a:pPr>
              <a:buFontTx/>
              <a:buNone/>
            </a:pPr>
            <a:r>
              <a:rPr lang="ru-RU" dirty="0" smtClean="0"/>
              <a:t>библиотечный фонд?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21510" name="Содержимое 6"/>
          <p:cNvSpPr>
            <a:spLocks noGrp="1"/>
          </p:cNvSpPr>
          <p:nvPr>
            <p:ph sz="half" idx="2"/>
          </p:nvPr>
        </p:nvSpPr>
        <p:spPr>
          <a:xfrm>
            <a:off x="5715008" y="1981200"/>
            <a:ext cx="2743192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на 12%</a:t>
            </a:r>
          </a:p>
          <a:p>
            <a:pPr>
              <a:buFontTx/>
              <a:buNone/>
            </a:pPr>
            <a:endParaRPr lang="ru-RU" dirty="0" smtClean="0"/>
          </a:p>
        </p:txBody>
      </p:sp>
      <p:pic>
        <p:nvPicPr>
          <p:cNvPr id="7" name="Содержимое 3" descr="mat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429520" y="285728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2253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«Корни»</a:t>
            </a:r>
            <a:br>
              <a:rPr lang="ru-RU" b="1" dirty="0" smtClean="0"/>
            </a:br>
            <a:r>
              <a:rPr lang="ru-RU" b="1" dirty="0" smtClean="0"/>
              <a:t>100</a:t>
            </a:r>
          </a:p>
        </p:txBody>
      </p:sp>
      <p:sp>
        <p:nvSpPr>
          <p:cNvPr id="22533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Расположите </a:t>
            </a:r>
          </a:p>
          <a:p>
            <a:pPr>
              <a:buFontTx/>
              <a:buNone/>
            </a:pPr>
            <a:r>
              <a:rPr lang="ru-RU" dirty="0" smtClean="0"/>
              <a:t>числа </a:t>
            </a:r>
          </a:p>
          <a:p>
            <a:pPr>
              <a:buFontTx/>
              <a:buNone/>
            </a:pPr>
            <a:r>
              <a:rPr lang="ru-RU" dirty="0" smtClean="0"/>
              <a:t>5√2; 7; 3√8; 4√3</a:t>
            </a:r>
          </a:p>
          <a:p>
            <a:pPr>
              <a:buFontTx/>
              <a:buNone/>
            </a:pPr>
            <a:r>
              <a:rPr lang="ru-RU" dirty="0" smtClean="0"/>
              <a:t>в порядке возрастания</a:t>
            </a:r>
          </a:p>
          <a:p>
            <a:endParaRPr lang="ru-RU" dirty="0" smtClean="0"/>
          </a:p>
        </p:txBody>
      </p:sp>
      <p:sp>
        <p:nvSpPr>
          <p:cNvPr id="22534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4143404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4√3</a:t>
            </a:r>
            <a:r>
              <a:rPr lang="en-US" dirty="0" smtClean="0"/>
              <a:t>;</a:t>
            </a:r>
            <a:r>
              <a:rPr lang="ru-RU" dirty="0" smtClean="0"/>
              <a:t> 7; 5√2; 3√8.</a:t>
            </a:r>
          </a:p>
          <a:p>
            <a:pPr>
              <a:buFontTx/>
              <a:buNone/>
            </a:pPr>
            <a:endParaRPr lang="ru-RU" dirty="0" smtClean="0"/>
          </a:p>
        </p:txBody>
      </p:sp>
      <p:pic>
        <p:nvPicPr>
          <p:cNvPr id="7" name="Содержимое 3" descr="mat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429520" y="285728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2355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«Корни»</a:t>
            </a:r>
            <a:br>
              <a:rPr lang="ru-RU" b="1" dirty="0" smtClean="0"/>
            </a:br>
            <a:r>
              <a:rPr lang="ru-RU" b="1" dirty="0" smtClean="0"/>
              <a:t>300</a:t>
            </a:r>
          </a:p>
        </p:txBody>
      </p:sp>
      <p:sp>
        <p:nvSpPr>
          <p:cNvPr id="23557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Одна из точек на</a:t>
            </a:r>
          </a:p>
          <a:p>
            <a:pPr>
              <a:buFontTx/>
              <a:buNone/>
            </a:pPr>
            <a:r>
              <a:rPr lang="ru-RU" dirty="0" smtClean="0"/>
              <a:t>координатной прямой</a:t>
            </a:r>
          </a:p>
          <a:p>
            <a:pPr>
              <a:buFontTx/>
              <a:buNone/>
            </a:pPr>
            <a:r>
              <a:rPr lang="ru-RU" dirty="0" smtClean="0"/>
              <a:t>соответствует </a:t>
            </a:r>
          </a:p>
          <a:p>
            <a:pPr>
              <a:buFontTx/>
              <a:buNone/>
            </a:pPr>
            <a:r>
              <a:rPr lang="ru-RU" dirty="0" smtClean="0"/>
              <a:t>числу √76. </a:t>
            </a:r>
          </a:p>
          <a:p>
            <a:pPr>
              <a:buFontTx/>
              <a:buNone/>
            </a:pPr>
            <a:r>
              <a:rPr lang="ru-RU" dirty="0" smtClean="0"/>
              <a:t>Какая эта точка? 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23558" name="Содержимое 6"/>
          <p:cNvSpPr>
            <a:spLocks noGrp="1"/>
          </p:cNvSpPr>
          <p:nvPr>
            <p:ph sz="half" idx="2"/>
          </p:nvPr>
        </p:nvSpPr>
        <p:spPr>
          <a:xfrm>
            <a:off x="5857884" y="1981200"/>
            <a:ext cx="2928958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точка N</a:t>
            </a:r>
          </a:p>
          <a:p>
            <a:pPr>
              <a:buFontTx/>
              <a:buNone/>
            </a:pPr>
            <a:endParaRPr lang="ru-RU" dirty="0" smtClean="0"/>
          </a:p>
        </p:txBody>
      </p:sp>
      <p:pic>
        <p:nvPicPr>
          <p:cNvPr id="18" name="Рисунок 17" descr="Рисунок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5072074"/>
            <a:ext cx="5095570" cy="599239"/>
          </a:xfrm>
          <a:prstGeom prst="rect">
            <a:avLst/>
          </a:prstGeom>
        </p:spPr>
      </p:pic>
      <p:pic>
        <p:nvPicPr>
          <p:cNvPr id="8" name="Содержимое 3" descr="math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429520" y="285728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фон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5" action="ppaction://hlinksldjump"/>
              </a:rPr>
              <a:t>назад</a:t>
            </a:r>
            <a:endParaRPr lang="ru-RU"/>
          </a:p>
        </p:txBody>
      </p:sp>
      <p:sp>
        <p:nvSpPr>
          <p:cNvPr id="102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«Корни»</a:t>
            </a:r>
            <a:br>
              <a:rPr lang="ru-RU" b="1" dirty="0" smtClean="0"/>
            </a:br>
            <a:r>
              <a:rPr lang="ru-RU" b="1" dirty="0" smtClean="0"/>
              <a:t>500</a:t>
            </a:r>
          </a:p>
        </p:txBody>
      </p:sp>
      <p:sp>
        <p:nvSpPr>
          <p:cNvPr id="1030" name="Содержимое 5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29142" cy="4305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Вычислите:    </a:t>
            </a:r>
          </a:p>
          <a:p>
            <a:endParaRPr lang="ru-RU" dirty="0" smtClean="0"/>
          </a:p>
        </p:txBody>
      </p:sp>
      <p:sp>
        <p:nvSpPr>
          <p:cNvPr id="1031" name="Содержимое 6"/>
          <p:cNvSpPr>
            <a:spLocks noGrp="1"/>
          </p:cNvSpPr>
          <p:nvPr>
            <p:ph sz="half" idx="2"/>
          </p:nvPr>
        </p:nvSpPr>
        <p:spPr>
          <a:xfrm>
            <a:off x="5429256" y="1981200"/>
            <a:ext cx="3028944" cy="401956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2.</a:t>
            </a:r>
          </a:p>
          <a:p>
            <a:endParaRPr lang="ru-RU" dirty="0" smtClean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000125" y="2714625"/>
          <a:ext cx="5938838" cy="1074738"/>
        </p:xfrm>
        <a:graphic>
          <a:graphicData uri="http://schemas.openxmlformats.org/presentationml/2006/ole">
            <p:oleObj spid="_x0000_s1026" name="Документ" r:id="rId6" imgW="5939606" imgH="1075359" progId="Word.Document.12">
              <p:embed/>
            </p:oleObj>
          </a:graphicData>
        </a:graphic>
      </p:graphicFrame>
      <p:pic>
        <p:nvPicPr>
          <p:cNvPr id="8" name="Содержимое 3" descr="math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429520" y="285728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build="p"/>
      <p:bldP spid="10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 раунд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48" y="857232"/>
            <a:ext cx="77724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«Царица наук»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фон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5" action="ppaction://hlinksldjump"/>
              </a:rPr>
              <a:t>назад</a:t>
            </a:r>
            <a:endParaRPr lang="ru-RU"/>
          </a:p>
        </p:txBody>
      </p:sp>
      <p:sp>
        <p:nvSpPr>
          <p:cNvPr id="2054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Действия со степенями </a:t>
            </a:r>
            <a:br>
              <a:rPr lang="ru-RU" b="1" dirty="0" smtClean="0"/>
            </a:br>
            <a:r>
              <a:rPr lang="en-US" b="1" dirty="0" smtClean="0"/>
              <a:t>100</a:t>
            </a:r>
            <a:endParaRPr lang="ru-RU" b="1" dirty="0" smtClean="0"/>
          </a:p>
        </p:txBody>
      </p:sp>
      <p:sp>
        <p:nvSpPr>
          <p:cNvPr id="2055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072198" y="2428868"/>
            <a:ext cx="2571768" cy="235745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3.</a:t>
            </a:r>
            <a:endParaRPr lang="ru-RU" dirty="0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214282" y="2500306"/>
          <a:ext cx="6645275" cy="1477962"/>
        </p:xfrm>
        <a:graphic>
          <a:graphicData uri="http://schemas.openxmlformats.org/presentationml/2006/ole">
            <p:oleObj spid="_x0000_s2050" name="Документ" r:id="rId6" imgW="6645116" imgH="1477493" progId="Word.Document.12">
              <p:embed/>
            </p:oleObj>
          </a:graphicData>
        </a:graphic>
      </p:graphicFrame>
      <p:pic>
        <p:nvPicPr>
          <p:cNvPr id="9" name="Содержимое 3" descr="math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643834" y="214290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фон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87375" y="2357438"/>
            <a:ext cx="261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5" action="ppaction://hlinksldjump"/>
              </a:rPr>
              <a:t>назад</a:t>
            </a:r>
            <a:endParaRPr lang="ru-RU"/>
          </a:p>
        </p:txBody>
      </p:sp>
      <p:sp>
        <p:nvSpPr>
          <p:cNvPr id="3079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Действия со степенями </a:t>
            </a:r>
            <a:br>
              <a:rPr lang="ru-RU" b="1" dirty="0" smtClean="0"/>
            </a:br>
            <a:r>
              <a:rPr lang="en-US" b="1" dirty="0" smtClean="0"/>
              <a:t>300</a:t>
            </a:r>
            <a:endParaRPr lang="ru-RU" b="1" dirty="0" smtClean="0"/>
          </a:p>
        </p:txBody>
      </p:sp>
      <p:sp>
        <p:nvSpPr>
          <p:cNvPr id="3080" name="Содержимое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571472" y="2000240"/>
          <a:ext cx="6575425" cy="1517650"/>
        </p:xfrm>
        <a:graphic>
          <a:graphicData uri="http://schemas.openxmlformats.org/presentationml/2006/ole">
            <p:oleObj spid="_x0000_s3074" name="Документ" r:id="rId6" imgW="6645116" imgH="1537615" progId="Word.Document.12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001713" y="4932363"/>
          <a:ext cx="6575425" cy="893762"/>
        </p:xfrm>
        <a:graphic>
          <a:graphicData uri="http://schemas.openxmlformats.org/presentationml/2006/ole">
            <p:oleObj spid="_x0000_s3075" name="Документ" r:id="rId7" imgW="6645116" imgH="911553" progId="Word.Document.12">
              <p:embed/>
            </p:oleObj>
          </a:graphicData>
        </a:graphic>
      </p:graphicFrame>
      <p:pic>
        <p:nvPicPr>
          <p:cNvPr id="9" name="Содержимое 3" descr="math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572396" y="142852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фон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5" action="ppaction://hlinksldjump"/>
              </a:rPr>
              <a:t>назад</a:t>
            </a:r>
            <a:endParaRPr lang="ru-RU"/>
          </a:p>
        </p:txBody>
      </p:sp>
      <p:sp>
        <p:nvSpPr>
          <p:cNvPr id="4102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Действия со степенями </a:t>
            </a:r>
            <a:br>
              <a:rPr lang="ru-RU" b="1" dirty="0" smtClean="0"/>
            </a:br>
            <a:r>
              <a:rPr lang="en-US" b="1" dirty="0" smtClean="0"/>
              <a:t>500</a:t>
            </a:r>
            <a:endParaRPr lang="ru-RU" b="1" dirty="0" smtClean="0"/>
          </a:p>
        </p:txBody>
      </p:sp>
      <p:sp>
        <p:nvSpPr>
          <p:cNvPr id="4103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Расположите в порядке возрастания числа:</a:t>
            </a:r>
          </a:p>
          <a:p>
            <a:pPr>
              <a:buFontTx/>
              <a:buNone/>
            </a:pPr>
            <a:endParaRPr lang="ru-RU" dirty="0" smtClean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928688" y="3071813"/>
          <a:ext cx="6645275" cy="933450"/>
        </p:xfrm>
        <a:graphic>
          <a:graphicData uri="http://schemas.openxmlformats.org/presentationml/2006/ole">
            <p:oleObj spid="_x0000_s4098" name="Документ" r:id="rId6" imgW="6645116" imgH="933514" progId="Word.Document.12">
              <p:embed/>
            </p:oleObj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41350" y="4718050"/>
          <a:ext cx="6577013" cy="923925"/>
        </p:xfrm>
        <a:graphic>
          <a:graphicData uri="http://schemas.openxmlformats.org/presentationml/2006/ole">
            <p:oleObj spid="_x0000_s4099" name="Документ" r:id="rId7" imgW="6645116" imgH="933514" progId="Word.Document.12">
              <p:embed/>
            </p:oleObj>
          </a:graphicData>
        </a:graphic>
      </p:graphicFrame>
      <p:pic>
        <p:nvPicPr>
          <p:cNvPr id="8" name="Содержимое 3" descr="math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643834" y="214290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2458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Алгебраические выражения</a:t>
            </a:r>
            <a:br>
              <a:rPr lang="ru-RU" b="1" dirty="0" smtClean="0"/>
            </a:br>
            <a:r>
              <a:rPr lang="en-US" b="1" dirty="0" smtClean="0"/>
              <a:t>100</a:t>
            </a:r>
            <a:endParaRPr lang="ru-RU" b="1" dirty="0" smtClean="0"/>
          </a:p>
        </p:txBody>
      </p:sp>
      <p:sp>
        <p:nvSpPr>
          <p:cNvPr id="24582" name="Содержимое 6"/>
          <p:cNvSpPr>
            <a:spLocks noGrp="1"/>
          </p:cNvSpPr>
          <p:nvPr>
            <p:ph sz="half" idx="2"/>
          </p:nvPr>
        </p:nvSpPr>
        <p:spPr>
          <a:xfrm>
            <a:off x="642910" y="5143512"/>
            <a:ext cx="3810000" cy="1000132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- 5</a:t>
            </a:r>
            <a:r>
              <a:rPr lang="en-US" dirty="0" smtClean="0"/>
              <a:t>/12</a:t>
            </a:r>
            <a:endParaRPr lang="ru-RU" dirty="0" smtClean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2814630" cy="27336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" name="Рисунок 17" descr="C:\Users\Ирина\Desktop\алгебра0001.jpg"/>
          <p:cNvPicPr/>
          <p:nvPr/>
        </p:nvPicPr>
        <p:blipFill>
          <a:blip r:embed="rId5" cstate="print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</a:blip>
          <a:srcRect l="57402" t="52225" r="15500" b="42743"/>
          <a:stretch>
            <a:fillRect/>
          </a:stretch>
        </p:blipFill>
        <p:spPr bwMode="auto">
          <a:xfrm>
            <a:off x="428596" y="2500306"/>
            <a:ext cx="5429288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3" descr="math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215206" y="1214422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5" action="ppaction://hlinksldjump"/>
              </a:rPr>
              <a:t>назад</a:t>
            </a:r>
            <a:endParaRPr lang="ru-RU"/>
          </a:p>
        </p:txBody>
      </p:sp>
      <p:sp>
        <p:nvSpPr>
          <p:cNvPr id="2560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Алгебраические выражения 300</a:t>
            </a:r>
          </a:p>
        </p:txBody>
      </p:sp>
      <p:sp>
        <p:nvSpPr>
          <p:cNvPr id="25605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Найдите значение</a:t>
            </a:r>
          </a:p>
          <a:p>
            <a:pPr>
              <a:buFontTx/>
              <a:buNone/>
            </a:pPr>
            <a:r>
              <a:rPr lang="ru-RU" dirty="0" smtClean="0"/>
              <a:t>выражения: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25606" name="Содержимое 6"/>
          <p:cNvSpPr>
            <a:spLocks noGrp="1"/>
          </p:cNvSpPr>
          <p:nvPr>
            <p:ph sz="half" idx="2"/>
          </p:nvPr>
        </p:nvSpPr>
        <p:spPr>
          <a:xfrm>
            <a:off x="4929190" y="1981200"/>
            <a:ext cx="3529010" cy="661982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  <a:r>
              <a:rPr lang="en-US" dirty="0" smtClean="0"/>
              <a:t> 3</a:t>
            </a:r>
            <a:endParaRPr lang="ru-RU" dirty="0" smtClean="0"/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714348" y="3143248"/>
          <a:ext cx="5938837" cy="1244600"/>
        </p:xfrm>
        <a:graphic>
          <a:graphicData uri="http://schemas.openxmlformats.org/presentationml/2006/ole">
            <p:oleObj spid="_x0000_s62471" name="Документ" r:id="rId6" imgW="5939606" imgH="1244925" progId="Word.Document.12">
              <p:embed/>
            </p:oleObj>
          </a:graphicData>
        </a:graphic>
      </p:graphicFrame>
      <p:pic>
        <p:nvPicPr>
          <p:cNvPr id="8" name="Содержимое 3" descr="math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500958" y="1142984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он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5" action="ppaction://hlinksldjump"/>
              </a:rPr>
              <a:t>назад</a:t>
            </a:r>
            <a:endParaRPr lang="ru-RU"/>
          </a:p>
        </p:txBody>
      </p:sp>
      <p:sp>
        <p:nvSpPr>
          <p:cNvPr id="2662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Алгебраические выражения 500</a:t>
            </a:r>
          </a:p>
        </p:txBody>
      </p:sp>
      <p:sp>
        <p:nvSpPr>
          <p:cNvPr id="26629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Найдите значение</a:t>
            </a:r>
          </a:p>
          <a:p>
            <a:pPr>
              <a:buFontTx/>
              <a:buNone/>
            </a:pPr>
            <a:r>
              <a:rPr lang="ru-RU" dirty="0" smtClean="0"/>
              <a:t>выражения: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26630" name="Содержимое 6"/>
          <p:cNvSpPr>
            <a:spLocks noGrp="1"/>
          </p:cNvSpPr>
          <p:nvPr>
            <p:ph sz="half" idx="2"/>
          </p:nvPr>
        </p:nvSpPr>
        <p:spPr>
          <a:xfrm>
            <a:off x="5572132" y="1981200"/>
            <a:ext cx="2886068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  <a:r>
              <a:rPr lang="en-US" b="1" dirty="0" smtClean="0"/>
              <a:t> </a:t>
            </a:r>
            <a:r>
              <a:rPr lang="en-US" dirty="0" smtClean="0"/>
              <a:t>1</a:t>
            </a:r>
            <a:endParaRPr lang="ru-RU" b="1" dirty="0" smtClean="0"/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785786" y="3214686"/>
          <a:ext cx="1524000" cy="952500"/>
        </p:xfrm>
        <a:graphic>
          <a:graphicData uri="http://schemas.openxmlformats.org/presentationml/2006/ole">
            <p:oleObj spid="_x0000_s61441" name="Документ" r:id="rId6" imgW="1524406" imgH="952594" progId="Word.Document.12">
              <p:embed/>
            </p:oleObj>
          </a:graphicData>
        </a:graphic>
      </p:graphicFrame>
      <p:pic>
        <p:nvPicPr>
          <p:cNvPr id="8" name="Содержимое 3" descr="math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358082" y="1142984"/>
            <a:ext cx="1357322" cy="1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2765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Физика     </a:t>
            </a:r>
            <a:br>
              <a:rPr lang="ru-RU" b="1" dirty="0" smtClean="0"/>
            </a:br>
            <a:r>
              <a:rPr lang="ru-RU" b="1" dirty="0" smtClean="0"/>
              <a:t> 100</a:t>
            </a:r>
          </a:p>
        </p:txBody>
      </p:sp>
      <p:sp>
        <p:nvSpPr>
          <p:cNvPr id="27653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 </a:t>
            </a:r>
            <a:r>
              <a:rPr lang="ru-RU" dirty="0" smtClean="0"/>
              <a:t>Сколько миллиампер в</a:t>
            </a:r>
          </a:p>
          <a:p>
            <a:pPr>
              <a:buFontTx/>
              <a:buNone/>
            </a:pPr>
            <a:r>
              <a:rPr lang="ru-RU" dirty="0" smtClean="0"/>
              <a:t>0,25 А?</a:t>
            </a:r>
          </a:p>
          <a:p>
            <a:pPr>
              <a:buFontTx/>
              <a:buNone/>
            </a:pPr>
            <a:r>
              <a:rPr lang="ru-RU" dirty="0" smtClean="0"/>
              <a:t>1) 250 мА;</a:t>
            </a:r>
          </a:p>
          <a:p>
            <a:pPr>
              <a:buFontTx/>
              <a:buNone/>
            </a:pPr>
            <a:r>
              <a:rPr lang="ru-RU" dirty="0" smtClean="0"/>
              <a:t>2) 0,025 мА;</a:t>
            </a:r>
          </a:p>
          <a:p>
            <a:pPr>
              <a:buFontTx/>
              <a:buNone/>
            </a:pPr>
            <a:r>
              <a:rPr lang="ru-RU" dirty="0" smtClean="0"/>
              <a:t>3) 2,5 мА;</a:t>
            </a:r>
          </a:p>
          <a:p>
            <a:pPr>
              <a:buFontTx/>
              <a:buNone/>
            </a:pPr>
            <a:r>
              <a:rPr lang="ru-RU" dirty="0" smtClean="0"/>
              <a:t>4) 25 мА.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27654" name="Содержимое 6"/>
          <p:cNvSpPr>
            <a:spLocks noGrp="1"/>
          </p:cNvSpPr>
          <p:nvPr>
            <p:ph sz="half" idx="2"/>
          </p:nvPr>
        </p:nvSpPr>
        <p:spPr>
          <a:xfrm>
            <a:off x="5857884" y="1981200"/>
            <a:ext cx="2600316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 :</a:t>
            </a:r>
            <a:r>
              <a:rPr lang="ru-RU" dirty="0" smtClean="0"/>
              <a:t> 250 мА</a:t>
            </a:r>
          </a:p>
          <a:p>
            <a:pPr>
              <a:buFontTx/>
              <a:buNone/>
            </a:pPr>
            <a:endParaRPr lang="ru-RU" dirty="0" smtClean="0"/>
          </a:p>
        </p:txBody>
      </p:sp>
      <p:pic>
        <p:nvPicPr>
          <p:cNvPr id="7" name="Содержимое 5" descr="1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358082" y="142852"/>
            <a:ext cx="147876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286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Физика     </a:t>
            </a:r>
            <a:br>
              <a:rPr lang="ru-RU" b="1" dirty="0" smtClean="0"/>
            </a:br>
            <a:r>
              <a:rPr lang="ru-RU" b="1" dirty="0" smtClean="0"/>
              <a:t> 300</a:t>
            </a:r>
          </a:p>
        </p:txBody>
      </p:sp>
      <p:sp>
        <p:nvSpPr>
          <p:cNvPr id="28677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Строение атома</a:t>
            </a:r>
          </a:p>
          <a:p>
            <a:pPr>
              <a:buFontTx/>
              <a:buNone/>
            </a:pPr>
            <a:r>
              <a:rPr lang="ru-RU" dirty="0" smtClean="0"/>
              <a:t>открыл…</a:t>
            </a:r>
          </a:p>
          <a:p>
            <a:pPr>
              <a:buFontTx/>
              <a:buNone/>
            </a:pPr>
            <a:r>
              <a:rPr lang="ru-RU" dirty="0" smtClean="0"/>
              <a:t>1) Томпсон;</a:t>
            </a:r>
          </a:p>
          <a:p>
            <a:pPr>
              <a:buFontTx/>
              <a:buNone/>
            </a:pPr>
            <a:r>
              <a:rPr lang="ru-RU" dirty="0" smtClean="0"/>
              <a:t>2) Чедвик;</a:t>
            </a:r>
          </a:p>
          <a:p>
            <a:pPr>
              <a:buFontTx/>
              <a:buNone/>
            </a:pPr>
            <a:r>
              <a:rPr lang="ru-RU" dirty="0" smtClean="0"/>
              <a:t>3) Резерфорд;</a:t>
            </a:r>
          </a:p>
          <a:p>
            <a:pPr>
              <a:buFontTx/>
              <a:buNone/>
            </a:pPr>
            <a:r>
              <a:rPr lang="ru-RU" dirty="0" smtClean="0"/>
              <a:t>4) Ампер.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28678" name="Содержимое 6"/>
          <p:cNvSpPr>
            <a:spLocks noGrp="1"/>
          </p:cNvSpPr>
          <p:nvPr>
            <p:ph sz="half" idx="2"/>
          </p:nvPr>
        </p:nvSpPr>
        <p:spPr>
          <a:xfrm>
            <a:off x="5572132" y="1981200"/>
            <a:ext cx="3143272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 :</a:t>
            </a:r>
            <a:r>
              <a:rPr lang="ru-RU" dirty="0" smtClean="0"/>
              <a:t> Резерфорд</a:t>
            </a:r>
          </a:p>
          <a:p>
            <a:pPr>
              <a:buFontTx/>
              <a:buNone/>
            </a:pPr>
            <a:endParaRPr lang="ru-RU" dirty="0" smtClean="0"/>
          </a:p>
        </p:txBody>
      </p:sp>
      <p:pic>
        <p:nvPicPr>
          <p:cNvPr id="7" name="Содержимое 6" descr="ernest-rutherfor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500694" y="2714620"/>
            <a:ext cx="308864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5" descr="1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358082" y="214290"/>
            <a:ext cx="1465899" cy="162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2970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Физика     </a:t>
            </a:r>
            <a:br>
              <a:rPr lang="ru-RU" b="1" dirty="0" smtClean="0"/>
            </a:br>
            <a:r>
              <a:rPr lang="ru-RU" b="1" dirty="0" smtClean="0"/>
              <a:t> 500</a:t>
            </a:r>
          </a:p>
        </p:txBody>
      </p:sp>
      <p:sp>
        <p:nvSpPr>
          <p:cNvPr id="29701" name="Содержимое 5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4171952" cy="416242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Назовите внесистемные</a:t>
            </a:r>
          </a:p>
          <a:p>
            <a:pPr>
              <a:buFontTx/>
              <a:buNone/>
            </a:pPr>
            <a:r>
              <a:rPr lang="ru-RU" dirty="0" smtClean="0"/>
              <a:t>единицы измерения</a:t>
            </a:r>
          </a:p>
          <a:p>
            <a:pPr>
              <a:buFontTx/>
              <a:buNone/>
            </a:pPr>
            <a:r>
              <a:rPr lang="ru-RU" dirty="0" smtClean="0"/>
              <a:t>энергии</a:t>
            </a:r>
          </a:p>
          <a:p>
            <a:pPr>
              <a:buFontTx/>
              <a:buNone/>
            </a:pPr>
            <a:r>
              <a:rPr lang="ru-RU" dirty="0" smtClean="0"/>
              <a:t>1) кг ∙ м ∕ с²</a:t>
            </a:r>
          </a:p>
          <a:p>
            <a:pPr>
              <a:buFontTx/>
              <a:buNone/>
            </a:pPr>
            <a:r>
              <a:rPr lang="ru-RU" dirty="0" smtClean="0"/>
              <a:t>2) кг ∙ м² ∕ с²</a:t>
            </a:r>
          </a:p>
          <a:p>
            <a:pPr>
              <a:buFontTx/>
              <a:buNone/>
            </a:pPr>
            <a:r>
              <a:rPr lang="ru-RU" dirty="0" smtClean="0"/>
              <a:t>3) кг ∙ м² ∕  с³</a:t>
            </a:r>
          </a:p>
          <a:p>
            <a:pPr>
              <a:buFontTx/>
              <a:buNone/>
            </a:pPr>
            <a:r>
              <a:rPr lang="ru-RU" dirty="0" smtClean="0"/>
              <a:t>4) кг ∙ м  ∕ с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29702" name="Содержимое 6"/>
          <p:cNvSpPr>
            <a:spLocks noGrp="1"/>
          </p:cNvSpPr>
          <p:nvPr>
            <p:ph sz="half" idx="2"/>
          </p:nvPr>
        </p:nvSpPr>
        <p:spPr>
          <a:xfrm>
            <a:off x="5500694" y="2071688"/>
            <a:ext cx="3071806" cy="40005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 :</a:t>
            </a:r>
            <a:r>
              <a:rPr lang="ru-RU" dirty="0" smtClean="0"/>
              <a:t> кг ∙ м² ∕ с²</a:t>
            </a:r>
          </a:p>
          <a:p>
            <a:pPr>
              <a:buFontTx/>
              <a:buNone/>
            </a:pPr>
            <a:endParaRPr lang="ru-RU" dirty="0" smtClean="0"/>
          </a:p>
        </p:txBody>
      </p:sp>
      <p:pic>
        <p:nvPicPr>
          <p:cNvPr id="7" name="Содержимое 5" descr="1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352359" y="214290"/>
            <a:ext cx="15430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3072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Химия </a:t>
            </a:r>
            <a:br>
              <a:rPr lang="ru-RU" b="1" dirty="0" smtClean="0"/>
            </a:br>
            <a:r>
              <a:rPr lang="ru-RU" b="1" dirty="0" smtClean="0"/>
              <a:t>100</a:t>
            </a:r>
          </a:p>
        </p:txBody>
      </p:sp>
      <p:sp>
        <p:nvSpPr>
          <p:cNvPr id="30725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Вещество, раствор</a:t>
            </a:r>
          </a:p>
          <a:p>
            <a:pPr>
              <a:buFontTx/>
              <a:buNone/>
            </a:pPr>
            <a:r>
              <a:rPr lang="ru-RU" dirty="0" smtClean="0"/>
              <a:t>которого проводит</a:t>
            </a:r>
          </a:p>
          <a:p>
            <a:pPr>
              <a:buFontTx/>
              <a:buNone/>
            </a:pPr>
            <a:r>
              <a:rPr lang="ru-RU" dirty="0" smtClean="0"/>
              <a:t>электрический ток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30726" name="Содержимое 6"/>
          <p:cNvSpPr>
            <a:spLocks noGrp="1"/>
          </p:cNvSpPr>
          <p:nvPr>
            <p:ph sz="half" idx="2"/>
          </p:nvPr>
        </p:nvSpPr>
        <p:spPr>
          <a:xfrm>
            <a:off x="5643570" y="1981200"/>
            <a:ext cx="3071834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 </a:t>
            </a:r>
            <a:r>
              <a:rPr lang="ru-RU" dirty="0" smtClean="0"/>
              <a:t>электролит</a:t>
            </a:r>
          </a:p>
        </p:txBody>
      </p:sp>
      <p:pic>
        <p:nvPicPr>
          <p:cNvPr id="7" name="Содержимое 4" descr="scienc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306110" y="214291"/>
            <a:ext cx="13378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таблица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714375" y="1500188"/>
            <a:ext cx="227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/>
              <a:t>Неравенства</a:t>
            </a:r>
            <a:endParaRPr lang="ru-RU" b="0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928688" y="2571750"/>
            <a:ext cx="187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Проценты</a:t>
            </a:r>
            <a:endParaRPr lang="ru-RU" b="0"/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1071563" y="3643313"/>
            <a:ext cx="1598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«Корни»</a:t>
            </a:r>
            <a:endParaRPr lang="ru-RU" b="0"/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0" y="4786313"/>
            <a:ext cx="405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Действия со степенями</a:t>
            </a:r>
            <a:r>
              <a:rPr lang="ru-RU" sz="2800" b="0"/>
              <a:t> </a:t>
            </a:r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285750" y="5786438"/>
            <a:ext cx="3571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Алгебраические       выражения</a:t>
            </a:r>
            <a:endParaRPr lang="ru-RU" b="0"/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4211638" y="188913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hlinkClick r:id="rId3" action="ppaction://hlinksldjump"/>
              </a:rPr>
              <a:t>100</a:t>
            </a:r>
            <a:endParaRPr lang="ru-RU" sz="5400" dirty="0"/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4211638" y="1341438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hlinkClick r:id="rId4" action="ppaction://hlinksldjump"/>
              </a:rPr>
              <a:t>100</a:t>
            </a:r>
            <a:endParaRPr lang="ru-RU" sz="5400"/>
          </a:p>
        </p:txBody>
      </p:sp>
      <p:sp>
        <p:nvSpPr>
          <p:cNvPr id="8202" name="Text Box 16"/>
          <p:cNvSpPr txBox="1">
            <a:spLocks noChangeArrowheads="1"/>
          </p:cNvSpPr>
          <p:nvPr/>
        </p:nvSpPr>
        <p:spPr bwMode="auto">
          <a:xfrm>
            <a:off x="4211638" y="2420938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hlinkClick r:id="rId5" action="ppaction://hlinksldjump"/>
              </a:rPr>
              <a:t>100</a:t>
            </a:r>
            <a:endParaRPr lang="ru-RU" sz="5400" dirty="0"/>
          </a:p>
        </p:txBody>
      </p:sp>
      <p:sp>
        <p:nvSpPr>
          <p:cNvPr id="8203" name="Text Box 18"/>
          <p:cNvSpPr txBox="1">
            <a:spLocks noChangeArrowheads="1"/>
          </p:cNvSpPr>
          <p:nvPr/>
        </p:nvSpPr>
        <p:spPr bwMode="auto">
          <a:xfrm>
            <a:off x="4211638" y="3522663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hlinkClick r:id="rId6" action="ppaction://hlinksldjump"/>
              </a:rPr>
              <a:t>100</a:t>
            </a:r>
            <a:endParaRPr lang="ru-RU" sz="5400" dirty="0"/>
          </a:p>
        </p:txBody>
      </p:sp>
      <p:sp>
        <p:nvSpPr>
          <p:cNvPr id="8204" name="Text Box 19"/>
          <p:cNvSpPr txBox="1">
            <a:spLocks noChangeArrowheads="1"/>
          </p:cNvSpPr>
          <p:nvPr/>
        </p:nvSpPr>
        <p:spPr bwMode="auto">
          <a:xfrm>
            <a:off x="4211638" y="4675188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hlinkClick r:id="rId7" action="ppaction://hlinksldjump"/>
              </a:rPr>
              <a:t>100</a:t>
            </a:r>
            <a:endParaRPr lang="ru-RU" sz="5400"/>
          </a:p>
        </p:txBody>
      </p:sp>
      <p:sp>
        <p:nvSpPr>
          <p:cNvPr id="8205" name="Text Box 20"/>
          <p:cNvSpPr txBox="1">
            <a:spLocks noChangeArrowheads="1"/>
          </p:cNvSpPr>
          <p:nvPr/>
        </p:nvSpPr>
        <p:spPr bwMode="auto">
          <a:xfrm>
            <a:off x="4211638" y="5805488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hlinkClick r:id="rId8" action="ppaction://hlinksldjump"/>
              </a:rPr>
              <a:t>100</a:t>
            </a:r>
            <a:endParaRPr lang="ru-RU" sz="5400"/>
          </a:p>
        </p:txBody>
      </p:sp>
      <p:sp>
        <p:nvSpPr>
          <p:cNvPr id="8206" name="Text Box 22"/>
          <p:cNvSpPr txBox="1">
            <a:spLocks noChangeArrowheads="1"/>
          </p:cNvSpPr>
          <p:nvPr/>
        </p:nvSpPr>
        <p:spPr bwMode="auto">
          <a:xfrm>
            <a:off x="6011863" y="188913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hlinkClick r:id="rId9" action="ppaction://hlinksldjump"/>
              </a:rPr>
              <a:t>300</a:t>
            </a:r>
            <a:endParaRPr lang="ru-RU" sz="5400"/>
          </a:p>
        </p:txBody>
      </p:sp>
      <p:sp>
        <p:nvSpPr>
          <p:cNvPr id="8207" name="Text Box 23"/>
          <p:cNvSpPr txBox="1">
            <a:spLocks noChangeArrowheads="1"/>
          </p:cNvSpPr>
          <p:nvPr/>
        </p:nvSpPr>
        <p:spPr bwMode="auto">
          <a:xfrm>
            <a:off x="6011863" y="1268413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hlinkClick r:id="rId10" action="ppaction://hlinksldjump"/>
              </a:rPr>
              <a:t>300</a:t>
            </a:r>
            <a:endParaRPr lang="ru-RU" sz="5400"/>
          </a:p>
        </p:txBody>
      </p:sp>
      <p:sp>
        <p:nvSpPr>
          <p:cNvPr id="8208" name="Text Box 24"/>
          <p:cNvSpPr txBox="1">
            <a:spLocks noChangeArrowheads="1"/>
          </p:cNvSpPr>
          <p:nvPr/>
        </p:nvSpPr>
        <p:spPr bwMode="auto">
          <a:xfrm>
            <a:off x="6011863" y="2349500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hlinkClick r:id="rId11" action="ppaction://hlinksldjump"/>
              </a:rPr>
              <a:t>300</a:t>
            </a:r>
            <a:endParaRPr lang="ru-RU" sz="5400"/>
          </a:p>
        </p:txBody>
      </p:sp>
      <p:sp>
        <p:nvSpPr>
          <p:cNvPr id="8209" name="Text Box 25"/>
          <p:cNvSpPr txBox="1">
            <a:spLocks noChangeArrowheads="1"/>
          </p:cNvSpPr>
          <p:nvPr/>
        </p:nvSpPr>
        <p:spPr bwMode="auto">
          <a:xfrm>
            <a:off x="6011863" y="3500438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hlinkClick r:id="rId12" action="ppaction://hlinksldjump"/>
              </a:rPr>
              <a:t>300</a:t>
            </a:r>
            <a:endParaRPr lang="ru-RU" sz="5400"/>
          </a:p>
        </p:txBody>
      </p:sp>
      <p:sp>
        <p:nvSpPr>
          <p:cNvPr id="8210" name="Text Box 26"/>
          <p:cNvSpPr txBox="1">
            <a:spLocks noChangeArrowheads="1"/>
          </p:cNvSpPr>
          <p:nvPr/>
        </p:nvSpPr>
        <p:spPr bwMode="auto">
          <a:xfrm>
            <a:off x="6011863" y="4652963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hlinkClick r:id="rId13" action="ppaction://hlinksldjump"/>
              </a:rPr>
              <a:t>300</a:t>
            </a:r>
            <a:endParaRPr lang="ru-RU" sz="5400"/>
          </a:p>
        </p:txBody>
      </p:sp>
      <p:sp>
        <p:nvSpPr>
          <p:cNvPr id="8211" name="Text Box 27"/>
          <p:cNvSpPr txBox="1">
            <a:spLocks noChangeArrowheads="1"/>
          </p:cNvSpPr>
          <p:nvPr/>
        </p:nvSpPr>
        <p:spPr bwMode="auto">
          <a:xfrm>
            <a:off x="6011863" y="5805488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hlinkClick r:id="rId14" action="ppaction://hlinksldjump"/>
              </a:rPr>
              <a:t>300</a:t>
            </a:r>
            <a:endParaRPr lang="ru-RU" sz="5400"/>
          </a:p>
        </p:txBody>
      </p:sp>
      <p:sp>
        <p:nvSpPr>
          <p:cNvPr id="8212" name="Text Box 28"/>
          <p:cNvSpPr txBox="1">
            <a:spLocks noChangeArrowheads="1"/>
          </p:cNvSpPr>
          <p:nvPr/>
        </p:nvSpPr>
        <p:spPr bwMode="auto">
          <a:xfrm>
            <a:off x="7667625" y="188913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hlinkClick r:id="rId15" action="ppaction://hlinksldjump"/>
              </a:rPr>
              <a:t>500</a:t>
            </a:r>
            <a:endParaRPr lang="ru-RU" sz="5400"/>
          </a:p>
        </p:txBody>
      </p:sp>
      <p:sp>
        <p:nvSpPr>
          <p:cNvPr id="8213" name="Text Box 29"/>
          <p:cNvSpPr txBox="1">
            <a:spLocks noChangeArrowheads="1"/>
          </p:cNvSpPr>
          <p:nvPr/>
        </p:nvSpPr>
        <p:spPr bwMode="auto">
          <a:xfrm>
            <a:off x="7667625" y="1341438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hlinkClick r:id="rId16" action="ppaction://hlinksldjump"/>
              </a:rPr>
              <a:t>500</a:t>
            </a:r>
            <a:endParaRPr lang="ru-RU" sz="5400"/>
          </a:p>
        </p:txBody>
      </p:sp>
      <p:sp>
        <p:nvSpPr>
          <p:cNvPr id="8214" name="Text Box 30"/>
          <p:cNvSpPr txBox="1">
            <a:spLocks noChangeArrowheads="1"/>
          </p:cNvSpPr>
          <p:nvPr/>
        </p:nvSpPr>
        <p:spPr bwMode="auto">
          <a:xfrm>
            <a:off x="7667625" y="2420938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hlinkClick r:id="rId4" action="ppaction://hlinksldjump"/>
              </a:rPr>
              <a:t>500</a:t>
            </a:r>
            <a:endParaRPr lang="ru-RU" sz="5400"/>
          </a:p>
        </p:txBody>
      </p:sp>
      <p:sp>
        <p:nvSpPr>
          <p:cNvPr id="8215" name="Text Box 31"/>
          <p:cNvSpPr txBox="1">
            <a:spLocks noChangeArrowheads="1"/>
          </p:cNvSpPr>
          <p:nvPr/>
        </p:nvSpPr>
        <p:spPr bwMode="auto">
          <a:xfrm>
            <a:off x="7667625" y="3573463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hlinkClick r:id="rId17" action="ppaction://hlinksldjump"/>
              </a:rPr>
              <a:t>500</a:t>
            </a:r>
            <a:endParaRPr lang="ru-RU" sz="5400"/>
          </a:p>
        </p:txBody>
      </p:sp>
      <p:sp>
        <p:nvSpPr>
          <p:cNvPr id="8216" name="Text Box 32"/>
          <p:cNvSpPr txBox="1">
            <a:spLocks noChangeArrowheads="1"/>
          </p:cNvSpPr>
          <p:nvPr/>
        </p:nvSpPr>
        <p:spPr bwMode="auto">
          <a:xfrm>
            <a:off x="7667625" y="4724400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hlinkClick r:id="rId18" action="ppaction://hlinksldjump"/>
              </a:rPr>
              <a:t>500</a:t>
            </a:r>
            <a:endParaRPr lang="ru-RU" sz="5400"/>
          </a:p>
        </p:txBody>
      </p:sp>
      <p:sp>
        <p:nvSpPr>
          <p:cNvPr id="8217" name="Text Box 33"/>
          <p:cNvSpPr txBox="1">
            <a:spLocks noChangeArrowheads="1"/>
          </p:cNvSpPr>
          <p:nvPr/>
        </p:nvSpPr>
        <p:spPr bwMode="auto">
          <a:xfrm>
            <a:off x="7667625" y="5805488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hlinkClick r:id="rId19" action="ppaction://hlinksldjump"/>
              </a:rPr>
              <a:t>500</a:t>
            </a:r>
            <a:endParaRPr lang="ru-RU" sz="5400"/>
          </a:p>
        </p:txBody>
      </p:sp>
      <p:sp>
        <p:nvSpPr>
          <p:cNvPr id="8218" name="Прямоугольник 30"/>
          <p:cNvSpPr>
            <a:spLocks noChangeArrowheads="1"/>
          </p:cNvSpPr>
          <p:nvPr/>
        </p:nvSpPr>
        <p:spPr bwMode="auto">
          <a:xfrm>
            <a:off x="142875" y="357188"/>
            <a:ext cx="378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Функции и графики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3174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Химия </a:t>
            </a:r>
            <a:br>
              <a:rPr lang="ru-RU" b="1" dirty="0" smtClean="0"/>
            </a:br>
            <a:r>
              <a:rPr lang="ru-RU" b="1" dirty="0" smtClean="0"/>
              <a:t>300</a:t>
            </a:r>
          </a:p>
        </p:txBody>
      </p:sp>
      <p:sp>
        <p:nvSpPr>
          <p:cNvPr id="31749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Какой вид связи в</a:t>
            </a:r>
          </a:p>
          <a:p>
            <a:pPr>
              <a:buNone/>
            </a:pPr>
            <a:r>
              <a:rPr lang="ru-RU" dirty="0" smtClean="0"/>
              <a:t>молекуле аммиака?</a:t>
            </a:r>
          </a:p>
        </p:txBody>
      </p:sp>
      <p:sp>
        <p:nvSpPr>
          <p:cNvPr id="31750" name="Содержимое 6"/>
          <p:cNvSpPr>
            <a:spLocks noGrp="1"/>
          </p:cNvSpPr>
          <p:nvPr>
            <p:ph sz="half" idx="2"/>
          </p:nvPr>
        </p:nvSpPr>
        <p:spPr>
          <a:xfrm>
            <a:off x="4929190" y="1981200"/>
            <a:ext cx="3529010" cy="41148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ковалентная</a:t>
            </a:r>
          </a:p>
          <a:p>
            <a:pPr>
              <a:buNone/>
            </a:pPr>
            <a:r>
              <a:rPr lang="ru-RU" dirty="0" smtClean="0"/>
              <a:t>полярная связь</a:t>
            </a:r>
          </a:p>
        </p:txBody>
      </p:sp>
      <p:pic>
        <p:nvPicPr>
          <p:cNvPr id="7" name="Содержимое 4" descr="scienc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306110" y="214291"/>
            <a:ext cx="13378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3277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Химия </a:t>
            </a:r>
            <a:br>
              <a:rPr lang="ru-RU" b="1" dirty="0" smtClean="0"/>
            </a:br>
            <a:r>
              <a:rPr lang="ru-RU" b="1" dirty="0" smtClean="0"/>
              <a:t>500</a:t>
            </a:r>
          </a:p>
        </p:txBody>
      </p:sp>
      <p:sp>
        <p:nvSpPr>
          <p:cNvPr id="32773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Чему равна массовая</a:t>
            </a:r>
          </a:p>
          <a:p>
            <a:pPr>
              <a:buNone/>
            </a:pPr>
            <a:r>
              <a:rPr lang="ru-RU" dirty="0" smtClean="0"/>
              <a:t>доля цинка в нитрате</a:t>
            </a:r>
          </a:p>
          <a:p>
            <a:pPr>
              <a:buNone/>
            </a:pPr>
            <a:r>
              <a:rPr lang="ru-RU" dirty="0" smtClean="0"/>
              <a:t>цинка?</a:t>
            </a:r>
          </a:p>
        </p:txBody>
      </p:sp>
      <p:sp>
        <p:nvSpPr>
          <p:cNvPr id="32774" name="Содержимое 6"/>
          <p:cNvSpPr>
            <a:spLocks noGrp="1"/>
          </p:cNvSpPr>
          <p:nvPr>
            <p:ph sz="half" idx="2"/>
          </p:nvPr>
        </p:nvSpPr>
        <p:spPr>
          <a:xfrm>
            <a:off x="5429256" y="1981200"/>
            <a:ext cx="3028944" cy="41148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34 %.</a:t>
            </a:r>
          </a:p>
        </p:txBody>
      </p:sp>
      <p:pic>
        <p:nvPicPr>
          <p:cNvPr id="7" name="Содержимое 4" descr="scienc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306110" y="214291"/>
            <a:ext cx="13378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3379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Информатика </a:t>
            </a:r>
            <a:br>
              <a:rPr lang="ru-RU" b="1" dirty="0" smtClean="0"/>
            </a:br>
            <a:r>
              <a:rPr lang="ru-RU" b="1" dirty="0" smtClean="0"/>
              <a:t>100</a:t>
            </a:r>
          </a:p>
        </p:txBody>
      </p:sp>
      <p:sp>
        <p:nvSpPr>
          <p:cNvPr id="33797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Какая связь между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городом в Англии,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ружьем и одним из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элементов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компьютера?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33798" name="Содержимое 6"/>
          <p:cNvSpPr>
            <a:spLocks noGrp="1"/>
          </p:cNvSpPr>
          <p:nvPr>
            <p:ph sz="half" idx="2"/>
          </p:nvPr>
        </p:nvSpPr>
        <p:spPr>
          <a:xfrm>
            <a:off x="5214942" y="2000240"/>
            <a:ext cx="3309934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 </a:t>
            </a:r>
            <a:r>
              <a:rPr lang="ru-RU" dirty="0" smtClean="0"/>
              <a:t>Они</a:t>
            </a:r>
          </a:p>
          <a:p>
            <a:pPr>
              <a:buFontTx/>
              <a:buNone/>
            </a:pPr>
            <a:r>
              <a:rPr lang="ru-RU" dirty="0" smtClean="0"/>
              <a:t>называются одним</a:t>
            </a:r>
          </a:p>
          <a:p>
            <a:pPr>
              <a:buFontTx/>
              <a:buNone/>
            </a:pPr>
            <a:r>
              <a:rPr lang="ru-RU" dirty="0" smtClean="0"/>
              <a:t>словом Винчестер</a:t>
            </a:r>
          </a:p>
        </p:txBody>
      </p:sp>
      <p:pic>
        <p:nvPicPr>
          <p:cNvPr id="7" name="Содержимое 4" descr="23826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361832" y="214290"/>
            <a:ext cx="15789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3482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Информатика </a:t>
            </a:r>
            <a:br>
              <a:rPr lang="ru-RU" b="1" dirty="0" smtClean="0"/>
            </a:br>
            <a:r>
              <a:rPr lang="ru-RU" b="1" dirty="0" smtClean="0"/>
              <a:t>300</a:t>
            </a:r>
          </a:p>
        </p:txBody>
      </p:sp>
      <p:sp>
        <p:nvSpPr>
          <p:cNvPr id="34821" name="Содержимое 5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171952" cy="44481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Модем, передающий</a:t>
            </a:r>
          </a:p>
          <a:p>
            <a:pPr>
              <a:buNone/>
            </a:pPr>
            <a:r>
              <a:rPr lang="ru-RU" dirty="0" smtClean="0"/>
              <a:t>информацию со</a:t>
            </a:r>
          </a:p>
          <a:p>
            <a:pPr>
              <a:buNone/>
            </a:pPr>
            <a:r>
              <a:rPr lang="ru-RU" dirty="0" smtClean="0"/>
              <a:t>скоростью 14400 бит/с,</a:t>
            </a:r>
          </a:p>
          <a:p>
            <a:pPr>
              <a:buNone/>
            </a:pPr>
            <a:r>
              <a:rPr lang="ru-RU" dirty="0" smtClean="0"/>
              <a:t>может передать</a:t>
            </a:r>
          </a:p>
          <a:p>
            <a:pPr>
              <a:buNone/>
            </a:pPr>
            <a:r>
              <a:rPr lang="ru-RU" dirty="0" smtClean="0"/>
              <a:t>страницу текста (1800</a:t>
            </a:r>
          </a:p>
          <a:p>
            <a:pPr>
              <a:buNone/>
            </a:pPr>
            <a:r>
              <a:rPr lang="ru-RU" dirty="0" smtClean="0"/>
              <a:t>байт) в течение:</a:t>
            </a:r>
          </a:p>
          <a:p>
            <a:pPr>
              <a:buNone/>
            </a:pPr>
            <a:r>
              <a:rPr lang="ru-RU" dirty="0" smtClean="0"/>
              <a:t>а) 1 секунды, б) 1минуты,</a:t>
            </a:r>
          </a:p>
          <a:p>
            <a:pPr>
              <a:buNone/>
            </a:pPr>
            <a:r>
              <a:rPr lang="ru-RU" dirty="0" smtClean="0"/>
              <a:t>в)1 часа,         г) 1 дня.  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34822" name="Содержимое 6"/>
          <p:cNvSpPr>
            <a:spLocks noGrp="1"/>
          </p:cNvSpPr>
          <p:nvPr>
            <p:ph sz="half" idx="2"/>
          </p:nvPr>
        </p:nvSpPr>
        <p:spPr>
          <a:xfrm>
            <a:off x="4857752" y="2000240"/>
            <a:ext cx="3600448" cy="40957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1 секунды</a:t>
            </a:r>
          </a:p>
        </p:txBody>
      </p:sp>
      <p:pic>
        <p:nvPicPr>
          <p:cNvPr id="7" name="Содержимое 4" descr="23826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072330" y="285728"/>
            <a:ext cx="1639338" cy="15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3584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Информатика </a:t>
            </a:r>
            <a:br>
              <a:rPr lang="ru-RU" b="1" dirty="0" smtClean="0"/>
            </a:br>
            <a:r>
              <a:rPr lang="ru-RU" b="1" dirty="0" smtClean="0"/>
              <a:t>500</a:t>
            </a:r>
          </a:p>
        </p:txBody>
      </p:sp>
      <p:sp>
        <p:nvSpPr>
          <p:cNvPr id="35845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2000240"/>
            <a:ext cx="4786346" cy="435771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Три из четырех программ</a:t>
            </a:r>
          </a:p>
          <a:p>
            <a:pPr>
              <a:buNone/>
            </a:pPr>
            <a:r>
              <a:rPr lang="ru-RU" dirty="0" smtClean="0"/>
              <a:t>имеют одинаковое</a:t>
            </a:r>
          </a:p>
          <a:p>
            <a:pPr>
              <a:buNone/>
            </a:pPr>
            <a:r>
              <a:rPr lang="ru-RU" dirty="0" smtClean="0"/>
              <a:t>функциональное назначение.</a:t>
            </a:r>
          </a:p>
          <a:p>
            <a:pPr>
              <a:buNone/>
            </a:pPr>
            <a:r>
              <a:rPr lang="ru-RU" dirty="0" smtClean="0"/>
              <a:t>Какая программа не подходит</a:t>
            </a:r>
          </a:p>
          <a:p>
            <a:pPr>
              <a:buNone/>
            </a:pPr>
            <a:r>
              <a:rPr lang="ru-RU" dirty="0" smtClean="0"/>
              <a:t>в эту группу? </a:t>
            </a:r>
          </a:p>
          <a:p>
            <a:pPr marL="514350" indent="-514350">
              <a:buAutoNum type="arabicParenR"/>
            </a:pPr>
            <a:r>
              <a:rPr lang="en-US" dirty="0" smtClean="0"/>
              <a:t>Dreamweaver</a:t>
            </a:r>
            <a:r>
              <a:rPr lang="ru-RU" dirty="0" smtClean="0"/>
              <a:t>; </a:t>
            </a:r>
          </a:p>
          <a:p>
            <a:pPr marL="514350" indent="-514350">
              <a:buNone/>
            </a:pPr>
            <a:r>
              <a:rPr lang="ru-RU" dirty="0" smtClean="0"/>
              <a:t>2) </a:t>
            </a:r>
            <a:r>
              <a:rPr lang="en-US" dirty="0" smtClean="0"/>
              <a:t>FrontPage</a:t>
            </a:r>
            <a:r>
              <a:rPr lang="ru-RU" dirty="0" smtClean="0"/>
              <a:t>; 3) </a:t>
            </a:r>
            <a:r>
              <a:rPr lang="en-US" dirty="0" smtClean="0"/>
              <a:t>Power Point</a:t>
            </a:r>
            <a:r>
              <a:rPr lang="ru-RU" dirty="0" smtClean="0"/>
              <a:t>; </a:t>
            </a:r>
          </a:p>
          <a:p>
            <a:pPr marL="514350" indent="-514350">
              <a:buNone/>
            </a:pPr>
            <a:r>
              <a:rPr lang="ru-RU" dirty="0" smtClean="0"/>
              <a:t>4) </a:t>
            </a:r>
            <a:r>
              <a:rPr lang="en-US" dirty="0" err="1" smtClean="0"/>
              <a:t>Webdeveloper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35846" name="Содержимое 6"/>
          <p:cNvSpPr>
            <a:spLocks noGrp="1"/>
          </p:cNvSpPr>
          <p:nvPr>
            <p:ph sz="half" idx="2"/>
          </p:nvPr>
        </p:nvSpPr>
        <p:spPr>
          <a:xfrm>
            <a:off x="5214942" y="1981200"/>
            <a:ext cx="3243258" cy="387669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</a:t>
            </a:r>
            <a:r>
              <a:rPr lang="en-US" dirty="0" smtClean="0"/>
              <a:t>PowerPoint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все остальные для</a:t>
            </a:r>
          </a:p>
          <a:p>
            <a:pPr>
              <a:buNone/>
            </a:pPr>
            <a:r>
              <a:rPr lang="ru-RU" dirty="0" smtClean="0"/>
              <a:t>создания сайтов</a:t>
            </a:r>
          </a:p>
        </p:txBody>
      </p:sp>
      <p:pic>
        <p:nvPicPr>
          <p:cNvPr id="7" name="Содержимое 4" descr="23826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215206" y="214290"/>
            <a:ext cx="1639338" cy="15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3686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Биология </a:t>
            </a:r>
            <a:br>
              <a:rPr lang="ru-RU" b="1" dirty="0" smtClean="0"/>
            </a:br>
            <a:r>
              <a:rPr lang="ru-RU" b="1" dirty="0" smtClean="0"/>
              <a:t>100</a:t>
            </a:r>
          </a:p>
        </p:txBody>
      </p:sp>
      <p:sp>
        <p:nvSpPr>
          <p:cNvPr id="36869" name="Содержимое 5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743456" cy="42338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Кого из перечисленных</a:t>
            </a:r>
          </a:p>
          <a:p>
            <a:pPr>
              <a:buNone/>
            </a:pPr>
            <a:r>
              <a:rPr lang="ru-RU" dirty="0" smtClean="0"/>
              <a:t>ученых считают создателем</a:t>
            </a:r>
          </a:p>
          <a:p>
            <a:pPr>
              <a:buNone/>
            </a:pPr>
            <a:r>
              <a:rPr lang="ru-RU" dirty="0" smtClean="0"/>
              <a:t>эволюционного учения?</a:t>
            </a:r>
          </a:p>
          <a:p>
            <a:pPr>
              <a:buNone/>
            </a:pPr>
            <a:r>
              <a:rPr lang="ru-RU" dirty="0" smtClean="0"/>
              <a:t>А) И.И. Мечникова,</a:t>
            </a:r>
          </a:p>
          <a:p>
            <a:pPr>
              <a:buNone/>
            </a:pPr>
            <a:r>
              <a:rPr lang="ru-RU" dirty="0" smtClean="0"/>
              <a:t>Б) Л. Пастера,</a:t>
            </a:r>
          </a:p>
          <a:p>
            <a:pPr>
              <a:buNone/>
            </a:pPr>
            <a:r>
              <a:rPr lang="ru-RU" dirty="0" smtClean="0"/>
              <a:t>В) Ч. Дарвина,</a:t>
            </a:r>
          </a:p>
          <a:p>
            <a:pPr>
              <a:buNone/>
            </a:pPr>
            <a:r>
              <a:rPr lang="ru-RU" dirty="0" smtClean="0"/>
              <a:t>Г) И.П. Павлова</a:t>
            </a:r>
          </a:p>
        </p:txBody>
      </p:sp>
      <p:sp>
        <p:nvSpPr>
          <p:cNvPr id="36870" name="Содержимое 6"/>
          <p:cNvSpPr>
            <a:spLocks noGrp="1"/>
          </p:cNvSpPr>
          <p:nvPr>
            <p:ph sz="half" idx="2"/>
          </p:nvPr>
        </p:nvSpPr>
        <p:spPr>
          <a:xfrm>
            <a:off x="5643570" y="1928802"/>
            <a:ext cx="3071834" cy="394813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 </a:t>
            </a:r>
            <a:r>
              <a:rPr lang="ru-RU" dirty="0" smtClean="0"/>
              <a:t>Ч. Дарвина</a:t>
            </a:r>
          </a:p>
        </p:txBody>
      </p:sp>
      <p:pic>
        <p:nvPicPr>
          <p:cNvPr id="7" name="Содержимое 4" descr="1878_Darwin_photo_by_Leonard_from_Woodall_18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72132" y="2571744"/>
            <a:ext cx="30779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9542d28202d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143768" y="214290"/>
            <a:ext cx="1571636" cy="15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3789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Биология</a:t>
            </a:r>
            <a:br>
              <a:rPr lang="ru-RU" b="1" dirty="0" smtClean="0"/>
            </a:br>
            <a:r>
              <a:rPr lang="ru-RU" b="1" dirty="0" smtClean="0"/>
              <a:t> 300</a:t>
            </a:r>
          </a:p>
        </p:txBody>
      </p:sp>
      <p:sp>
        <p:nvSpPr>
          <p:cNvPr id="37893" name="Содержимое 5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600575" cy="444817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Какую систему органов</a:t>
            </a:r>
          </a:p>
          <a:p>
            <a:pPr>
              <a:buFontTx/>
              <a:buNone/>
            </a:pPr>
            <a:r>
              <a:rPr lang="ru-RU" dirty="0" smtClean="0"/>
              <a:t>образуют железы</a:t>
            </a:r>
          </a:p>
          <a:p>
            <a:pPr>
              <a:buFontTx/>
              <a:buNone/>
            </a:pPr>
            <a:r>
              <a:rPr lang="ru-RU" dirty="0" smtClean="0"/>
              <a:t>внутренней секреции</a:t>
            </a:r>
          </a:p>
          <a:p>
            <a:pPr>
              <a:buFontTx/>
              <a:buNone/>
            </a:pPr>
            <a:r>
              <a:rPr lang="ru-RU" dirty="0" smtClean="0"/>
              <a:t>человека?</a:t>
            </a:r>
          </a:p>
        </p:txBody>
      </p:sp>
      <p:sp>
        <p:nvSpPr>
          <p:cNvPr id="37894" name="Содержимое 6"/>
          <p:cNvSpPr>
            <a:spLocks noGrp="1"/>
          </p:cNvSpPr>
          <p:nvPr>
            <p:ph sz="half" idx="2"/>
          </p:nvPr>
        </p:nvSpPr>
        <p:spPr>
          <a:xfrm>
            <a:off x="5643570" y="1981200"/>
            <a:ext cx="2814630" cy="3805238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</a:p>
          <a:p>
            <a:pPr>
              <a:buFontTx/>
              <a:buNone/>
            </a:pPr>
            <a:r>
              <a:rPr lang="ru-RU" dirty="0" smtClean="0"/>
              <a:t>эндокринная</a:t>
            </a:r>
          </a:p>
        </p:txBody>
      </p:sp>
      <p:pic>
        <p:nvPicPr>
          <p:cNvPr id="7" name="Содержимое 4" descr="9542d28202d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215206" y="214290"/>
            <a:ext cx="1571636" cy="15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3891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Биология </a:t>
            </a:r>
            <a:br>
              <a:rPr lang="ru-RU" b="1" dirty="0" smtClean="0"/>
            </a:br>
            <a:r>
              <a:rPr lang="ru-RU" b="1" dirty="0" smtClean="0"/>
              <a:t>500</a:t>
            </a:r>
          </a:p>
        </p:txBody>
      </p:sp>
      <p:sp>
        <p:nvSpPr>
          <p:cNvPr id="38917" name="Содержимое 5"/>
          <p:cNvSpPr>
            <a:spLocks noGrp="1"/>
          </p:cNvSpPr>
          <p:nvPr>
            <p:ph sz="half" idx="1"/>
          </p:nvPr>
        </p:nvSpPr>
        <p:spPr>
          <a:xfrm>
            <a:off x="357188" y="1981200"/>
            <a:ext cx="5214937" cy="459105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У детей возможны изменения</a:t>
            </a:r>
          </a:p>
          <a:p>
            <a:pPr>
              <a:buFontTx/>
              <a:buNone/>
            </a:pPr>
            <a:r>
              <a:rPr lang="ru-RU" dirty="0" smtClean="0"/>
              <a:t>формы костей конечностей,</a:t>
            </a:r>
          </a:p>
          <a:p>
            <a:pPr>
              <a:buFontTx/>
              <a:buNone/>
            </a:pPr>
            <a:r>
              <a:rPr lang="ru-RU" dirty="0" smtClean="0"/>
              <a:t>которые связаны с нарушением</a:t>
            </a:r>
          </a:p>
          <a:p>
            <a:pPr>
              <a:buFontTx/>
              <a:buNone/>
            </a:pPr>
            <a:r>
              <a:rPr lang="ru-RU" dirty="0" smtClean="0"/>
              <a:t>обмена кальция и фосфора. При</a:t>
            </a:r>
          </a:p>
          <a:p>
            <a:pPr>
              <a:buFontTx/>
              <a:buNone/>
            </a:pPr>
            <a:r>
              <a:rPr lang="ru-RU" dirty="0" smtClean="0"/>
              <a:t>недостатке какого витамина это</a:t>
            </a:r>
          </a:p>
          <a:p>
            <a:pPr>
              <a:buFontTx/>
              <a:buNone/>
            </a:pPr>
            <a:r>
              <a:rPr lang="ru-RU" dirty="0" smtClean="0"/>
              <a:t>происходит?</a:t>
            </a:r>
          </a:p>
          <a:p>
            <a:pPr>
              <a:buFontTx/>
              <a:buNone/>
            </a:pPr>
            <a:r>
              <a:rPr lang="ru-RU" dirty="0" smtClean="0"/>
              <a:t>а) А, б) В2, в) С, г) </a:t>
            </a:r>
            <a:r>
              <a:rPr lang="en-US" dirty="0" smtClean="0"/>
              <a:t>D</a:t>
            </a:r>
            <a:r>
              <a:rPr lang="ru-RU" dirty="0" smtClean="0"/>
              <a:t>  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38918" name="Содержимое 6"/>
          <p:cNvSpPr>
            <a:spLocks noGrp="1"/>
          </p:cNvSpPr>
          <p:nvPr>
            <p:ph sz="half" idx="2"/>
          </p:nvPr>
        </p:nvSpPr>
        <p:spPr>
          <a:xfrm>
            <a:off x="5572125" y="1981200"/>
            <a:ext cx="2886075" cy="3662363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 </a:t>
            </a:r>
          </a:p>
          <a:p>
            <a:pPr>
              <a:buFontTx/>
              <a:buNone/>
            </a:pPr>
            <a:r>
              <a:rPr lang="ru-RU" dirty="0" smtClean="0"/>
              <a:t>витамина </a:t>
            </a:r>
            <a:r>
              <a:rPr lang="en-US" dirty="0" smtClean="0"/>
              <a:t>D</a:t>
            </a:r>
            <a:endParaRPr lang="ru-RU" dirty="0" smtClean="0"/>
          </a:p>
        </p:txBody>
      </p:sp>
      <p:pic>
        <p:nvPicPr>
          <p:cNvPr id="7" name="Содержимое 4" descr="9542d28202d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000892" y="214290"/>
            <a:ext cx="1785950" cy="172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3994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“Слово – не воробей”</a:t>
            </a:r>
            <a:br>
              <a:rPr lang="ru-RU" b="1" dirty="0" smtClean="0"/>
            </a:br>
            <a:r>
              <a:rPr lang="ru-RU" b="1" dirty="0" smtClean="0"/>
              <a:t>100</a:t>
            </a:r>
          </a:p>
        </p:txBody>
      </p:sp>
      <p:sp>
        <p:nvSpPr>
          <p:cNvPr id="39941" name="Содержимое 5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171950" cy="43053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Кто говорил всегда: </a:t>
            </a:r>
          </a:p>
          <a:p>
            <a:pPr>
              <a:buFontTx/>
              <a:buNone/>
            </a:pPr>
            <a:r>
              <a:rPr lang="ru-RU" dirty="0" smtClean="0"/>
              <a:t>“Что и требовалось</a:t>
            </a:r>
          </a:p>
          <a:p>
            <a:pPr>
              <a:buFontTx/>
              <a:buNone/>
            </a:pPr>
            <a:r>
              <a:rPr lang="ru-RU" dirty="0" smtClean="0"/>
              <a:t>доказать”?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39942" name="Содержимое 6"/>
          <p:cNvSpPr>
            <a:spLocks noGrp="1"/>
          </p:cNvSpPr>
          <p:nvPr>
            <p:ph sz="half" idx="2"/>
          </p:nvPr>
        </p:nvSpPr>
        <p:spPr>
          <a:xfrm>
            <a:off x="4714875" y="1928813"/>
            <a:ext cx="3667125" cy="4214812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Евклид</a:t>
            </a:r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571750"/>
            <a:ext cx="2611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40964" name="Заголовок 4"/>
          <p:cNvSpPr>
            <a:spLocks noGrp="1"/>
          </p:cNvSpPr>
          <p:nvPr>
            <p:ph type="title"/>
          </p:nvPr>
        </p:nvSpPr>
        <p:spPr>
          <a:xfrm>
            <a:off x="642938" y="642938"/>
            <a:ext cx="7772400" cy="1143000"/>
          </a:xfrm>
        </p:spPr>
        <p:txBody>
          <a:bodyPr/>
          <a:lstStyle/>
          <a:p>
            <a:r>
              <a:rPr lang="ru-RU" b="1" dirty="0" smtClean="0"/>
              <a:t>“Слово – не воробей” </a:t>
            </a:r>
            <a:br>
              <a:rPr lang="ru-RU" b="1" dirty="0" smtClean="0"/>
            </a:br>
            <a:r>
              <a:rPr lang="ru-RU" b="1" dirty="0" smtClean="0"/>
              <a:t>300</a:t>
            </a:r>
          </a:p>
        </p:txBody>
      </p:sp>
      <p:sp>
        <p:nvSpPr>
          <p:cNvPr id="40965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Чьи это слова:</a:t>
            </a:r>
          </a:p>
          <a:p>
            <a:pPr>
              <a:buFontTx/>
              <a:buNone/>
            </a:pPr>
            <a:r>
              <a:rPr lang="ru-RU" dirty="0" smtClean="0"/>
              <a:t>“Математика – царица</a:t>
            </a:r>
          </a:p>
          <a:p>
            <a:pPr>
              <a:buFontTx/>
              <a:buNone/>
            </a:pPr>
            <a:r>
              <a:rPr lang="ru-RU" dirty="0" smtClean="0"/>
              <a:t>наук, а арифметика </a:t>
            </a:r>
          </a:p>
          <a:p>
            <a:pPr>
              <a:buFontTx/>
              <a:buNone/>
            </a:pPr>
            <a:r>
              <a:rPr lang="ru-RU" dirty="0" smtClean="0"/>
              <a:t>царица математики”?</a:t>
            </a:r>
          </a:p>
          <a:p>
            <a:endParaRPr lang="ru-RU" dirty="0" smtClean="0"/>
          </a:p>
        </p:txBody>
      </p:sp>
      <p:sp>
        <p:nvSpPr>
          <p:cNvPr id="40966" name="Содержимое 6"/>
          <p:cNvSpPr>
            <a:spLocks noGrp="1"/>
          </p:cNvSpPr>
          <p:nvPr>
            <p:ph sz="half" idx="2"/>
          </p:nvPr>
        </p:nvSpPr>
        <p:spPr>
          <a:xfrm>
            <a:off x="4143372" y="1928802"/>
            <a:ext cx="4714908" cy="4595822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Карл Фридрих</a:t>
            </a:r>
            <a:r>
              <a:rPr lang="en-US" dirty="0" smtClean="0"/>
              <a:t> </a:t>
            </a:r>
            <a:r>
              <a:rPr lang="ru-RU" dirty="0" smtClean="0"/>
              <a:t>Гаусс</a:t>
            </a:r>
          </a:p>
          <a:p>
            <a:endParaRPr lang="ru-RU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786058"/>
            <a:ext cx="2574449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 раунд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«Предметное ассорти»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41988" name="Заголовок 4"/>
          <p:cNvSpPr>
            <a:spLocks noGrp="1"/>
          </p:cNvSpPr>
          <p:nvPr>
            <p:ph type="title"/>
          </p:nvPr>
        </p:nvSpPr>
        <p:spPr>
          <a:xfrm>
            <a:off x="571500" y="571500"/>
            <a:ext cx="7772400" cy="1143000"/>
          </a:xfrm>
        </p:spPr>
        <p:txBody>
          <a:bodyPr/>
          <a:lstStyle/>
          <a:p>
            <a:r>
              <a:rPr lang="ru-RU" b="1" dirty="0" smtClean="0"/>
              <a:t>“Слово – не воробей” </a:t>
            </a:r>
            <a:br>
              <a:rPr lang="ru-RU" b="1" dirty="0" smtClean="0"/>
            </a:br>
            <a:r>
              <a:rPr lang="ru-RU" b="1" dirty="0" smtClean="0"/>
              <a:t>500</a:t>
            </a:r>
          </a:p>
        </p:txBody>
      </p:sp>
      <p:sp>
        <p:nvSpPr>
          <p:cNvPr id="41989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Кому принадлежат эти</a:t>
            </a:r>
          </a:p>
          <a:p>
            <a:pPr>
              <a:buFontTx/>
              <a:buNone/>
            </a:pPr>
            <a:r>
              <a:rPr lang="ru-RU" dirty="0" smtClean="0"/>
              <a:t>строки: </a:t>
            </a:r>
          </a:p>
          <a:p>
            <a:pPr>
              <a:buFontTx/>
              <a:buNone/>
            </a:pPr>
            <a:r>
              <a:rPr lang="ru-RU" dirty="0" smtClean="0"/>
              <a:t>“Математику уже затем</a:t>
            </a:r>
          </a:p>
          <a:p>
            <a:pPr>
              <a:buFontTx/>
              <a:buNone/>
            </a:pPr>
            <a:r>
              <a:rPr lang="ru-RU" dirty="0" smtClean="0"/>
              <a:t>учить надо, что она ум</a:t>
            </a:r>
          </a:p>
          <a:p>
            <a:pPr>
              <a:buFontTx/>
              <a:buNone/>
            </a:pPr>
            <a:r>
              <a:rPr lang="ru-RU" dirty="0" smtClean="0"/>
              <a:t>в порядок приводит”?</a:t>
            </a:r>
          </a:p>
          <a:p>
            <a:pPr>
              <a:buFontTx/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41990" name="Содержимое 6"/>
          <p:cNvSpPr>
            <a:spLocks noGrp="1"/>
          </p:cNvSpPr>
          <p:nvPr>
            <p:ph sz="half" idx="2"/>
          </p:nvPr>
        </p:nvSpPr>
        <p:spPr>
          <a:xfrm>
            <a:off x="4500562" y="2000240"/>
            <a:ext cx="3952876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  <a:r>
              <a:rPr lang="en-US" b="1" dirty="0" smtClean="0"/>
              <a:t> </a:t>
            </a:r>
            <a:r>
              <a:rPr lang="ru-RU" dirty="0" smtClean="0"/>
              <a:t>М.В.Ломоносов</a:t>
            </a:r>
          </a:p>
        </p:txBody>
      </p:sp>
      <p:pic>
        <p:nvPicPr>
          <p:cNvPr id="7" name="Содержимое 4" descr="3_XIV_01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500694" y="2643182"/>
            <a:ext cx="261677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4301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Моя малая Родина </a:t>
            </a:r>
            <a:br>
              <a:rPr lang="ru-RU" b="1" dirty="0" smtClean="0"/>
            </a:br>
            <a:r>
              <a:rPr lang="ru-RU" b="1" dirty="0" smtClean="0"/>
              <a:t>100</a:t>
            </a:r>
          </a:p>
        </p:txBody>
      </p:sp>
      <p:sp>
        <p:nvSpPr>
          <p:cNvPr id="43013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Сколько городов в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cs typeface="Times New Roman" pitchFamily="18" charset="0"/>
              </a:rPr>
              <a:t>РМЭ?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Перечислите.</a:t>
            </a:r>
          </a:p>
        </p:txBody>
      </p:sp>
      <p:sp>
        <p:nvSpPr>
          <p:cNvPr id="43014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4: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Йошкар-Ола; Волжск;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Козьмодемьянск;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Звенигово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7" name="Содержимое 9" descr="Йошкар-Ола-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0034" y="3714752"/>
            <a:ext cx="3929090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10" descr="J-ola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714876" y="3714752"/>
            <a:ext cx="3952876" cy="293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4403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Моя малая Родина </a:t>
            </a:r>
            <a:br>
              <a:rPr lang="ru-RU" b="1" dirty="0" smtClean="0"/>
            </a:br>
            <a:r>
              <a:rPr lang="ru-RU" b="1" dirty="0" smtClean="0"/>
              <a:t>300</a:t>
            </a:r>
          </a:p>
        </p:txBody>
      </p:sp>
      <p:sp>
        <p:nvSpPr>
          <p:cNvPr id="44037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>
                <a:cs typeface="Times New Roman" pitchFamily="18" charset="0"/>
              </a:rPr>
              <a:t>Год образования</a:t>
            </a:r>
          </a:p>
          <a:p>
            <a:pPr>
              <a:buFontTx/>
              <a:buNone/>
            </a:pPr>
            <a:r>
              <a:rPr lang="ru-RU" dirty="0" smtClean="0">
                <a:cs typeface="Times New Roman" pitchFamily="18" charset="0"/>
              </a:rPr>
              <a:t>города Йошкар-Олы?</a:t>
            </a:r>
            <a:endParaRPr lang="ru-RU" dirty="0" smtClean="0"/>
          </a:p>
        </p:txBody>
      </p:sp>
      <p:sp>
        <p:nvSpPr>
          <p:cNvPr id="44038" name="Содержимое 6"/>
          <p:cNvSpPr>
            <a:spLocks noGrp="1"/>
          </p:cNvSpPr>
          <p:nvPr>
            <p:ph sz="half" idx="2"/>
          </p:nvPr>
        </p:nvSpPr>
        <p:spPr>
          <a:xfrm>
            <a:off x="5500694" y="1981200"/>
            <a:ext cx="2957506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1584 г.</a:t>
            </a:r>
          </a:p>
        </p:txBody>
      </p:sp>
      <p:pic>
        <p:nvPicPr>
          <p:cNvPr id="7" name="Содержимое 4" descr="Пушкина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00628" y="3929066"/>
            <a:ext cx="36693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5" descr="Вокза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66866" y="3929066"/>
            <a:ext cx="37658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4506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Моя малая Родина </a:t>
            </a:r>
            <a:br>
              <a:rPr lang="ru-RU" b="1" dirty="0" smtClean="0"/>
            </a:br>
            <a:r>
              <a:rPr lang="ru-RU" b="1" dirty="0" smtClean="0"/>
              <a:t>500</a:t>
            </a:r>
          </a:p>
        </p:txBody>
      </p:sp>
      <p:sp>
        <p:nvSpPr>
          <p:cNvPr id="45061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>
                <a:cs typeface="Times New Roman" pitchFamily="18" charset="0"/>
              </a:rPr>
              <a:t>Год образования</a:t>
            </a:r>
          </a:p>
          <a:p>
            <a:pPr>
              <a:buFontTx/>
              <a:buNone/>
            </a:pPr>
            <a:r>
              <a:rPr lang="ru-RU" dirty="0" smtClean="0">
                <a:cs typeface="Times New Roman" pitchFamily="18" charset="0"/>
              </a:rPr>
              <a:t>Республики Марий Эл?</a:t>
            </a: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45062" name="Содержимое 6"/>
          <p:cNvSpPr>
            <a:spLocks noGrp="1"/>
          </p:cNvSpPr>
          <p:nvPr>
            <p:ph sz="half" idx="2"/>
          </p:nvPr>
        </p:nvSpPr>
        <p:spPr>
          <a:xfrm>
            <a:off x="5643570" y="1981200"/>
            <a:ext cx="281463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1920 г.</a:t>
            </a:r>
          </a:p>
        </p:txBody>
      </p:sp>
      <p:pic>
        <p:nvPicPr>
          <p:cNvPr id="8" name="Содержимое 13" descr="IMG_47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2000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14" descr="IMG_47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16200000">
            <a:off x="664082" y="3479266"/>
            <a:ext cx="3389015" cy="257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4506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ФИНАЛЬНЫЙ РАУНД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7675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“Линия жизни”</a:t>
            </a:r>
            <a:endParaRPr lang="ru-RU" dirty="0" smtClean="0"/>
          </a:p>
          <a:p>
            <a:pPr>
              <a:buNone/>
            </a:pPr>
            <a:r>
              <a:rPr lang="ru-RU" sz="2400" dirty="0" smtClean="0"/>
              <a:t>На памятнике древнегреческому математику Диофанту начертано: “Прохожий! Под этим камнем покоится прах Диофанта, умершего в старости. Шестую часть его жизни заняло детство, двенадцатую – отрочество, седьмую – юность. Затем протекла половина его жизни, после чего он женился. Через 5 лет у него родился сын, а когда сыну минуло 4 года, Диофант скончался”. Сколько лет жил Диофант?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[84 года]</a:t>
            </a:r>
            <a:endParaRPr lang="ru-RU" sz="2400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таблица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625475" y="404813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Физика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000125" y="1576388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Химия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501650" y="2636838"/>
            <a:ext cx="2784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Информатика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1000125" y="3786188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Биология</a:t>
            </a: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285750" y="4714875"/>
            <a:ext cx="328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Знакомые имена 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285750" y="6021388"/>
            <a:ext cx="335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Моя малая Родина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7451725" y="188913"/>
            <a:ext cx="1223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hlinkClick r:id="rId3" action="ppaction://hlinksldjump"/>
              </a:rPr>
              <a:t>5</a:t>
            </a:r>
            <a:r>
              <a:rPr lang="ru-RU" sz="5400">
                <a:hlinkClick r:id="rId3" action="ppaction://hlinksldjump"/>
              </a:rPr>
              <a:t>00</a:t>
            </a:r>
            <a:endParaRPr lang="ru-RU" sz="5400"/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7480300" y="1290638"/>
            <a:ext cx="1223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hlinkClick r:id="rId4" action="ppaction://hlinksldjump"/>
              </a:rPr>
              <a:t>5</a:t>
            </a:r>
            <a:r>
              <a:rPr lang="ru-RU" sz="5400">
                <a:hlinkClick r:id="rId4" action="ppaction://hlinksldjump"/>
              </a:rPr>
              <a:t>00</a:t>
            </a:r>
            <a:endParaRPr lang="ru-RU" sz="5400"/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7451725" y="2370138"/>
            <a:ext cx="1223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hlinkClick r:id="rId5" action="ppaction://hlinksldjump"/>
              </a:rPr>
              <a:t>5</a:t>
            </a:r>
            <a:r>
              <a:rPr lang="ru-RU" sz="5400">
                <a:hlinkClick r:id="rId5" action="ppaction://hlinksldjump"/>
              </a:rPr>
              <a:t>00</a:t>
            </a:r>
            <a:endParaRPr lang="ru-RU" sz="5400"/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7480300" y="3522663"/>
            <a:ext cx="1223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hlinkClick r:id="rId6" action="ppaction://hlinksldjump"/>
              </a:rPr>
              <a:t>5</a:t>
            </a:r>
            <a:r>
              <a:rPr lang="ru-RU" sz="5400">
                <a:hlinkClick r:id="rId6" action="ppaction://hlinksldjump"/>
              </a:rPr>
              <a:t>00</a:t>
            </a:r>
            <a:endParaRPr lang="ru-RU" sz="5400"/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7480300" y="4675188"/>
            <a:ext cx="1223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hlinkClick r:id="rId7" action="ppaction://hlinksldjump"/>
              </a:rPr>
              <a:t>5</a:t>
            </a:r>
            <a:r>
              <a:rPr lang="ru-RU" sz="5400">
                <a:hlinkClick r:id="rId7" action="ppaction://hlinksldjump"/>
              </a:rPr>
              <a:t>00</a:t>
            </a:r>
            <a:endParaRPr lang="ru-RU" sz="5400"/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7480300" y="5805488"/>
            <a:ext cx="1223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hlinkClick r:id="rId8" action="ppaction://hlinksldjump"/>
              </a:rPr>
              <a:t>5</a:t>
            </a:r>
            <a:r>
              <a:rPr lang="ru-RU" sz="5400">
                <a:hlinkClick r:id="rId8" action="ppaction://hlinksldjump"/>
              </a:rPr>
              <a:t>00</a:t>
            </a:r>
            <a:endParaRPr lang="ru-RU" sz="5400"/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3924300" y="211138"/>
            <a:ext cx="172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>
                <a:hlinkClick r:id="rId9" action="ppaction://hlinksldjump"/>
              </a:rPr>
              <a:t>1</a:t>
            </a:r>
            <a:r>
              <a:rPr lang="ru-RU" sz="5400" dirty="0">
                <a:hlinkClick r:id="rId9" action="ppaction://hlinksldjump"/>
              </a:rPr>
              <a:t>00</a:t>
            </a:r>
            <a:endParaRPr lang="ru-RU" sz="5400" dirty="0"/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3924300" y="1290638"/>
            <a:ext cx="172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hlinkClick r:id="rId10" action="ppaction://hlinksldjump"/>
              </a:rPr>
              <a:t>1</a:t>
            </a:r>
            <a:r>
              <a:rPr lang="ru-RU" sz="5400">
                <a:hlinkClick r:id="rId10" action="ppaction://hlinksldjump"/>
              </a:rPr>
              <a:t>00</a:t>
            </a:r>
            <a:endParaRPr lang="ru-RU" sz="5400"/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3924300" y="2370138"/>
            <a:ext cx="172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hlinkClick r:id="rId11" action="ppaction://hlinksldjump"/>
              </a:rPr>
              <a:t>1</a:t>
            </a:r>
            <a:r>
              <a:rPr lang="ru-RU" sz="5400">
                <a:hlinkClick r:id="rId11" action="ppaction://hlinksldjump"/>
              </a:rPr>
              <a:t>00</a:t>
            </a:r>
            <a:endParaRPr lang="ru-RU" sz="5400"/>
          </a:p>
        </p:txBody>
      </p:sp>
      <p:sp>
        <p:nvSpPr>
          <p:cNvPr id="10258" name="Text Box 22"/>
          <p:cNvSpPr txBox="1">
            <a:spLocks noChangeArrowheads="1"/>
          </p:cNvSpPr>
          <p:nvPr/>
        </p:nvSpPr>
        <p:spPr bwMode="auto">
          <a:xfrm>
            <a:off x="3924300" y="3522663"/>
            <a:ext cx="172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hlinkClick r:id="rId12" action="ppaction://hlinksldjump"/>
              </a:rPr>
              <a:t>1</a:t>
            </a:r>
            <a:r>
              <a:rPr lang="ru-RU" sz="5400">
                <a:hlinkClick r:id="rId12" action="ppaction://hlinksldjump"/>
              </a:rPr>
              <a:t>00</a:t>
            </a:r>
            <a:endParaRPr lang="ru-RU" sz="5400"/>
          </a:p>
        </p:txBody>
      </p:sp>
      <p:sp>
        <p:nvSpPr>
          <p:cNvPr id="10259" name="Text Box 23"/>
          <p:cNvSpPr txBox="1">
            <a:spLocks noChangeArrowheads="1"/>
          </p:cNvSpPr>
          <p:nvPr/>
        </p:nvSpPr>
        <p:spPr bwMode="auto">
          <a:xfrm>
            <a:off x="3924300" y="4675188"/>
            <a:ext cx="172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hlinkClick r:id="rId13" action="ppaction://hlinksldjump"/>
              </a:rPr>
              <a:t>1</a:t>
            </a:r>
            <a:r>
              <a:rPr lang="ru-RU" sz="5400">
                <a:hlinkClick r:id="rId13" action="ppaction://hlinksldjump"/>
              </a:rPr>
              <a:t>00</a:t>
            </a:r>
            <a:endParaRPr lang="ru-RU" sz="5400"/>
          </a:p>
        </p:txBody>
      </p:sp>
      <p:sp>
        <p:nvSpPr>
          <p:cNvPr id="10260" name="Text Box 24"/>
          <p:cNvSpPr txBox="1">
            <a:spLocks noChangeArrowheads="1"/>
          </p:cNvSpPr>
          <p:nvPr/>
        </p:nvSpPr>
        <p:spPr bwMode="auto">
          <a:xfrm>
            <a:off x="3924300" y="5754688"/>
            <a:ext cx="172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hlinkClick r:id="rId14" action="ppaction://hlinksldjump"/>
              </a:rPr>
              <a:t>1</a:t>
            </a:r>
            <a:r>
              <a:rPr lang="ru-RU" sz="5400">
                <a:hlinkClick r:id="rId14" action="ppaction://hlinksldjump"/>
              </a:rPr>
              <a:t>00</a:t>
            </a:r>
            <a:endParaRPr lang="ru-RU" sz="5400"/>
          </a:p>
        </p:txBody>
      </p:sp>
      <p:sp>
        <p:nvSpPr>
          <p:cNvPr id="10261" name="Text Box 25"/>
          <p:cNvSpPr txBox="1">
            <a:spLocks noChangeArrowheads="1"/>
          </p:cNvSpPr>
          <p:nvPr/>
        </p:nvSpPr>
        <p:spPr bwMode="auto">
          <a:xfrm>
            <a:off x="5795963" y="188913"/>
            <a:ext cx="1584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hlinkClick r:id="rId15" action="ppaction://hlinksldjump"/>
              </a:rPr>
              <a:t>3</a:t>
            </a:r>
            <a:r>
              <a:rPr lang="ru-RU" sz="5400">
                <a:hlinkClick r:id="rId15" action="ppaction://hlinksldjump"/>
              </a:rPr>
              <a:t>00</a:t>
            </a:r>
            <a:endParaRPr lang="ru-RU" sz="5400"/>
          </a:p>
        </p:txBody>
      </p:sp>
      <p:sp>
        <p:nvSpPr>
          <p:cNvPr id="10262" name="Text Box 26"/>
          <p:cNvSpPr txBox="1">
            <a:spLocks noChangeArrowheads="1"/>
          </p:cNvSpPr>
          <p:nvPr/>
        </p:nvSpPr>
        <p:spPr bwMode="auto">
          <a:xfrm>
            <a:off x="5795963" y="1290638"/>
            <a:ext cx="1584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hlinkClick r:id="rId16" action="ppaction://hlinksldjump"/>
              </a:rPr>
              <a:t>3</a:t>
            </a:r>
            <a:r>
              <a:rPr lang="ru-RU" sz="5400">
                <a:hlinkClick r:id="rId16" action="ppaction://hlinksldjump"/>
              </a:rPr>
              <a:t>00</a:t>
            </a:r>
            <a:endParaRPr lang="ru-RU" sz="5400"/>
          </a:p>
        </p:txBody>
      </p:sp>
      <p:sp>
        <p:nvSpPr>
          <p:cNvPr id="10263" name="Text Box 27"/>
          <p:cNvSpPr txBox="1">
            <a:spLocks noChangeArrowheads="1"/>
          </p:cNvSpPr>
          <p:nvPr/>
        </p:nvSpPr>
        <p:spPr bwMode="auto">
          <a:xfrm>
            <a:off x="5795963" y="2370138"/>
            <a:ext cx="1584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hlinkClick r:id="rId17" action="ppaction://hlinksldjump"/>
              </a:rPr>
              <a:t>3</a:t>
            </a:r>
            <a:r>
              <a:rPr lang="ru-RU" sz="5400">
                <a:hlinkClick r:id="rId17" action="ppaction://hlinksldjump"/>
              </a:rPr>
              <a:t>00</a:t>
            </a:r>
            <a:endParaRPr lang="ru-RU" sz="5400"/>
          </a:p>
        </p:txBody>
      </p:sp>
      <p:sp>
        <p:nvSpPr>
          <p:cNvPr id="10264" name="Text Box 28"/>
          <p:cNvSpPr txBox="1">
            <a:spLocks noChangeArrowheads="1"/>
          </p:cNvSpPr>
          <p:nvPr/>
        </p:nvSpPr>
        <p:spPr bwMode="auto">
          <a:xfrm>
            <a:off x="5795963" y="3522663"/>
            <a:ext cx="1584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hlinkClick r:id="rId18" action="ppaction://hlinksldjump"/>
              </a:rPr>
              <a:t>3</a:t>
            </a:r>
            <a:r>
              <a:rPr lang="ru-RU" sz="5400">
                <a:hlinkClick r:id="rId18" action="ppaction://hlinksldjump"/>
              </a:rPr>
              <a:t>00</a:t>
            </a:r>
            <a:endParaRPr lang="ru-RU" sz="5400"/>
          </a:p>
        </p:txBody>
      </p:sp>
      <p:sp>
        <p:nvSpPr>
          <p:cNvPr id="10265" name="Text Box 29"/>
          <p:cNvSpPr txBox="1">
            <a:spLocks noChangeArrowheads="1"/>
          </p:cNvSpPr>
          <p:nvPr/>
        </p:nvSpPr>
        <p:spPr bwMode="auto">
          <a:xfrm>
            <a:off x="5795963" y="4675188"/>
            <a:ext cx="1584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hlinkClick r:id="rId19" action="ppaction://hlinksldjump"/>
              </a:rPr>
              <a:t>3</a:t>
            </a:r>
            <a:r>
              <a:rPr lang="ru-RU" sz="5400">
                <a:hlinkClick r:id="rId19" action="ppaction://hlinksldjump"/>
              </a:rPr>
              <a:t>00</a:t>
            </a:r>
            <a:endParaRPr lang="ru-RU" sz="5400"/>
          </a:p>
        </p:txBody>
      </p:sp>
      <p:sp>
        <p:nvSpPr>
          <p:cNvPr id="10266" name="Text Box 30"/>
          <p:cNvSpPr txBox="1">
            <a:spLocks noChangeArrowheads="1"/>
          </p:cNvSpPr>
          <p:nvPr/>
        </p:nvSpPr>
        <p:spPr bwMode="auto">
          <a:xfrm>
            <a:off x="5795963" y="5754688"/>
            <a:ext cx="1584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hlinkClick r:id="rId20" action="ppaction://hlinksldjump"/>
              </a:rPr>
              <a:t>3</a:t>
            </a:r>
            <a:r>
              <a:rPr lang="ru-RU" sz="5400">
                <a:hlinkClick r:id="rId20" action="ppaction://hlinksldjump"/>
              </a:rPr>
              <a:t>00</a:t>
            </a:r>
            <a:endParaRPr lang="ru-RU" sz="540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Ф раунд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424113" y="7620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714612" y="164305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857356" y="2571744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786050" y="36433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1979613" y="76200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dirty="0"/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2268538" y="1697038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dirty="0"/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1476375" y="270510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dirty="0"/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2411413" y="3641725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dirty="0"/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2771775" y="565785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Финальный вопрос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714348" y="1571612"/>
            <a:ext cx="7772400" cy="4857784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“Линия жизни”</a:t>
            </a:r>
            <a:endParaRPr lang="ru-RU" sz="3600" dirty="0" smtClean="0"/>
          </a:p>
          <a:p>
            <a:pPr>
              <a:buNone/>
            </a:pPr>
            <a:r>
              <a:rPr lang="ru-RU" sz="2400" dirty="0" smtClean="0"/>
              <a:t>На памятнике древнегреческому математику Диофанту начертано: “Прохожий! Под этим камнем покоится прах Диофанта, умершего в старости. Шестую часть его жизни заняло детство, двенадцатую – отрочество, седьмую – юность. Затем протекла половина его жизни, после чего он женился. Через 5 лет у него родился сын, а когда сыну минуло 4 года, Диофант скончался”. Сколько лет жил Диофант?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[84 года]</a:t>
            </a:r>
            <a:endParaRPr lang="ru-RU" sz="2400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фон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5" action="ppaction://hlinksldjump"/>
              </a:rPr>
              <a:t>назад</a:t>
            </a:r>
            <a:endParaRPr lang="ru-RU"/>
          </a:p>
        </p:txBody>
      </p:sp>
      <p:sp>
        <p:nvSpPr>
          <p:cNvPr id="1331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Функции и графики </a:t>
            </a:r>
            <a:br>
              <a:rPr lang="ru-RU" b="1" dirty="0" smtClean="0"/>
            </a:br>
            <a:r>
              <a:rPr lang="ru-RU" b="1" dirty="0" smtClean="0"/>
              <a:t>100</a:t>
            </a:r>
          </a:p>
        </p:txBody>
      </p:sp>
      <p:sp>
        <p:nvSpPr>
          <p:cNvPr id="13317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Какая из прямых </a:t>
            </a:r>
            <a:endParaRPr lang="en-US" dirty="0" smtClean="0"/>
          </a:p>
          <a:p>
            <a:pPr>
              <a:buFontTx/>
              <a:buNone/>
            </a:pPr>
            <a:r>
              <a:rPr lang="ru-RU" dirty="0" smtClean="0"/>
              <a:t>у=4х, 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у=2х+1  или  </a:t>
            </a:r>
            <a:endParaRPr lang="en-US" dirty="0" smtClean="0"/>
          </a:p>
          <a:p>
            <a:pPr>
              <a:buFontTx/>
              <a:buNone/>
            </a:pPr>
            <a:r>
              <a:rPr lang="ru-RU" dirty="0" smtClean="0"/>
              <a:t>у = - ½ 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</a:p>
          <a:p>
            <a:pPr>
              <a:buFontTx/>
              <a:buNone/>
            </a:pPr>
            <a:r>
              <a:rPr lang="ru-RU" dirty="0" smtClean="0"/>
              <a:t>не проходит через</a:t>
            </a:r>
            <a:endParaRPr lang="en-US" dirty="0" smtClean="0"/>
          </a:p>
          <a:p>
            <a:pPr>
              <a:buFontTx/>
              <a:buNone/>
            </a:pPr>
            <a:r>
              <a:rPr lang="ru-RU" dirty="0" smtClean="0"/>
              <a:t>начало</a:t>
            </a:r>
            <a:r>
              <a:rPr lang="en-US" dirty="0" smtClean="0"/>
              <a:t> </a:t>
            </a:r>
            <a:r>
              <a:rPr lang="ru-RU" dirty="0" smtClean="0"/>
              <a:t>координат?   </a:t>
            </a:r>
          </a:p>
          <a:p>
            <a:pPr>
              <a:buFontTx/>
              <a:buNone/>
            </a:pPr>
            <a:r>
              <a:rPr lang="ru-RU" dirty="0" smtClean="0"/>
              <a:t>Проходит ли она через </a:t>
            </a:r>
          </a:p>
          <a:p>
            <a:pPr>
              <a:buFontTx/>
              <a:buNone/>
            </a:pPr>
            <a:r>
              <a:rPr lang="ru-RU" dirty="0" smtClean="0"/>
              <a:t>точку  А( -2; 3) ?</a:t>
            </a:r>
          </a:p>
          <a:p>
            <a:endParaRPr lang="ru-RU" dirty="0" smtClean="0"/>
          </a:p>
        </p:txBody>
      </p:sp>
      <p:sp>
        <p:nvSpPr>
          <p:cNvPr id="13318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 у=2х+1  , </a:t>
            </a:r>
          </a:p>
          <a:p>
            <a:pPr>
              <a:buFontTx/>
              <a:buNone/>
            </a:pPr>
            <a:r>
              <a:rPr lang="ru-RU" dirty="0" smtClean="0"/>
              <a:t>она через точку </a:t>
            </a:r>
          </a:p>
          <a:p>
            <a:pPr>
              <a:buFontTx/>
              <a:buNone/>
            </a:pPr>
            <a:r>
              <a:rPr lang="ru-RU" dirty="0" smtClean="0"/>
              <a:t>А( -2; 3) не проходит, </a:t>
            </a:r>
          </a:p>
          <a:p>
            <a:pPr>
              <a:buFontTx/>
              <a:buNone/>
            </a:pPr>
            <a:r>
              <a:rPr lang="ru-RU" dirty="0" smtClean="0"/>
              <a:t>т. к. 3 ≠ -3.</a:t>
            </a:r>
          </a:p>
        </p:txBody>
      </p:sp>
      <p:pic>
        <p:nvPicPr>
          <p:cNvPr id="7" name="Содержимое 3" descr="math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358082" y="285728"/>
            <a:ext cx="1550552" cy="14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8027988" y="6308725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sp>
        <p:nvSpPr>
          <p:cNvPr id="1434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Функции и графики </a:t>
            </a:r>
            <a:br>
              <a:rPr lang="ru-RU" b="1" dirty="0" smtClean="0"/>
            </a:br>
            <a:r>
              <a:rPr lang="ru-RU" b="1" dirty="0" smtClean="0"/>
              <a:t>300</a:t>
            </a:r>
          </a:p>
        </p:txBody>
      </p:sp>
      <p:sp>
        <p:nvSpPr>
          <p:cNvPr id="14341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>
                <a:cs typeface="Times New Roman" pitchFamily="18" charset="0"/>
              </a:rPr>
              <a:t>Вычислите координаты</a:t>
            </a:r>
          </a:p>
          <a:p>
            <a:pPr>
              <a:buFontTx/>
              <a:buNone/>
            </a:pPr>
            <a:r>
              <a:rPr lang="ru-RU" dirty="0" smtClean="0">
                <a:cs typeface="Times New Roman" pitchFamily="18" charset="0"/>
              </a:rPr>
              <a:t>точек пересечения</a:t>
            </a:r>
          </a:p>
          <a:p>
            <a:pPr>
              <a:buFontTx/>
              <a:buNone/>
            </a:pPr>
            <a:r>
              <a:rPr lang="ru-RU" dirty="0" smtClean="0">
                <a:cs typeface="Times New Roman" pitchFamily="18" charset="0"/>
              </a:rPr>
              <a:t>графиков функций  </a:t>
            </a:r>
          </a:p>
          <a:p>
            <a:pPr>
              <a:buFontTx/>
              <a:buNone/>
            </a:pPr>
            <a:r>
              <a:rPr lang="en-US" dirty="0" smtClean="0">
                <a:cs typeface="Times New Roman" pitchFamily="18" charset="0"/>
              </a:rPr>
              <a:t>y</a:t>
            </a:r>
            <a:r>
              <a:rPr lang="ru-RU" dirty="0" smtClean="0">
                <a:cs typeface="Times New Roman" pitchFamily="18" charset="0"/>
              </a:rPr>
              <a:t> = х</a:t>
            </a:r>
            <a:r>
              <a:rPr lang="ru-RU" baseline="30000" dirty="0" smtClean="0">
                <a:cs typeface="Times New Roman" pitchFamily="18" charset="0"/>
              </a:rPr>
              <a:t>2</a:t>
            </a:r>
            <a:r>
              <a:rPr lang="ru-RU" dirty="0" smtClean="0">
                <a:cs typeface="Times New Roman" pitchFamily="18" charset="0"/>
              </a:rPr>
              <a:t> – 10  и  </a:t>
            </a:r>
          </a:p>
          <a:p>
            <a:pPr>
              <a:buFontTx/>
              <a:buNone/>
            </a:pPr>
            <a:r>
              <a:rPr lang="en-US" dirty="0" smtClean="0">
                <a:cs typeface="Times New Roman" pitchFamily="18" charset="0"/>
              </a:rPr>
              <a:t>y</a:t>
            </a:r>
            <a:r>
              <a:rPr lang="ru-RU" dirty="0" smtClean="0">
                <a:cs typeface="Times New Roman" pitchFamily="18" charset="0"/>
              </a:rPr>
              <a:t> = 4х + 11</a:t>
            </a:r>
            <a:endParaRPr lang="ru-RU" sz="4000" dirty="0" smtClean="0"/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2000240"/>
            <a:ext cx="4214842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b="1" dirty="0" smtClean="0">
                <a:latin typeface="+mj-lt"/>
              </a:rPr>
              <a:t>Ответ:</a:t>
            </a:r>
            <a:r>
              <a:rPr lang="ru-RU" dirty="0" smtClean="0">
                <a:latin typeface="+mj-lt"/>
              </a:rPr>
              <a:t> А( -3; -1), В(7; 39)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  <p:pic>
        <p:nvPicPr>
          <p:cNvPr id="8" name="Содержимое 3" descr="mat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00958" y="214290"/>
            <a:ext cx="1490629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3366FF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1150</Words>
  <Application>Microsoft PowerPoint</Application>
  <PresentationFormat>Экран (4:3)</PresentationFormat>
  <Paragraphs>343</Paragraphs>
  <Slides>44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Оформление по умолчанию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Финальный вопрос</vt:lpstr>
      <vt:lpstr>Функции и графики  100</vt:lpstr>
      <vt:lpstr>Функции и графики  300</vt:lpstr>
      <vt:lpstr>Функции и графики  500</vt:lpstr>
      <vt:lpstr>Неравенства 100</vt:lpstr>
      <vt:lpstr>Неравенства 300</vt:lpstr>
      <vt:lpstr>Неравенства 500</vt:lpstr>
      <vt:lpstr>Проценты 100</vt:lpstr>
      <vt:lpstr>Проценты 300</vt:lpstr>
      <vt:lpstr>Проценты 500</vt:lpstr>
      <vt:lpstr>«Корни» 100</vt:lpstr>
      <vt:lpstr>«Корни» 300</vt:lpstr>
      <vt:lpstr>«Корни» 500</vt:lpstr>
      <vt:lpstr>Действия со степенями  100</vt:lpstr>
      <vt:lpstr>Действия со степенями  300</vt:lpstr>
      <vt:lpstr>Действия со степенями  500</vt:lpstr>
      <vt:lpstr>Алгебраические выражения 100</vt:lpstr>
      <vt:lpstr>Алгебраические выражения 300</vt:lpstr>
      <vt:lpstr>Алгебраические выражения 500</vt:lpstr>
      <vt:lpstr>Физика       100</vt:lpstr>
      <vt:lpstr>Физика       300</vt:lpstr>
      <vt:lpstr>Физика       500</vt:lpstr>
      <vt:lpstr>Химия  100</vt:lpstr>
      <vt:lpstr>Химия  300</vt:lpstr>
      <vt:lpstr>Химия  500</vt:lpstr>
      <vt:lpstr>Информатика  100</vt:lpstr>
      <vt:lpstr>Информатика  300</vt:lpstr>
      <vt:lpstr>Информатика  500</vt:lpstr>
      <vt:lpstr>Биология  100</vt:lpstr>
      <vt:lpstr>Биология  300</vt:lpstr>
      <vt:lpstr>Биология  500</vt:lpstr>
      <vt:lpstr>“Слово – не воробей” 100</vt:lpstr>
      <vt:lpstr>“Слово – не воробей”  300</vt:lpstr>
      <vt:lpstr>“Слово – не воробей”  500</vt:lpstr>
      <vt:lpstr>Моя малая Родина  100</vt:lpstr>
      <vt:lpstr>Моя малая Родина  300</vt:lpstr>
      <vt:lpstr>Моя малая Родина  500</vt:lpstr>
      <vt:lpstr>ФИНАЛЬНЫЙ РАУНД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164</cp:revision>
  <dcterms:created xsi:type="dcterms:W3CDTF">1601-01-01T00:00:00Z</dcterms:created>
  <dcterms:modified xsi:type="dcterms:W3CDTF">2011-01-24T12:34:26Z</dcterms:modified>
</cp:coreProperties>
</file>