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A3FB-967F-4DD3-A94E-7066A23147BB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19B3-2BCA-4527-843D-9E84A13D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500570"/>
            <a:ext cx="7772400" cy="1755777"/>
          </a:xfrm>
        </p:spPr>
        <p:txBody>
          <a:bodyPr/>
          <a:lstStyle/>
          <a:p>
            <a:r>
              <a:rPr lang="ru-RU" dirty="0" smtClean="0"/>
              <a:t>Математическая ярмарка 4 «Б» класса МОУ-СОШ №11</a:t>
            </a:r>
            <a:endParaRPr lang="ru-RU" dirty="0"/>
          </a:p>
        </p:txBody>
      </p:sp>
      <p:pic>
        <p:nvPicPr>
          <p:cNvPr id="1027" name="Picture 3" descr="C:\Documents and Settings\User\Рабочий стол\Фестиваль.ю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286544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Платки</a:t>
            </a:r>
            <a:r>
              <a:rPr lang="ru-RU" sz="3100" dirty="0"/>
              <a:t>, петушки, расписные гребешки!</a:t>
            </a:r>
            <a:br>
              <a:rPr lang="ru-RU" sz="3100" dirty="0"/>
            </a:br>
            <a:r>
              <a:rPr lang="ru-RU" sz="3100" dirty="0"/>
              <a:t>         </a:t>
            </a:r>
            <a:r>
              <a:rPr lang="ru-RU" sz="3100" dirty="0" smtClean="0"/>
              <a:t> </a:t>
            </a:r>
            <a:r>
              <a:rPr lang="ru-RU" sz="3100" dirty="0"/>
              <a:t>Небольшой расход – подходи честной народ.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Проверить решение задач.</a:t>
            </a:r>
          </a:p>
          <a:p>
            <a:pPr>
              <a:buNone/>
            </a:pPr>
            <a:r>
              <a:rPr lang="ru-RU" dirty="0" smtClean="0"/>
              <a:t>№</a:t>
            </a:r>
            <a:r>
              <a:rPr lang="ru-RU" dirty="0"/>
              <a:t>18                              </a:t>
            </a:r>
            <a:r>
              <a:rPr lang="ru-RU" dirty="0" smtClean="0"/>
              <a:t>                       №</a:t>
            </a:r>
            <a:r>
              <a:rPr lang="ru-RU" dirty="0"/>
              <a:t>19. </a:t>
            </a:r>
          </a:p>
          <a:p>
            <a:pPr>
              <a:buNone/>
            </a:pPr>
            <a:r>
              <a:rPr lang="ru-RU" dirty="0"/>
              <a:t>1) 63-28=35(</a:t>
            </a:r>
            <a:r>
              <a:rPr lang="ru-RU" dirty="0" err="1"/>
              <a:t>ц</a:t>
            </a:r>
            <a:r>
              <a:rPr lang="ru-RU" dirty="0"/>
              <a:t>.)                                    1)28 * 2=56(м.)</a:t>
            </a:r>
          </a:p>
          <a:p>
            <a:pPr>
              <a:buNone/>
            </a:pPr>
            <a:r>
              <a:rPr lang="ru-RU" dirty="0"/>
              <a:t>2)63+35=98(</a:t>
            </a:r>
            <a:r>
              <a:rPr lang="ru-RU" dirty="0" err="1"/>
              <a:t>ц</a:t>
            </a:r>
            <a:r>
              <a:rPr lang="ru-RU" dirty="0"/>
              <a:t>.)                                  2)28+56=84(м.)</a:t>
            </a:r>
          </a:p>
          <a:p>
            <a:pPr>
              <a:buNone/>
            </a:pPr>
            <a:r>
              <a:rPr lang="ru-RU" dirty="0"/>
              <a:t>3)98:7=14(б.)                                        3)84:4=21(п.)</a:t>
            </a:r>
          </a:p>
          <a:p>
            <a:pPr>
              <a:buNone/>
            </a:pPr>
            <a:r>
              <a:rPr lang="ru-RU" dirty="0"/>
              <a:t>Ответ: 14 букетов получилось.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Ответ</a:t>
            </a:r>
            <a:r>
              <a:rPr lang="ru-RU" dirty="0"/>
              <a:t>: в каждой коробке 21 порция.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Поздравляем победителей!</a:t>
            </a:r>
            <a:endParaRPr lang="ru-RU" dirty="0"/>
          </a:p>
        </p:txBody>
      </p:sp>
      <p:pic>
        <p:nvPicPr>
          <p:cNvPr id="5122" name="Picture 2" descr="C:\Documents and Settings\User\Мои документы\Фото\Мама - школа\SANY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629549" cy="46320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Тема: Многозначные числа.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3983047"/>
          </a:xfrm>
        </p:spPr>
        <p:txBody>
          <a:bodyPr/>
          <a:lstStyle/>
          <a:p>
            <a:r>
              <a:rPr lang="ru-RU" u="sng" dirty="0" smtClean="0"/>
              <a:t>Цель: </a:t>
            </a:r>
            <a:r>
              <a:rPr lang="ru-RU" dirty="0" smtClean="0"/>
              <a:t>закрепление </a:t>
            </a:r>
            <a:r>
              <a:rPr lang="ru-RU" dirty="0"/>
              <a:t>умений называть, записывать, сравнивать многозначные числа. Пропедевтика сложения и вычитания многозначных чисел по разрядам. Решение текстовых задач на сложение и вычитание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Устный счёт.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а) Прочитайте числа и назовите следующие  4 числа:</a:t>
            </a:r>
          </a:p>
          <a:p>
            <a:pPr>
              <a:buNone/>
            </a:pPr>
            <a:r>
              <a:rPr lang="ru-RU" dirty="0"/>
              <a:t>42 896,  42897,  42898,  …</a:t>
            </a:r>
          </a:p>
          <a:p>
            <a:pPr>
              <a:buNone/>
            </a:pPr>
            <a:r>
              <a:rPr lang="ru-RU" dirty="0"/>
              <a:t>7 800 504,  7 800 503,  7 800 502, ..</a:t>
            </a:r>
          </a:p>
          <a:p>
            <a:pPr>
              <a:buNone/>
            </a:pPr>
            <a:r>
              <a:rPr lang="ru-RU" dirty="0"/>
              <a:t>105 647,  105 648,  105 649, ..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/>
              <a:t>б) Сравните числа:</a:t>
            </a:r>
          </a:p>
          <a:p>
            <a:pPr>
              <a:buNone/>
            </a:pPr>
            <a:r>
              <a:rPr lang="ru-RU" sz="3600" dirty="0"/>
              <a:t>83 450 … 834 500, 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67</a:t>
            </a:r>
            <a:r>
              <a:rPr lang="ru-RU" sz="3600" dirty="0"/>
              <a:t> 890 … 67 800, 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69</a:t>
            </a:r>
            <a:r>
              <a:rPr lang="ru-RU" sz="3600" dirty="0"/>
              <a:t> 002 … 960 000,</a:t>
            </a:r>
          </a:p>
          <a:p>
            <a:pPr>
              <a:buNone/>
            </a:pPr>
            <a:r>
              <a:rPr lang="ru-RU" sz="3600" dirty="0"/>
              <a:t>81 350 … 80 990,   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342</a:t>
            </a:r>
            <a:r>
              <a:rPr lang="ru-RU" sz="3600" dirty="0"/>
              <a:t> 509 … 340 509, 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33</a:t>
            </a:r>
            <a:r>
              <a:rPr lang="ru-RU" sz="3600" dirty="0"/>
              <a:t> 890 .. 33 980.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/>
          <a:lstStyle/>
          <a:p>
            <a:pPr>
              <a:buNone/>
            </a:pPr>
            <a:r>
              <a:rPr lang="ru-RU" dirty="0"/>
              <a:t>в) Вычисли: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4000" dirty="0" smtClean="0"/>
              <a:t>799+1                 900-1             </a:t>
            </a:r>
          </a:p>
          <a:p>
            <a:pPr>
              <a:buNone/>
            </a:pPr>
            <a:r>
              <a:rPr lang="ru-RU" sz="4000" dirty="0" smtClean="0"/>
              <a:t>  3</a:t>
            </a:r>
            <a:r>
              <a:rPr lang="ru-RU" sz="4000" dirty="0"/>
              <a:t> 875+5 </a:t>
            </a:r>
            <a:r>
              <a:rPr lang="ru-RU" sz="4000" dirty="0" smtClean="0"/>
              <a:t>            789+2000</a:t>
            </a:r>
            <a:endParaRPr lang="ru-RU" sz="4000" dirty="0"/>
          </a:p>
          <a:p>
            <a:pPr>
              <a:buNone/>
            </a:pPr>
            <a:r>
              <a:rPr lang="ru-RU" sz="4000" dirty="0" smtClean="0"/>
              <a:t>  999+1                 5</a:t>
            </a:r>
            <a:r>
              <a:rPr lang="ru-RU" sz="4000" dirty="0"/>
              <a:t> 670-1          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4</a:t>
            </a:r>
            <a:r>
              <a:rPr lang="ru-RU" sz="4000" dirty="0"/>
              <a:t> 196+4           </a:t>
            </a:r>
            <a:r>
              <a:rPr lang="ru-RU" sz="4000" dirty="0" smtClean="0"/>
              <a:t>   8</a:t>
            </a:r>
            <a:r>
              <a:rPr lang="ru-RU" sz="4000" dirty="0"/>
              <a:t> 562-562</a:t>
            </a:r>
          </a:p>
          <a:p>
            <a:pPr>
              <a:buNone/>
            </a:pPr>
            <a:r>
              <a:rPr lang="ru-RU" sz="4000" dirty="0" smtClean="0"/>
              <a:t>  800-1                   6</a:t>
            </a:r>
            <a:r>
              <a:rPr lang="ru-RU" sz="4000" dirty="0"/>
              <a:t> 050-1          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1</a:t>
            </a:r>
            <a:r>
              <a:rPr lang="ru-RU" sz="4000" dirty="0"/>
              <a:t> 318-318        </a:t>
            </a:r>
            <a:r>
              <a:rPr lang="ru-RU" sz="4000" dirty="0" smtClean="0"/>
              <a:t>   4057-57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/>
              <a:t>г) Какие числа записаны в виде суммы разрядных слагаемых:</a:t>
            </a:r>
          </a:p>
          <a:p>
            <a:pPr>
              <a:buNone/>
            </a:pPr>
            <a:r>
              <a:rPr lang="ru-RU" sz="4000" dirty="0"/>
              <a:t>7 000+500+10+8=</a:t>
            </a:r>
          </a:p>
          <a:p>
            <a:pPr>
              <a:buNone/>
            </a:pPr>
            <a:r>
              <a:rPr lang="ru-RU" sz="4000" dirty="0"/>
              <a:t>60 000+3 000+600+80+2=</a:t>
            </a:r>
          </a:p>
          <a:p>
            <a:pPr>
              <a:buNone/>
            </a:pPr>
            <a:r>
              <a:rPr lang="ru-RU" sz="4000" dirty="0"/>
              <a:t>80 000+5 000+70=</a:t>
            </a:r>
          </a:p>
          <a:p>
            <a:pPr>
              <a:buNone/>
            </a:pPr>
            <a:r>
              <a:rPr lang="ru-RU" sz="4000" dirty="0"/>
              <a:t>700 000+60 000+7 000+100+5=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/>
              <a:t> Тары – бары - растабары,</a:t>
            </a:r>
            <a:br>
              <a:rPr lang="ru-RU" sz="1800" dirty="0"/>
            </a:br>
            <a:r>
              <a:rPr lang="ru-RU" sz="1800" dirty="0"/>
              <a:t>      У меня есть сто товаров!</a:t>
            </a:r>
            <a:br>
              <a:rPr lang="ru-RU" sz="1800" dirty="0"/>
            </a:br>
            <a:r>
              <a:rPr lang="ru-RU" sz="1800" dirty="0"/>
              <a:t>      Есть </a:t>
            </a:r>
            <a:r>
              <a:rPr lang="ru-RU" sz="1800" dirty="0" smtClean="0"/>
              <a:t>платки, гребешки</a:t>
            </a:r>
            <a:r>
              <a:rPr lang="ru-RU" sz="1800" dirty="0"/>
              <a:t>,</a:t>
            </a:r>
            <a:br>
              <a:rPr lang="ru-RU" sz="1800" dirty="0"/>
            </a:br>
            <a:r>
              <a:rPr lang="ru-RU" sz="1800" dirty="0"/>
              <a:t>      Пряники и петушки.</a:t>
            </a:r>
            <a:br>
              <a:rPr lang="ru-RU" sz="1800" dirty="0"/>
            </a:br>
            <a:r>
              <a:rPr lang="ru-RU" sz="1800" dirty="0"/>
              <a:t>      Пряники медовые,</a:t>
            </a:r>
            <a:br>
              <a:rPr lang="ru-RU" sz="1800" dirty="0"/>
            </a:br>
            <a:r>
              <a:rPr lang="ru-RU" sz="1800" dirty="0"/>
              <a:t>      Петушки рублёвые!</a:t>
            </a:r>
          </a:p>
        </p:txBody>
      </p:sp>
      <p:pic>
        <p:nvPicPr>
          <p:cNvPr id="4098" name="Picture 2" descr="C:\Documents and Settings\User\Рабочий стол\Фестиваль.ю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643999" cy="37547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Сложение и вычитание многозначных чисел по разрядам.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а</a:t>
            </a:r>
            <a:r>
              <a:rPr lang="ru-RU" i="1" dirty="0"/>
              <a:t>) </a:t>
            </a:r>
            <a:r>
              <a:rPr lang="ru-RU" i="1" dirty="0" smtClean="0"/>
              <a:t>Проверить решения выражений:</a:t>
            </a:r>
            <a:endParaRPr lang="ru-RU" dirty="0"/>
          </a:p>
          <a:p>
            <a:pPr algn="ctr">
              <a:buNone/>
            </a:pPr>
            <a:r>
              <a:rPr lang="ru-RU" sz="4800" dirty="0"/>
              <a:t>5 759-3 </a:t>
            </a:r>
            <a:r>
              <a:rPr lang="ru-RU" sz="4800" dirty="0" smtClean="0"/>
              <a:t>425=2334       </a:t>
            </a:r>
          </a:p>
          <a:p>
            <a:pPr algn="ctr">
              <a:buNone/>
            </a:pPr>
            <a:r>
              <a:rPr lang="ru-RU" sz="4800" dirty="0" smtClean="0"/>
              <a:t>3</a:t>
            </a:r>
            <a:r>
              <a:rPr lang="ru-RU" sz="4800" dirty="0"/>
              <a:t> 924-1 </a:t>
            </a:r>
            <a:r>
              <a:rPr lang="ru-RU" sz="4800" dirty="0" smtClean="0"/>
              <a:t>680=2244         </a:t>
            </a:r>
          </a:p>
          <a:p>
            <a:pPr algn="ctr">
              <a:buNone/>
            </a:pPr>
            <a:r>
              <a:rPr lang="ru-RU" sz="4800" dirty="0" smtClean="0"/>
              <a:t>7</a:t>
            </a:r>
            <a:r>
              <a:rPr lang="ru-RU" sz="4800" dirty="0"/>
              <a:t> 264-5 </a:t>
            </a:r>
            <a:r>
              <a:rPr lang="ru-RU" sz="4800" dirty="0" smtClean="0"/>
              <a:t>840=1424              </a:t>
            </a:r>
          </a:p>
          <a:p>
            <a:pPr algn="ctr">
              <a:buNone/>
            </a:pPr>
            <a:r>
              <a:rPr lang="ru-RU" sz="4800" dirty="0" smtClean="0"/>
              <a:t>6</a:t>
            </a:r>
            <a:r>
              <a:rPr lang="ru-RU" sz="4800" dirty="0"/>
              <a:t> 320-4 </a:t>
            </a:r>
            <a:r>
              <a:rPr lang="ru-RU" sz="4800" dirty="0" smtClean="0"/>
              <a:t>518=1802</a:t>
            </a:r>
            <a:endParaRPr lang="ru-RU" sz="4800" dirty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б) Решение по вариантам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1 </a:t>
            </a:r>
            <a:r>
              <a:rPr lang="ru-RU" sz="3600" dirty="0"/>
              <a:t>вариант.                                  2 вариант.</a:t>
            </a:r>
          </a:p>
          <a:p>
            <a:pPr algn="ctr">
              <a:buNone/>
            </a:pPr>
            <a:r>
              <a:rPr lang="ru-RU" sz="3600" dirty="0"/>
              <a:t>617 -359                                     912 - 563</a:t>
            </a:r>
          </a:p>
          <a:p>
            <a:pPr algn="ctr">
              <a:buNone/>
            </a:pPr>
            <a:r>
              <a:rPr lang="ru-RU" sz="3600" dirty="0"/>
              <a:t>5 232 – 461                                3 685-796</a:t>
            </a:r>
          </a:p>
          <a:p>
            <a:pPr algn="ctr">
              <a:buNone/>
            </a:pPr>
            <a:r>
              <a:rPr lang="ru-RU" sz="3600" dirty="0"/>
              <a:t>4 724 – 2 956                            4 354 -2 758</a:t>
            </a:r>
          </a:p>
          <a:p>
            <a:pPr algn="ctr">
              <a:buNone/>
            </a:pPr>
            <a:r>
              <a:rPr lang="ru-RU" sz="3600" dirty="0"/>
              <a:t>6 351 -3 746                              8 427 -7 529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169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Математическая ярмарка 4 «Б» класса МОУ-СОШ №11</vt:lpstr>
      <vt:lpstr>Тема: Многозначные числа.</vt:lpstr>
      <vt:lpstr>     Устный счёт.  </vt:lpstr>
      <vt:lpstr>Слайд 4</vt:lpstr>
      <vt:lpstr>Слайд 5</vt:lpstr>
      <vt:lpstr>Слайд 6</vt:lpstr>
      <vt:lpstr> Тары – бары - растабары,       У меня есть сто товаров!       Есть платки, гребешки,       Пряники и петушки.       Пряники медовые,       Петушки рублёвые!</vt:lpstr>
      <vt:lpstr>Сложение и вычитание многозначных чисел по разрядам.</vt:lpstr>
      <vt:lpstr>Слайд 9</vt:lpstr>
      <vt:lpstr>   Платки, петушки, расписные гребешки!           Небольшой расход – подходи честной народ. </vt:lpstr>
      <vt:lpstr>Поздравляем победителей!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ярмарка 4 «Б» класса МОУ-СОШ №11</dc:title>
  <dc:creator>FuckYouBill</dc:creator>
  <cp:lastModifiedBy>FuckYouBill</cp:lastModifiedBy>
  <cp:revision>7</cp:revision>
  <dcterms:created xsi:type="dcterms:W3CDTF">2011-01-26T16:19:33Z</dcterms:created>
  <dcterms:modified xsi:type="dcterms:W3CDTF">2011-01-30T18:06:02Z</dcterms:modified>
</cp:coreProperties>
</file>