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3D0858-0D00-49B9-9CDF-6CFB036167FA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ECC45E-CEC6-4B61-8860-DE52E733D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857232"/>
            <a:ext cx="8643998" cy="240032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</a:rPr>
              <a:t>Фундаментальная система природоведческих понятий </a:t>
            </a:r>
            <a:br>
              <a:rPr lang="ru-RU" sz="4400" b="1" i="1" dirty="0" smtClean="0">
                <a:solidFill>
                  <a:schemeClr val="accent1"/>
                </a:solidFill>
              </a:rPr>
            </a:br>
            <a:r>
              <a:rPr lang="ru-RU" sz="4400" b="1" i="1" dirty="0" smtClean="0">
                <a:solidFill>
                  <a:schemeClr val="accent1"/>
                </a:solidFill>
              </a:rPr>
              <a:t>в начальной школе</a:t>
            </a:r>
            <a:endParaRPr lang="ru-RU" sz="4400" b="1" i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876"/>
            <a:ext cx="7000924" cy="1643074"/>
          </a:xfrm>
        </p:spPr>
        <p:txBody>
          <a:bodyPr>
            <a:noAutofit/>
          </a:bodyPr>
          <a:lstStyle/>
          <a:p>
            <a:pPr algn="l"/>
            <a:r>
              <a:rPr lang="ru-RU" sz="3000" dirty="0" smtClean="0">
                <a:solidFill>
                  <a:srgbClr val="0070C0"/>
                </a:solidFill>
              </a:rPr>
              <a:t>УМК естественных дисциплин</a:t>
            </a:r>
          </a:p>
          <a:p>
            <a:pPr algn="l"/>
            <a:r>
              <a:rPr lang="ru-RU" sz="3000" dirty="0" smtClean="0">
                <a:solidFill>
                  <a:srgbClr val="0070C0"/>
                </a:solidFill>
              </a:rPr>
              <a:t>Авторы: А.А.Плешаков, З.А.Клепинин, О.Т.Виноградов и другие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5429264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Подготовила Шабанова В.А., 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учитель </a:t>
            </a:r>
            <a:r>
              <a:rPr lang="ru-RU" sz="2000" b="1" dirty="0" smtClean="0">
                <a:solidFill>
                  <a:srgbClr val="002060"/>
                </a:solidFill>
              </a:rPr>
              <a:t>начальных </a:t>
            </a:r>
            <a:r>
              <a:rPr lang="ru-RU" sz="2000" b="1" smtClean="0">
                <a:solidFill>
                  <a:srgbClr val="002060"/>
                </a:solidFill>
              </a:rPr>
              <a:t>классов 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МОУ </a:t>
            </a:r>
            <a:r>
              <a:rPr lang="ru-RU" sz="2000" b="1" dirty="0" smtClean="0">
                <a:solidFill>
                  <a:srgbClr val="002060"/>
                </a:solidFill>
              </a:rPr>
              <a:t>«СОШ №8 с углубленным изучением отдельных предметов»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8275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Почва</a:t>
            </a:r>
            <a:endParaRPr lang="ru-RU" sz="7200" dirty="0"/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5009088" y="848772"/>
            <a:ext cx="1752898" cy="305570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2183830" y="809597"/>
            <a:ext cx="1752898" cy="3134054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571876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Перегной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3571876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Плодородие</a:t>
            </a:r>
            <a:endParaRPr lang="ru-RU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1785918" y="1214422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58016" y="1142984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214942" y="1214422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Водоем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6058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Родник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285749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Река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85749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Озеро</a:t>
            </a:r>
            <a:endParaRPr lang="ru-RU" sz="40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500430" y="1142984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2107404" y="-1035858"/>
            <a:ext cx="1500199" cy="5715008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6081158" y="-437612"/>
            <a:ext cx="1500200" cy="45185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92893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Болото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292893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Море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15272" y="2928934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Океан</a:t>
            </a:r>
            <a:endParaRPr lang="ru-RU" sz="4000" dirty="0"/>
          </a:p>
        </p:txBody>
      </p:sp>
      <p:sp>
        <p:nvSpPr>
          <p:cNvPr id="18" name="Стрелка вниз 17"/>
          <p:cNvSpPr/>
          <p:nvPr/>
        </p:nvSpPr>
        <p:spPr>
          <a:xfrm rot="1784832">
            <a:off x="1219977" y="3398002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20069486">
            <a:off x="2266130" y="340111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785918" y="4286256"/>
            <a:ext cx="35719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0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Паводок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357422" y="4286256"/>
            <a:ext cx="1633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Исток</a:t>
            </a:r>
          </a:p>
          <a:p>
            <a:pPr algn="ctr"/>
            <a:r>
              <a:rPr lang="ru-RU" sz="3200" dirty="0" smtClean="0"/>
              <a:t>Устье</a:t>
            </a:r>
          </a:p>
          <a:p>
            <a:pPr algn="ctr"/>
            <a:r>
              <a:rPr lang="ru-RU" sz="3200" dirty="0" smtClean="0"/>
              <a:t>Приток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5500702"/>
            <a:ext cx="241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Половодье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500306"/>
            <a:ext cx="29730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Погода</a:t>
            </a:r>
            <a:endParaRPr lang="ru-RU" sz="72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86248" y="3786190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4214810" y="785794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658125">
            <a:off x="3356728" y="4967167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3500332">
            <a:off x="2232842" y="3353306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302530">
            <a:off x="6159748" y="3365719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4214810" y="2143116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066840">
            <a:off x="5351930" y="4971282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14612" y="214290"/>
            <a:ext cx="3393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Природная зона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1500174"/>
            <a:ext cx="1791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Климат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4143380"/>
            <a:ext cx="273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Облачность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4572008"/>
            <a:ext cx="1630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Осадки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86578" y="4000504"/>
            <a:ext cx="1434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Ветер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5786454"/>
            <a:ext cx="2211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Наземные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5715016"/>
            <a:ext cx="2906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Атмосферные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428868"/>
            <a:ext cx="3757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Растение</a:t>
            </a:r>
            <a:endParaRPr lang="ru-RU" sz="72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3500438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9292053">
            <a:off x="2452152" y="1462271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1860574">
            <a:off x="6246455" y="1536580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4357686" y="1571612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24907">
            <a:off x="2372896" y="3517172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761621">
            <a:off x="6351742" y="3382010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4714884"/>
            <a:ext cx="2735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Дикорастущие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4786322"/>
            <a:ext cx="3142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Растениеводство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4786322"/>
            <a:ext cx="2215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Культурные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642918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Дерево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642918"/>
            <a:ext cx="1959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Кустарник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642918"/>
            <a:ext cx="1163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Трава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857364"/>
            <a:ext cx="3250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Животные</a:t>
            </a:r>
            <a:endParaRPr lang="ru-RU" sz="72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785919" y="2857498"/>
            <a:ext cx="285751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858017" y="2786060"/>
            <a:ext cx="285751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14943" y="2857498"/>
            <a:ext cx="285751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00431" y="2786060"/>
            <a:ext cx="285751" cy="571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2569857" y="144766"/>
            <a:ext cx="642942" cy="5782655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углом 7"/>
          <p:cNvSpPr/>
          <p:nvPr/>
        </p:nvSpPr>
        <p:spPr>
          <a:xfrm rot="5400000">
            <a:off x="6536529" y="750092"/>
            <a:ext cx="642942" cy="457199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8287695">
            <a:off x="3153250" y="1714444"/>
            <a:ext cx="109227" cy="28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8287695">
            <a:off x="3377095" y="1130819"/>
            <a:ext cx="103794" cy="954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8287695">
            <a:off x="3503431" y="399555"/>
            <a:ext cx="136873" cy="1559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3068974">
            <a:off x="6066028" y="1868157"/>
            <a:ext cx="122503" cy="254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2729948">
            <a:off x="5650532" y="721996"/>
            <a:ext cx="147257" cy="1342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2957223">
            <a:off x="5768652" y="1222091"/>
            <a:ext cx="102327" cy="984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928794" y="285728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Дикие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357290" y="928670"/>
            <a:ext cx="1608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Домашние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2910" y="1500174"/>
            <a:ext cx="2378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Животноводство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72198" y="0"/>
            <a:ext cx="2640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Растительноядные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143636" y="500042"/>
            <a:ext cx="2320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Насекомоядные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928670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Хищники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86512" y="1428736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Всеядные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 rot="12729948">
            <a:off x="5504516" y="181644"/>
            <a:ext cx="122118" cy="1779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3429000"/>
            <a:ext cx="553998" cy="86818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Звери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3499740"/>
            <a:ext cx="553998" cy="9403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Птицы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357554" y="3441824"/>
            <a:ext cx="553998" cy="24779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Пресмыкающиеся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66" y="3571876"/>
            <a:ext cx="553998" cy="19221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Земноводные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3500438"/>
            <a:ext cx="553998" cy="8249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Рыбы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590002" y="3500438"/>
            <a:ext cx="553998" cy="15835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Насекомые</a:t>
            </a:r>
            <a:endParaRPr lang="ru-RU" dirty="0"/>
          </a:p>
        </p:txBody>
      </p:sp>
      <p:sp>
        <p:nvSpPr>
          <p:cNvPr id="33" name="Стрелка вниз 32"/>
          <p:cNvSpPr/>
          <p:nvPr/>
        </p:nvSpPr>
        <p:spPr>
          <a:xfrm rot="1827689">
            <a:off x="1451759" y="3926461"/>
            <a:ext cx="181374" cy="70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20132030">
            <a:off x="2292264" y="3934633"/>
            <a:ext cx="192084" cy="761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7971411">
            <a:off x="2886901" y="5633760"/>
            <a:ext cx="155487" cy="486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2428860" y="607220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71538" y="4714884"/>
            <a:ext cx="492443" cy="14335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000" dirty="0" smtClean="0"/>
              <a:t>Перелетные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285984" y="4643446"/>
            <a:ext cx="492443" cy="14247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000" dirty="0" smtClean="0"/>
              <a:t>Зимующие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071802" y="6000768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Кочующие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000232" y="6286520"/>
            <a:ext cx="106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Оседлые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5643570" y="2143116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2571736" y="2071678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углом 2"/>
          <p:cNvSpPr/>
          <p:nvPr/>
        </p:nvSpPr>
        <p:spPr>
          <a:xfrm rot="16200000" flipH="1">
            <a:off x="1370685" y="843837"/>
            <a:ext cx="1500199" cy="3813005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5679289" y="250009"/>
            <a:ext cx="1500198" cy="500066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Природное сообщество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Лес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3929066"/>
            <a:ext cx="12682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Луг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3929066"/>
            <a:ext cx="1829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Поле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750670" y="3929066"/>
            <a:ext cx="13933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Сад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500306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Организм человека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715140" y="3000372"/>
            <a:ext cx="242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Здоровье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357166"/>
            <a:ext cx="860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Кожа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285728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Мышцы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72396" y="1285860"/>
            <a:ext cx="111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Осанка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285860"/>
            <a:ext cx="106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Скелет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571612"/>
            <a:ext cx="155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Части тела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2214554"/>
            <a:ext cx="162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Режим дня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29454" y="4143380"/>
            <a:ext cx="186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Закаливание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1214422"/>
            <a:ext cx="2271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Покровно – </a:t>
            </a:r>
          </a:p>
          <a:p>
            <a:pPr algn="ctr"/>
            <a:r>
              <a:rPr lang="ru-RU" sz="2400" dirty="0" smtClean="0"/>
              <a:t>выделительная </a:t>
            </a:r>
          </a:p>
          <a:p>
            <a:pPr algn="ctr"/>
            <a:r>
              <a:rPr lang="ru-RU" sz="2400" dirty="0" smtClean="0"/>
              <a:t>система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96" y="1214422"/>
            <a:ext cx="1946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Опорно – </a:t>
            </a:r>
          </a:p>
          <a:p>
            <a:pPr algn="ctr"/>
            <a:r>
              <a:rPr lang="ru-RU" sz="2400" dirty="0" smtClean="0"/>
              <a:t>двигательная</a:t>
            </a:r>
          </a:p>
          <a:p>
            <a:pPr algn="ctr"/>
            <a:r>
              <a:rPr lang="ru-RU" sz="2400" dirty="0" smtClean="0"/>
              <a:t>система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6072206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Кровь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3643314"/>
            <a:ext cx="923330" cy="18896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400" dirty="0" smtClean="0"/>
              <a:t>Система</a:t>
            </a:r>
          </a:p>
          <a:p>
            <a:r>
              <a:rPr lang="ru-RU" sz="2400" dirty="0" smtClean="0"/>
              <a:t>пищеварения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3929066"/>
            <a:ext cx="923330" cy="12272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400" dirty="0" smtClean="0"/>
              <a:t>Система</a:t>
            </a:r>
          </a:p>
          <a:p>
            <a:r>
              <a:rPr lang="ru-RU" sz="2400" dirty="0" smtClean="0"/>
              <a:t>дыхания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3429000"/>
            <a:ext cx="923330" cy="23625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400" dirty="0" smtClean="0"/>
              <a:t>Система</a:t>
            </a:r>
          </a:p>
          <a:p>
            <a:r>
              <a:rPr lang="ru-RU" sz="2400" dirty="0" smtClean="0"/>
              <a:t>кровообращения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3786190"/>
            <a:ext cx="923330" cy="120642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Нервная</a:t>
            </a:r>
          </a:p>
          <a:p>
            <a:r>
              <a:rPr lang="ru-RU" sz="2400" dirty="0" smtClean="0"/>
              <a:t>система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500694" y="3500438"/>
            <a:ext cx="923330" cy="18916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400" dirty="0" smtClean="0"/>
              <a:t>Мочеполовая</a:t>
            </a:r>
          </a:p>
          <a:p>
            <a:pPr algn="ctr"/>
            <a:r>
              <a:rPr lang="ru-RU" sz="2400" dirty="0" smtClean="0"/>
              <a:t>система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3714752"/>
            <a:ext cx="553998" cy="19764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400" dirty="0" smtClean="0"/>
              <a:t>Органы чувств</a:t>
            </a:r>
          </a:p>
        </p:txBody>
      </p:sp>
      <p:sp>
        <p:nvSpPr>
          <p:cNvPr id="20" name="Стрелка вверх 19"/>
          <p:cNvSpPr/>
          <p:nvPr/>
        </p:nvSpPr>
        <p:spPr>
          <a:xfrm rot="19142768">
            <a:off x="735356" y="1947282"/>
            <a:ext cx="282524" cy="6055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7386520">
            <a:off x="5327586" y="2985690"/>
            <a:ext cx="287385" cy="5952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2714612" y="714356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 rot="10800000">
            <a:off x="7786710" y="3571876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7786710" y="2643182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flipH="1">
            <a:off x="4786314" y="714356"/>
            <a:ext cx="27622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2714612" y="2285992"/>
            <a:ext cx="28575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>
            <a:off x="4786314" y="2285992"/>
            <a:ext cx="28575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 rot="12604020">
            <a:off x="545051" y="3093768"/>
            <a:ext cx="336078" cy="575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 rot="10800000">
            <a:off x="1714480" y="3214686"/>
            <a:ext cx="285752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верх 41"/>
          <p:cNvSpPr/>
          <p:nvPr/>
        </p:nvSpPr>
        <p:spPr>
          <a:xfrm rot="10800000">
            <a:off x="2857488" y="3143248"/>
            <a:ext cx="285752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верх 42"/>
          <p:cNvSpPr/>
          <p:nvPr/>
        </p:nvSpPr>
        <p:spPr>
          <a:xfrm rot="10800000">
            <a:off x="3857620" y="3071810"/>
            <a:ext cx="285752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верх 43"/>
          <p:cNvSpPr/>
          <p:nvPr/>
        </p:nvSpPr>
        <p:spPr>
          <a:xfrm rot="10800000">
            <a:off x="4714876" y="3143248"/>
            <a:ext cx="285752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верх 44"/>
          <p:cNvSpPr/>
          <p:nvPr/>
        </p:nvSpPr>
        <p:spPr>
          <a:xfrm rot="10800000">
            <a:off x="2857488" y="5643578"/>
            <a:ext cx="285752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166962">
            <a:off x="5482848" y="2961633"/>
            <a:ext cx="1071570" cy="178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428868"/>
            <a:ext cx="3790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Экология</a:t>
            </a:r>
            <a:endParaRPr lang="ru-RU" sz="72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714744" y="3500438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9292053">
            <a:off x="3573242" y="697262"/>
            <a:ext cx="428628" cy="774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2139079">
            <a:off x="5307161" y="738025"/>
            <a:ext cx="428628" cy="782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4143372" y="2071678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24907">
            <a:off x="2372896" y="3517172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761621">
            <a:off x="6351742" y="3382010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4643446"/>
            <a:ext cx="16049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Красная</a:t>
            </a:r>
          </a:p>
          <a:p>
            <a:pPr algn="ctr"/>
            <a:r>
              <a:rPr lang="ru-RU" sz="3200" dirty="0" smtClean="0"/>
              <a:t>книга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14546" y="4857760"/>
            <a:ext cx="226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Заповедник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06006" y="4786322"/>
            <a:ext cx="2737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Экологическая</a:t>
            </a:r>
          </a:p>
          <a:p>
            <a:pPr algn="ctr"/>
            <a:r>
              <a:rPr lang="ru-RU" sz="3200" dirty="0" smtClean="0"/>
              <a:t>катастрофа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214290"/>
            <a:ext cx="2575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Пищевая сеть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785794"/>
            <a:ext cx="2130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Экологические</a:t>
            </a:r>
          </a:p>
          <a:p>
            <a:pPr algn="ctr"/>
            <a:r>
              <a:rPr lang="ru-RU" sz="2400" dirty="0" smtClean="0"/>
              <a:t>факторы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142852"/>
            <a:ext cx="3638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Пищевая пирамида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5143504" y="3500438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2107389" y="2893215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4098192">
            <a:off x="6911680" y="2647466"/>
            <a:ext cx="356743" cy="665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785786" y="1785926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86116" y="1500174"/>
            <a:ext cx="267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Пищевая цепь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571744"/>
            <a:ext cx="25160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Окружающая</a:t>
            </a:r>
          </a:p>
          <a:p>
            <a:pPr algn="ctr"/>
            <a:r>
              <a:rPr lang="ru-RU" sz="3200" dirty="0" smtClean="0"/>
              <a:t>среда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468204" y="1785926"/>
            <a:ext cx="26757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Экологический</a:t>
            </a:r>
          </a:p>
          <a:p>
            <a:pPr algn="ctr"/>
            <a:r>
              <a:rPr lang="ru-RU" sz="2800" dirty="0" smtClean="0"/>
              <a:t>прогноз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0562" y="4857760"/>
            <a:ext cx="1762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Заказник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Рекомендации по формированию понятий у младших школьников: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/>
              <a:t>Вместе с учащимися формировать природоведческие понятия методом анализа, сравнений и сопоставлений, классификаций, выводов и обобщений.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Использовать моделирование схем по каждой подсистеме понятий, выделять сложные и простые, общие и частные.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Вести словарь понятий, записывать четкие, лаконичные формулировки; обращаться к этому словарю на этапе повторения пройденного, а также на уроках по другим дисциплинам.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Не добиваться дословного заучивания формулировок.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Организовать выполнение творческих заданий (презентации, минипроекты, аппликации, сообщения).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642910" y="0"/>
            <a:ext cx="8501090" cy="6215082"/>
          </a:xfrm>
          <a:prstGeom prst="cloudCallout">
            <a:avLst>
              <a:gd name="adj1" fmla="val 47779"/>
              <a:gd name="adj2" fmla="val -5031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928794" y="714356"/>
            <a:ext cx="6500858" cy="3429024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</a:rPr>
              <a:t>     Спасибо</a:t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за</a:t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внимание !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0" y="0"/>
            <a:ext cx="3500430" cy="307183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004604"/>
            <a:ext cx="7429552" cy="249622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500042"/>
            <a:ext cx="8643998" cy="52864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</a:rPr>
              <a:t>Система природоведческих понятий сформулированная у учащихся начальной школы – фундамент для более успешного и осознанного изучения курсов биологии и географии в среднем звене.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14 подсистем: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3929090" cy="51149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Природа.</a:t>
            </a:r>
          </a:p>
          <a:p>
            <a:r>
              <a:rPr lang="ru-RU" sz="2800" dirty="0" smtClean="0"/>
              <a:t>Солнечная система.</a:t>
            </a:r>
          </a:p>
          <a:p>
            <a:r>
              <a:rPr lang="ru-RU" sz="2800" dirty="0" smtClean="0"/>
              <a:t>Ориентирование.</a:t>
            </a:r>
          </a:p>
          <a:p>
            <a:r>
              <a:rPr lang="ru-RU" sz="2800" dirty="0" smtClean="0"/>
              <a:t>Географическая карта. Глобус.</a:t>
            </a:r>
          </a:p>
          <a:p>
            <a:r>
              <a:rPr lang="ru-RU" sz="2800" dirty="0" smtClean="0"/>
              <a:t>Рельеф.</a:t>
            </a:r>
          </a:p>
          <a:p>
            <a:r>
              <a:rPr lang="ru-RU" sz="2800" dirty="0" smtClean="0"/>
              <a:t>Полезные ископаемые.</a:t>
            </a:r>
          </a:p>
          <a:p>
            <a:r>
              <a:rPr lang="ru-RU" sz="2800" dirty="0" smtClean="0"/>
              <a:t>Почва.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785850" y="2071678"/>
            <a:ext cx="3929090" cy="51149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57752" y="1571612"/>
            <a:ext cx="3929090" cy="51149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28" y="1571612"/>
            <a:ext cx="3929090" cy="51149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929190" y="1571612"/>
            <a:ext cx="3929090" cy="51149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800" dirty="0" smtClean="0"/>
              <a:t>Водоем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Погода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Растения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800" dirty="0" smtClean="0"/>
              <a:t>Животные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800" dirty="0" smtClean="0"/>
              <a:t>Природное сообщество.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800" dirty="0" smtClean="0"/>
              <a:t>Организм человека. Здоровье.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800" dirty="0" smtClean="0"/>
              <a:t>Экология.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низ 9"/>
          <p:cNvSpPr/>
          <p:nvPr/>
        </p:nvSpPr>
        <p:spPr>
          <a:xfrm>
            <a:off x="4286248" y="4643446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5400000">
            <a:off x="2214546" y="642918"/>
            <a:ext cx="14287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2678893" y="1321579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2607455" y="1393017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5400000">
            <a:off x="2464579" y="1750207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5400000">
            <a:off x="2464579" y="2393149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00042"/>
            <a:ext cx="2714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Солнечная система</a:t>
            </a:r>
          </a:p>
          <a:p>
            <a:r>
              <a:rPr lang="ru-RU" sz="2400" dirty="0" smtClean="0"/>
              <a:t>Ориентирование</a:t>
            </a:r>
          </a:p>
          <a:p>
            <a:r>
              <a:rPr lang="ru-RU" sz="2400" dirty="0" smtClean="0"/>
              <a:t>Карта и глобус</a:t>
            </a:r>
          </a:p>
          <a:p>
            <a:r>
              <a:rPr lang="ru-RU" sz="2400" dirty="0" smtClean="0"/>
              <a:t>Рельеф</a:t>
            </a:r>
          </a:p>
          <a:p>
            <a:r>
              <a:rPr lang="ru-RU" sz="2400" dirty="0" smtClean="0"/>
              <a:t>Полезные ископаемые</a:t>
            </a:r>
          </a:p>
          <a:p>
            <a:r>
              <a:rPr lang="ru-RU" sz="2400" dirty="0" smtClean="0"/>
              <a:t>Водоемы</a:t>
            </a:r>
          </a:p>
          <a:p>
            <a:r>
              <a:rPr lang="ru-RU" sz="2400" dirty="0" smtClean="0"/>
              <a:t>Погода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71868" y="578645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Почва</a:t>
            </a:r>
            <a:endParaRPr lang="ru-RU" dirty="0"/>
          </a:p>
        </p:txBody>
      </p:sp>
      <p:sp>
        <p:nvSpPr>
          <p:cNvPr id="36" name="Стрелка вниз 35"/>
          <p:cNvSpPr/>
          <p:nvPr/>
        </p:nvSpPr>
        <p:spPr>
          <a:xfrm rot="16200000">
            <a:off x="6357950" y="428604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6179355" y="750075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16200000">
            <a:off x="6143636" y="1214422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6200000">
            <a:off x="6143636" y="2071678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6200000">
            <a:off x="6107917" y="2821777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858016" y="500042"/>
            <a:ext cx="2285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Растения </a:t>
            </a:r>
          </a:p>
          <a:p>
            <a:r>
              <a:rPr lang="ru-RU" sz="2800" dirty="0" smtClean="0"/>
              <a:t>Животные</a:t>
            </a:r>
          </a:p>
          <a:p>
            <a:r>
              <a:rPr lang="ru-RU" sz="2800" dirty="0" smtClean="0"/>
              <a:t>Природные сообщества</a:t>
            </a:r>
          </a:p>
          <a:p>
            <a:r>
              <a:rPr lang="ru-RU" sz="2800" dirty="0" smtClean="0"/>
              <a:t>Организм человека</a:t>
            </a:r>
          </a:p>
          <a:p>
            <a:r>
              <a:rPr lang="ru-RU" sz="2800" dirty="0" smtClean="0"/>
              <a:t>Экология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6" name="Стрелка вниз 45"/>
          <p:cNvSpPr/>
          <p:nvPr/>
        </p:nvSpPr>
        <p:spPr>
          <a:xfrm rot="5400000">
            <a:off x="2393141" y="2821777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5400000">
            <a:off x="2393141" y="3250405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2643174" y="285728"/>
            <a:ext cx="3500462" cy="4286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357554" y="785794"/>
            <a:ext cx="2285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Природа</a:t>
            </a:r>
            <a:endParaRPr lang="ru-RU" sz="4000" dirty="0"/>
          </a:p>
        </p:txBody>
      </p:sp>
      <p:sp>
        <p:nvSpPr>
          <p:cNvPr id="51" name="TextBox 50"/>
          <p:cNvSpPr txBox="1"/>
          <p:nvPr/>
        </p:nvSpPr>
        <p:spPr>
          <a:xfrm rot="4065744">
            <a:off x="2550633" y="2750659"/>
            <a:ext cx="203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Неживая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 rot="17589974">
            <a:off x="4493851" y="2490107"/>
            <a:ext cx="160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Живая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11125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Солнечная система</a:t>
            </a:r>
            <a:endParaRPr lang="ru-RU" sz="5400" dirty="0"/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5080526" y="848772"/>
            <a:ext cx="1752898" cy="305570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2255268" y="809597"/>
            <a:ext cx="1752898" cy="3134054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50043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Звезда</a:t>
            </a:r>
          </a:p>
          <a:p>
            <a:pPr algn="ctr"/>
            <a:r>
              <a:rPr lang="ru-RU" sz="4800" dirty="0" smtClean="0"/>
              <a:t>(Солнце)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3786190"/>
            <a:ext cx="251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Планеты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6644" y="3857628"/>
            <a:ext cx="1467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Луна</a:t>
            </a:r>
            <a:endParaRPr lang="ru-RU" sz="44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6357950" y="3929066"/>
            <a:ext cx="1018568" cy="525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714375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Ориентирование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071942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Горизонт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3786190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Линия горизонта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43702" y="407194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компас</a:t>
            </a:r>
            <a:endParaRPr lang="ru-RU" sz="40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857620" y="1928802"/>
            <a:ext cx="555247" cy="15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6"/>
          <p:cNvSpPr/>
          <p:nvPr/>
        </p:nvSpPr>
        <p:spPr>
          <a:xfrm rot="16200000" flipH="1">
            <a:off x="1843962" y="772399"/>
            <a:ext cx="1500199" cy="3813005"/>
          </a:xfrm>
          <a:prstGeom prst="bentArrow">
            <a:avLst>
              <a:gd name="adj1" fmla="val 25000"/>
              <a:gd name="adj2" fmla="val 25939"/>
              <a:gd name="adj3" fmla="val 25000"/>
              <a:gd name="adj4" fmla="val 39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5272985" y="799189"/>
            <a:ext cx="1500200" cy="375942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верх 5"/>
          <p:cNvSpPr/>
          <p:nvPr/>
        </p:nvSpPr>
        <p:spPr>
          <a:xfrm rot="10800000">
            <a:off x="2714612" y="4071942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2928926" y="1285860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429124" y="4071942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0800000">
            <a:off x="5929322" y="4071942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714348" y="3643314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5715008" y="1285860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10800000">
            <a:off x="8001024" y="3357562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5400000">
            <a:off x="6500826" y="2500306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6200000">
            <a:off x="2000232" y="2428868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628" y="571480"/>
            <a:ext cx="1924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Экватор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6946" y="509566"/>
            <a:ext cx="1858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Полюса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500306"/>
            <a:ext cx="19864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План</a:t>
            </a:r>
          </a:p>
          <a:p>
            <a:pPr algn="ctr"/>
            <a:r>
              <a:rPr lang="ru-RU" sz="3200" dirty="0" smtClean="0"/>
              <a:t>местности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206225" y="2214554"/>
            <a:ext cx="19377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Ось</a:t>
            </a:r>
          </a:p>
          <a:p>
            <a:pPr algn="ctr"/>
            <a:r>
              <a:rPr lang="ru-RU" sz="3200" dirty="0" smtClean="0"/>
              <a:t>вращения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3042" y="5214950"/>
            <a:ext cx="2100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Материк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5214950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Остров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8" y="5214950"/>
            <a:ext cx="2727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Полуостров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4572008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Масштаб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7572396" y="4286256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Сутки</a:t>
            </a:r>
            <a:endParaRPr lang="ru-RU" sz="4000" dirty="0"/>
          </a:p>
        </p:txBody>
      </p:sp>
      <p:sp>
        <p:nvSpPr>
          <p:cNvPr id="24" name="Рамка 23"/>
          <p:cNvSpPr/>
          <p:nvPr/>
        </p:nvSpPr>
        <p:spPr>
          <a:xfrm>
            <a:off x="2714612" y="2285992"/>
            <a:ext cx="3500462" cy="1714512"/>
          </a:xfrm>
          <a:prstGeom prst="frame">
            <a:avLst>
              <a:gd name="adj1" fmla="val 6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2428869"/>
            <a:ext cx="3286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/>
                </a:solidFill>
              </a:rPr>
              <a:t>Географическая карта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/>
                </a:solidFill>
              </a:rPr>
              <a:t>и глобус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571480"/>
            <a:ext cx="7040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Р</a:t>
            </a:r>
          </a:p>
          <a:p>
            <a:r>
              <a:rPr lang="ru-RU" sz="6000" b="1" dirty="0" smtClean="0"/>
              <a:t>Е</a:t>
            </a:r>
          </a:p>
          <a:p>
            <a:r>
              <a:rPr lang="ru-RU" sz="6000" b="1" dirty="0" smtClean="0"/>
              <a:t>Л</a:t>
            </a:r>
          </a:p>
          <a:p>
            <a:r>
              <a:rPr lang="ru-RU" sz="6000" b="1" dirty="0" smtClean="0"/>
              <a:t>Ь</a:t>
            </a:r>
          </a:p>
          <a:p>
            <a:r>
              <a:rPr lang="ru-RU" sz="6000" b="1" dirty="0" smtClean="0"/>
              <a:t>Е</a:t>
            </a:r>
          </a:p>
          <a:p>
            <a:r>
              <a:rPr lang="ru-RU" sz="6000" b="1" dirty="0" smtClean="0"/>
              <a:t>ф</a:t>
            </a:r>
            <a:endParaRPr lang="ru-RU" sz="6000" b="1" dirty="0"/>
          </a:p>
        </p:txBody>
      </p:sp>
      <p:sp>
        <p:nvSpPr>
          <p:cNvPr id="13" name="Стрелка вверх 12"/>
          <p:cNvSpPr/>
          <p:nvPr/>
        </p:nvSpPr>
        <p:spPr>
          <a:xfrm rot="20031713">
            <a:off x="1317425" y="3290324"/>
            <a:ext cx="294047" cy="11845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2848714">
            <a:off x="1391070" y="1098775"/>
            <a:ext cx="289632" cy="1227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16200000">
            <a:off x="3528326" y="4154037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6200000">
            <a:off x="3528326" y="582137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0800000">
            <a:off x="2285984" y="5000636"/>
            <a:ext cx="312541" cy="6858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5400000">
            <a:off x="7314540" y="4154037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7320239">
            <a:off x="6945960" y="1141690"/>
            <a:ext cx="214315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3591796">
            <a:off x="6879940" y="200838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5400000">
            <a:off x="5179223" y="607199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5400000">
            <a:off x="5457152" y="4154037"/>
            <a:ext cx="214314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715008" y="85723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Равнина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572396" y="214290"/>
            <a:ext cx="1434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Плоская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00892" y="2000240"/>
            <a:ext cx="1798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Холмистая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29322" y="4429132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Овраг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929586" y="4357694"/>
            <a:ext cx="1064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Балка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071670" y="4429132"/>
            <a:ext cx="849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Гора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071670" y="785794"/>
            <a:ext cx="971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Холм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2071678"/>
            <a:ext cx="15664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Вершина</a:t>
            </a:r>
          </a:p>
          <a:p>
            <a:pPr algn="ctr"/>
            <a:r>
              <a:rPr lang="ru-RU" sz="2800" dirty="0" smtClean="0"/>
              <a:t>склон </a:t>
            </a:r>
          </a:p>
          <a:p>
            <a:pPr algn="ctr"/>
            <a:r>
              <a:rPr lang="ru-RU" sz="2800" dirty="0" smtClean="0"/>
              <a:t>подошва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857356" y="5857892"/>
            <a:ext cx="133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Ледник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429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Полезные ископаемые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571736" y="1857364"/>
            <a:ext cx="4151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Месторождение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4143380"/>
            <a:ext cx="1897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Карьер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4143380"/>
            <a:ext cx="1780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Шахты</a:t>
            </a:r>
            <a:endParaRPr lang="ru-RU" sz="4400" dirty="0"/>
          </a:p>
        </p:txBody>
      </p:sp>
      <p:sp>
        <p:nvSpPr>
          <p:cNvPr id="8" name="Стрелка вверх 7"/>
          <p:cNvSpPr/>
          <p:nvPr/>
        </p:nvSpPr>
        <p:spPr>
          <a:xfrm rot="9280003">
            <a:off x="6212838" y="2739514"/>
            <a:ext cx="357190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2522534">
            <a:off x="2592837" y="2805984"/>
            <a:ext cx="357190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4286248" y="2786058"/>
            <a:ext cx="357190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4214810" y="1214422"/>
            <a:ext cx="357190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857884" y="4214818"/>
            <a:ext cx="21323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Водоем</a:t>
            </a:r>
            <a:endParaRPr lang="ru-RU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</TotalTime>
  <Words>366</Words>
  <Application>Microsoft Office PowerPoint</Application>
  <PresentationFormat>Экран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Фундаментальная система природоведческих понятий  в начальной школе</vt:lpstr>
      <vt:lpstr>Слайд 2</vt:lpstr>
      <vt:lpstr>14 подсистем:</vt:lpstr>
      <vt:lpstr>Слайд 4</vt:lpstr>
      <vt:lpstr>Солнечная система</vt:lpstr>
      <vt:lpstr>Ориентирование</vt:lpstr>
      <vt:lpstr>Слайд 7</vt:lpstr>
      <vt:lpstr>Слайд 8</vt:lpstr>
      <vt:lpstr>Слайд 9</vt:lpstr>
      <vt:lpstr>Почва</vt:lpstr>
      <vt:lpstr>Водоем</vt:lpstr>
      <vt:lpstr>Слайд 12</vt:lpstr>
      <vt:lpstr>Слайд 13</vt:lpstr>
      <vt:lpstr>Слайд 14</vt:lpstr>
      <vt:lpstr>Слайд 15</vt:lpstr>
      <vt:lpstr>Слайд 16</vt:lpstr>
      <vt:lpstr>Слайд 17</vt:lpstr>
      <vt:lpstr>Рекомендации по формированию понятий у младших школьников:</vt:lpstr>
      <vt:lpstr>     Спасибо за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Фундаментальная система природоведческих понятий в начальной школе</dc:title>
  <dc:creator>1</dc:creator>
  <cp:lastModifiedBy>Валентина Александровна</cp:lastModifiedBy>
  <cp:revision>26</cp:revision>
  <dcterms:created xsi:type="dcterms:W3CDTF">2010-03-18T06:02:12Z</dcterms:created>
  <dcterms:modified xsi:type="dcterms:W3CDTF">2010-03-24T11:11:28Z</dcterms:modified>
</cp:coreProperties>
</file>