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9" r:id="rId3"/>
    <p:sldId id="257" r:id="rId4"/>
    <p:sldId id="258" r:id="rId5"/>
    <p:sldId id="260" r:id="rId6"/>
    <p:sldId id="262" r:id="rId7"/>
    <p:sldId id="261" r:id="rId8"/>
    <p:sldId id="263" r:id="rId9"/>
    <p:sldId id="264" r:id="rId10"/>
    <p:sldId id="266" r:id="rId11"/>
    <p:sldId id="267" r:id="rId12"/>
    <p:sldId id="265" r:id="rId13"/>
    <p:sldId id="268" r:id="rId14"/>
    <p:sldId id="269" r:id="rId15"/>
    <p:sldId id="270" r:id="rId16"/>
    <p:sldId id="271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53D0858-0D00-49B9-9CDF-6CFB036167FA}" type="datetimeFigureOut">
              <a:rPr lang="ru-RU" smtClean="0"/>
              <a:pPr/>
              <a:t>24.03.2010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AECC45E-CEC6-4B61-8860-DE52E733D4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3D0858-0D00-49B9-9CDF-6CFB036167FA}" type="datetimeFigureOut">
              <a:rPr lang="ru-RU" smtClean="0"/>
              <a:pPr/>
              <a:t>24.03.2010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ECC45E-CEC6-4B61-8860-DE52E733D4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53D0858-0D00-49B9-9CDF-6CFB036167FA}" type="datetimeFigureOut">
              <a:rPr lang="ru-RU" smtClean="0"/>
              <a:pPr/>
              <a:t>24.03.2010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AECC45E-CEC6-4B61-8860-DE52E733D4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3D0858-0D00-49B9-9CDF-6CFB036167FA}" type="datetimeFigureOut">
              <a:rPr lang="ru-RU" smtClean="0"/>
              <a:pPr/>
              <a:t>24.03.2010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ECC45E-CEC6-4B61-8860-DE52E733D4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53D0858-0D00-49B9-9CDF-6CFB036167FA}" type="datetimeFigureOut">
              <a:rPr lang="ru-RU" smtClean="0"/>
              <a:pPr/>
              <a:t>24.03.2010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AECC45E-CEC6-4B61-8860-DE52E733D4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3D0858-0D00-49B9-9CDF-6CFB036167FA}" type="datetimeFigureOut">
              <a:rPr lang="ru-RU" smtClean="0"/>
              <a:pPr/>
              <a:t>24.03.2010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ECC45E-CEC6-4B61-8860-DE52E733D4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3D0858-0D00-49B9-9CDF-6CFB036167FA}" type="datetimeFigureOut">
              <a:rPr lang="ru-RU" smtClean="0"/>
              <a:pPr/>
              <a:t>24.03.2010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ECC45E-CEC6-4B61-8860-DE52E733D4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3D0858-0D00-49B9-9CDF-6CFB036167FA}" type="datetimeFigureOut">
              <a:rPr lang="ru-RU" smtClean="0"/>
              <a:pPr/>
              <a:t>24.03.2010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ECC45E-CEC6-4B61-8860-DE52E733D4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53D0858-0D00-49B9-9CDF-6CFB036167FA}" type="datetimeFigureOut">
              <a:rPr lang="ru-RU" smtClean="0"/>
              <a:pPr/>
              <a:t>24.03.2010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ECC45E-CEC6-4B61-8860-DE52E733D4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3D0858-0D00-49B9-9CDF-6CFB036167FA}" type="datetimeFigureOut">
              <a:rPr lang="ru-RU" smtClean="0"/>
              <a:pPr/>
              <a:t>24.03.2010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ECC45E-CEC6-4B61-8860-DE52E733D4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3D0858-0D00-49B9-9CDF-6CFB036167FA}" type="datetimeFigureOut">
              <a:rPr lang="ru-RU" smtClean="0"/>
              <a:pPr/>
              <a:t>24.03.2010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ECC45E-CEC6-4B61-8860-DE52E733D4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newsflash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53D0858-0D00-49B9-9CDF-6CFB036167FA}" type="datetimeFigureOut">
              <a:rPr lang="ru-RU" smtClean="0"/>
              <a:pPr/>
              <a:t>24.03.2010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AECC45E-CEC6-4B61-8860-DE52E733D45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ransition>
    <p:newsflash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857232"/>
            <a:ext cx="8643998" cy="2400328"/>
          </a:xfrm>
        </p:spPr>
        <p:txBody>
          <a:bodyPr>
            <a:noAutofit/>
          </a:bodyPr>
          <a:lstStyle/>
          <a:p>
            <a:pPr algn="ctr"/>
            <a:r>
              <a:rPr lang="ru-RU" sz="4400" b="1" i="1" dirty="0" smtClean="0">
                <a:solidFill>
                  <a:schemeClr val="accent1"/>
                </a:solidFill>
              </a:rPr>
              <a:t>Фундаментальная система природоведческих понятий </a:t>
            </a:r>
            <a:br>
              <a:rPr lang="ru-RU" sz="4400" b="1" i="1" dirty="0" smtClean="0">
                <a:solidFill>
                  <a:schemeClr val="accent1"/>
                </a:solidFill>
              </a:rPr>
            </a:br>
            <a:r>
              <a:rPr lang="ru-RU" sz="4400" b="1" i="1" dirty="0" smtClean="0">
                <a:solidFill>
                  <a:schemeClr val="accent1"/>
                </a:solidFill>
              </a:rPr>
              <a:t>в начальной школе</a:t>
            </a:r>
            <a:endParaRPr lang="ru-RU" sz="4400" b="1" i="1" dirty="0">
              <a:solidFill>
                <a:schemeClr val="accent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3571876"/>
            <a:ext cx="7000924" cy="1643074"/>
          </a:xfrm>
        </p:spPr>
        <p:txBody>
          <a:bodyPr>
            <a:noAutofit/>
          </a:bodyPr>
          <a:lstStyle/>
          <a:p>
            <a:pPr algn="l"/>
            <a:r>
              <a:rPr lang="ru-RU" sz="3000" dirty="0" smtClean="0">
                <a:solidFill>
                  <a:srgbClr val="0070C0"/>
                </a:solidFill>
              </a:rPr>
              <a:t>УМК естественных дисциплин</a:t>
            </a:r>
          </a:p>
          <a:p>
            <a:pPr algn="l"/>
            <a:r>
              <a:rPr lang="ru-RU" sz="3000" dirty="0" smtClean="0">
                <a:solidFill>
                  <a:srgbClr val="0070C0"/>
                </a:solidFill>
              </a:rPr>
              <a:t>Авторы: А.А.Плешаков, З.А.Клепинин, О.Т.Виноградов и другие</a:t>
            </a:r>
            <a:endParaRPr lang="ru-RU" sz="3000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868" y="5429264"/>
            <a:ext cx="53578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Подготовила Шабанова В.А., </a:t>
            </a:r>
          </a:p>
          <a:p>
            <a:pPr algn="ctr"/>
            <a:r>
              <a:rPr lang="ru-RU" sz="2000" b="1" smtClean="0">
                <a:solidFill>
                  <a:srgbClr val="002060"/>
                </a:solidFill>
              </a:rPr>
              <a:t>учитель </a:t>
            </a:r>
            <a:r>
              <a:rPr lang="ru-RU" sz="2000" b="1" dirty="0" smtClean="0">
                <a:solidFill>
                  <a:srgbClr val="002060"/>
                </a:solidFill>
              </a:rPr>
              <a:t>начальных </a:t>
            </a:r>
            <a:r>
              <a:rPr lang="ru-RU" sz="2000" b="1" smtClean="0">
                <a:solidFill>
                  <a:srgbClr val="002060"/>
                </a:solidFill>
              </a:rPr>
              <a:t>классов </a:t>
            </a:r>
          </a:p>
          <a:p>
            <a:pPr algn="ctr"/>
            <a:r>
              <a:rPr lang="ru-RU" sz="2000" b="1" smtClean="0">
                <a:solidFill>
                  <a:srgbClr val="002060"/>
                </a:solidFill>
              </a:rPr>
              <a:t>МОУ </a:t>
            </a:r>
            <a:r>
              <a:rPr lang="ru-RU" sz="2000" b="1" dirty="0" smtClean="0">
                <a:solidFill>
                  <a:srgbClr val="002060"/>
                </a:solidFill>
              </a:rPr>
              <a:t>«СОШ №8 с углубленным изучением отдельных предметов»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682750"/>
          </a:xfrm>
        </p:spPr>
        <p:txBody>
          <a:bodyPr>
            <a:noAutofit/>
          </a:bodyPr>
          <a:lstStyle/>
          <a:p>
            <a:pPr algn="ctr"/>
            <a:r>
              <a:rPr lang="ru-RU" sz="7200" dirty="0" smtClean="0"/>
              <a:t>Почва</a:t>
            </a:r>
            <a:endParaRPr lang="ru-RU" sz="7200" dirty="0"/>
          </a:p>
        </p:txBody>
      </p:sp>
      <p:sp>
        <p:nvSpPr>
          <p:cNvPr id="6" name="Стрелка углом 5"/>
          <p:cNvSpPr/>
          <p:nvPr/>
        </p:nvSpPr>
        <p:spPr>
          <a:xfrm rot="5400000">
            <a:off x="5009088" y="848772"/>
            <a:ext cx="1752898" cy="3055703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Стрелка углом 6"/>
          <p:cNvSpPr/>
          <p:nvPr/>
        </p:nvSpPr>
        <p:spPr>
          <a:xfrm rot="16200000" flipH="1">
            <a:off x="2183830" y="809597"/>
            <a:ext cx="1752898" cy="3134054"/>
          </a:xfrm>
          <a:prstGeom prst="bentArrow">
            <a:avLst>
              <a:gd name="adj1" fmla="val 25000"/>
              <a:gd name="adj2" fmla="val 25939"/>
              <a:gd name="adj3" fmla="val 25000"/>
              <a:gd name="adj4" fmla="val 398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1472" y="3571876"/>
            <a:ext cx="27860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/>
              <a:t>Перегной</a:t>
            </a:r>
            <a:endParaRPr lang="ru-RU" sz="4800" dirty="0"/>
          </a:p>
        </p:txBody>
      </p:sp>
      <p:sp>
        <p:nvSpPr>
          <p:cNvPr id="10" name="TextBox 9"/>
          <p:cNvSpPr txBox="1"/>
          <p:nvPr/>
        </p:nvSpPr>
        <p:spPr>
          <a:xfrm>
            <a:off x="5214942" y="3571876"/>
            <a:ext cx="37147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/>
              <a:t>Плодородие</a:t>
            </a:r>
            <a:endParaRPr lang="ru-RU" sz="44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трелка вниз 8"/>
          <p:cNvSpPr/>
          <p:nvPr/>
        </p:nvSpPr>
        <p:spPr>
          <a:xfrm>
            <a:off x="1785918" y="1214422"/>
            <a:ext cx="555247" cy="15001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6858016" y="1142984"/>
            <a:ext cx="555247" cy="15001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5214942" y="1214422"/>
            <a:ext cx="555247" cy="15001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285750"/>
            <a:ext cx="9144000" cy="685800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/>
              <a:t>Водоем</a:t>
            </a:r>
            <a:endParaRPr lang="ru-RU" sz="5400" dirty="0"/>
          </a:p>
        </p:txBody>
      </p:sp>
      <p:sp>
        <p:nvSpPr>
          <p:cNvPr id="8" name="TextBox 7"/>
          <p:cNvSpPr txBox="1"/>
          <p:nvPr/>
        </p:nvSpPr>
        <p:spPr>
          <a:xfrm>
            <a:off x="0" y="2786058"/>
            <a:ext cx="15716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Родник</a:t>
            </a:r>
            <a:endParaRPr lang="ru-RU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1357290" y="2857496"/>
            <a:ext cx="12858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Река</a:t>
            </a:r>
            <a:endParaRPr lang="ru-RU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3071802" y="2857496"/>
            <a:ext cx="1428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Озеро</a:t>
            </a:r>
            <a:endParaRPr lang="ru-RU" sz="4000" dirty="0"/>
          </a:p>
        </p:txBody>
      </p:sp>
      <p:sp>
        <p:nvSpPr>
          <p:cNvPr id="13" name="Стрелка вниз 12"/>
          <p:cNvSpPr/>
          <p:nvPr/>
        </p:nvSpPr>
        <p:spPr>
          <a:xfrm>
            <a:off x="3500430" y="1142984"/>
            <a:ext cx="555247" cy="15001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углом 6"/>
          <p:cNvSpPr/>
          <p:nvPr/>
        </p:nvSpPr>
        <p:spPr>
          <a:xfrm rot="16200000" flipH="1">
            <a:off x="2107404" y="-1035858"/>
            <a:ext cx="1500199" cy="5715008"/>
          </a:xfrm>
          <a:prstGeom prst="bentArrow">
            <a:avLst>
              <a:gd name="adj1" fmla="val 25000"/>
              <a:gd name="adj2" fmla="val 25939"/>
              <a:gd name="adj3" fmla="val 25000"/>
              <a:gd name="adj4" fmla="val 398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Стрелка углом 5"/>
          <p:cNvSpPr/>
          <p:nvPr/>
        </p:nvSpPr>
        <p:spPr>
          <a:xfrm rot="5400000">
            <a:off x="6081158" y="-437612"/>
            <a:ext cx="1500200" cy="4518516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0" y="2928934"/>
            <a:ext cx="1714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Болото</a:t>
            </a:r>
            <a:endParaRPr lang="ru-RU" sz="4000" dirty="0"/>
          </a:p>
        </p:txBody>
      </p:sp>
      <p:sp>
        <p:nvSpPr>
          <p:cNvPr id="16" name="TextBox 15"/>
          <p:cNvSpPr txBox="1"/>
          <p:nvPr/>
        </p:nvSpPr>
        <p:spPr>
          <a:xfrm>
            <a:off x="6072198" y="2928934"/>
            <a:ext cx="185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Море</a:t>
            </a:r>
            <a:endParaRPr lang="ru-RU" sz="4000" dirty="0"/>
          </a:p>
        </p:txBody>
      </p:sp>
      <p:sp>
        <p:nvSpPr>
          <p:cNvPr id="17" name="TextBox 16"/>
          <p:cNvSpPr txBox="1"/>
          <p:nvPr/>
        </p:nvSpPr>
        <p:spPr>
          <a:xfrm>
            <a:off x="7715272" y="2928934"/>
            <a:ext cx="14287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Океан</a:t>
            </a:r>
            <a:endParaRPr lang="ru-RU" sz="4000" dirty="0"/>
          </a:p>
        </p:txBody>
      </p:sp>
      <p:sp>
        <p:nvSpPr>
          <p:cNvPr id="18" name="Стрелка вниз 17"/>
          <p:cNvSpPr/>
          <p:nvPr/>
        </p:nvSpPr>
        <p:spPr>
          <a:xfrm rot="1784832">
            <a:off x="1219977" y="3398002"/>
            <a:ext cx="428628" cy="1000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 rot="20069486">
            <a:off x="2266130" y="3401110"/>
            <a:ext cx="428628" cy="1000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>
            <a:off x="1785918" y="4286256"/>
            <a:ext cx="357190" cy="11430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0" y="4357694"/>
            <a:ext cx="19288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Паводок</a:t>
            </a:r>
            <a:endParaRPr lang="ru-RU" sz="4000" dirty="0"/>
          </a:p>
        </p:txBody>
      </p:sp>
      <p:sp>
        <p:nvSpPr>
          <p:cNvPr id="22" name="TextBox 21"/>
          <p:cNvSpPr txBox="1"/>
          <p:nvPr/>
        </p:nvSpPr>
        <p:spPr>
          <a:xfrm>
            <a:off x="2357422" y="4286256"/>
            <a:ext cx="16335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Исток</a:t>
            </a:r>
          </a:p>
          <a:p>
            <a:pPr algn="ctr"/>
            <a:r>
              <a:rPr lang="ru-RU" sz="3200" dirty="0" smtClean="0"/>
              <a:t>Устье</a:t>
            </a:r>
          </a:p>
          <a:p>
            <a:pPr algn="ctr"/>
            <a:r>
              <a:rPr lang="ru-RU" sz="3200" dirty="0" smtClean="0"/>
              <a:t>Приток</a:t>
            </a:r>
            <a:endParaRPr lang="ru-RU" sz="4000" dirty="0"/>
          </a:p>
        </p:txBody>
      </p:sp>
      <p:sp>
        <p:nvSpPr>
          <p:cNvPr id="23" name="TextBox 22"/>
          <p:cNvSpPr txBox="1"/>
          <p:nvPr/>
        </p:nvSpPr>
        <p:spPr>
          <a:xfrm>
            <a:off x="0" y="5500702"/>
            <a:ext cx="24193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Половодье</a:t>
            </a:r>
            <a:endParaRPr lang="ru-RU" sz="40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00364" y="2500306"/>
            <a:ext cx="297305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dirty="0" smtClean="0"/>
              <a:t>Погода</a:t>
            </a:r>
            <a:endParaRPr lang="ru-RU" sz="7200" dirty="0"/>
          </a:p>
        </p:txBody>
      </p:sp>
      <p:sp>
        <p:nvSpPr>
          <p:cNvPr id="3" name="Стрелка вниз 2"/>
          <p:cNvSpPr/>
          <p:nvPr/>
        </p:nvSpPr>
        <p:spPr>
          <a:xfrm>
            <a:off x="4286248" y="3786190"/>
            <a:ext cx="428628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низ 3"/>
          <p:cNvSpPr/>
          <p:nvPr/>
        </p:nvSpPr>
        <p:spPr>
          <a:xfrm rot="10800000">
            <a:off x="4214810" y="785794"/>
            <a:ext cx="428628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 rot="2658125">
            <a:off x="3356728" y="4967167"/>
            <a:ext cx="428628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 rot="3500332">
            <a:off x="2232842" y="3353306"/>
            <a:ext cx="428628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 rot="18302530">
            <a:off x="6159748" y="3365719"/>
            <a:ext cx="428628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 rot="10800000">
            <a:off x="4214810" y="2143116"/>
            <a:ext cx="428628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 rot="19066840">
            <a:off x="5351930" y="4971282"/>
            <a:ext cx="428628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2714612" y="214290"/>
            <a:ext cx="33938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Природная зона</a:t>
            </a:r>
            <a:endParaRPr lang="ru-RU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3571868" y="1500174"/>
            <a:ext cx="17910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Климат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00034" y="4143380"/>
            <a:ext cx="27351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Облачность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3714744" y="4572008"/>
            <a:ext cx="16305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Осадки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6786578" y="4000504"/>
            <a:ext cx="14349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Ветер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5500694" y="5786454"/>
            <a:ext cx="22113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Наземные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1500166" y="5715016"/>
            <a:ext cx="29066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Атмосферные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86050" y="2428868"/>
            <a:ext cx="375763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dirty="0" smtClean="0"/>
              <a:t>Растение</a:t>
            </a:r>
            <a:endParaRPr lang="ru-RU" sz="7200" dirty="0"/>
          </a:p>
        </p:txBody>
      </p:sp>
      <p:sp>
        <p:nvSpPr>
          <p:cNvPr id="3" name="Стрелка вниз 2"/>
          <p:cNvSpPr/>
          <p:nvPr/>
        </p:nvSpPr>
        <p:spPr>
          <a:xfrm>
            <a:off x="4357686" y="3500438"/>
            <a:ext cx="428628" cy="12144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низ 3"/>
          <p:cNvSpPr/>
          <p:nvPr/>
        </p:nvSpPr>
        <p:spPr>
          <a:xfrm rot="9292053">
            <a:off x="2452152" y="1462271"/>
            <a:ext cx="428628" cy="12144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 rot="11860574">
            <a:off x="6246455" y="1536580"/>
            <a:ext cx="428628" cy="12144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 rot="10800000">
            <a:off x="4357686" y="1571612"/>
            <a:ext cx="428628" cy="12144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 rot="2024907">
            <a:off x="2372896" y="3517172"/>
            <a:ext cx="428628" cy="12144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 rot="19761621">
            <a:off x="6351742" y="3382010"/>
            <a:ext cx="428628" cy="12144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0" y="4714884"/>
            <a:ext cx="27356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Дикорастущие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3071802" y="4786322"/>
            <a:ext cx="31423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Растениеводство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6500826" y="4786322"/>
            <a:ext cx="22152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Культурные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500166" y="642918"/>
            <a:ext cx="14830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Дерево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3500430" y="642918"/>
            <a:ext cx="1959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Кустарник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6215074" y="642918"/>
            <a:ext cx="11635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Трава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488" y="1857364"/>
            <a:ext cx="32509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/>
              <a:t>Животные</a:t>
            </a:r>
            <a:endParaRPr lang="ru-RU" sz="7200" dirty="0"/>
          </a:p>
        </p:txBody>
      </p:sp>
      <p:sp>
        <p:nvSpPr>
          <p:cNvPr id="3" name="Стрелка вниз 2"/>
          <p:cNvSpPr/>
          <p:nvPr/>
        </p:nvSpPr>
        <p:spPr>
          <a:xfrm>
            <a:off x="1785919" y="2857498"/>
            <a:ext cx="285751" cy="5715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низ 3"/>
          <p:cNvSpPr/>
          <p:nvPr/>
        </p:nvSpPr>
        <p:spPr>
          <a:xfrm>
            <a:off x="6858017" y="2786060"/>
            <a:ext cx="285751" cy="5715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5214943" y="2857498"/>
            <a:ext cx="285751" cy="5715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3500431" y="2786060"/>
            <a:ext cx="285751" cy="5715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углом 6"/>
          <p:cNvSpPr/>
          <p:nvPr/>
        </p:nvSpPr>
        <p:spPr>
          <a:xfrm rot="16200000" flipH="1">
            <a:off x="2569857" y="144766"/>
            <a:ext cx="642942" cy="5782655"/>
          </a:xfrm>
          <a:prstGeom prst="bentArrow">
            <a:avLst>
              <a:gd name="adj1" fmla="val 25000"/>
              <a:gd name="adj2" fmla="val 25939"/>
              <a:gd name="adj3" fmla="val 25000"/>
              <a:gd name="adj4" fmla="val 398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Стрелка углом 7"/>
          <p:cNvSpPr/>
          <p:nvPr/>
        </p:nvSpPr>
        <p:spPr>
          <a:xfrm rot="5400000">
            <a:off x="6536529" y="750092"/>
            <a:ext cx="642942" cy="4571999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Стрелка вниз 8"/>
          <p:cNvSpPr/>
          <p:nvPr/>
        </p:nvSpPr>
        <p:spPr>
          <a:xfrm rot="8287695">
            <a:off x="3153250" y="1714444"/>
            <a:ext cx="109227" cy="2858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 rot="8287695">
            <a:off x="3377095" y="1130819"/>
            <a:ext cx="103794" cy="9544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 rot="8287695">
            <a:off x="3503431" y="399555"/>
            <a:ext cx="136873" cy="15597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 rot="13068974">
            <a:off x="6066028" y="1868157"/>
            <a:ext cx="122503" cy="2548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 rot="12729948">
            <a:off x="5650532" y="721996"/>
            <a:ext cx="147257" cy="1342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 rot="12957223">
            <a:off x="5768652" y="1222091"/>
            <a:ext cx="102327" cy="98478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1928794" y="285728"/>
            <a:ext cx="10134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Дикие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1357290" y="928670"/>
            <a:ext cx="16089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Домашние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642910" y="1500174"/>
            <a:ext cx="23781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Животноводство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6072198" y="0"/>
            <a:ext cx="26406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Растительноядные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6143636" y="500042"/>
            <a:ext cx="23203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Насекомоядные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6215074" y="928670"/>
            <a:ext cx="13837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Хищники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6286512" y="1428736"/>
            <a:ext cx="1476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Всеядные</a:t>
            </a:r>
            <a:endParaRPr lang="ru-RU" dirty="0"/>
          </a:p>
        </p:txBody>
      </p:sp>
      <p:sp>
        <p:nvSpPr>
          <p:cNvPr id="25" name="Стрелка вниз 24"/>
          <p:cNvSpPr/>
          <p:nvPr/>
        </p:nvSpPr>
        <p:spPr>
          <a:xfrm rot="12729948">
            <a:off x="5504516" y="181644"/>
            <a:ext cx="122118" cy="17798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0" y="3429000"/>
            <a:ext cx="553998" cy="868186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ru-RU" sz="2400" dirty="0" smtClean="0"/>
              <a:t>Звери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1643042" y="3499740"/>
            <a:ext cx="553998" cy="940322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ru-RU" sz="2400" dirty="0" smtClean="0"/>
              <a:t>Птицы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3357554" y="3441824"/>
            <a:ext cx="553998" cy="2477922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ru-RU" sz="2400" dirty="0" smtClean="0"/>
              <a:t>Пресмыкающиеся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5072066" y="3571876"/>
            <a:ext cx="553998" cy="192219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ru-RU" sz="2400" dirty="0" smtClean="0"/>
              <a:t>Земноводные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6786578" y="3500438"/>
            <a:ext cx="553998" cy="824906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ru-RU" sz="2400" dirty="0" smtClean="0"/>
              <a:t>Рыбы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8590002" y="3500438"/>
            <a:ext cx="553998" cy="1583575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ru-RU" sz="2400" dirty="0" smtClean="0"/>
              <a:t>Насекомые</a:t>
            </a:r>
            <a:endParaRPr lang="ru-RU" dirty="0"/>
          </a:p>
        </p:txBody>
      </p:sp>
      <p:sp>
        <p:nvSpPr>
          <p:cNvPr id="33" name="Стрелка вниз 32"/>
          <p:cNvSpPr/>
          <p:nvPr/>
        </p:nvSpPr>
        <p:spPr>
          <a:xfrm rot="1827689">
            <a:off x="1451759" y="3926461"/>
            <a:ext cx="181374" cy="7039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низ 33"/>
          <p:cNvSpPr/>
          <p:nvPr/>
        </p:nvSpPr>
        <p:spPr>
          <a:xfrm rot="20132030">
            <a:off x="2292264" y="3934633"/>
            <a:ext cx="192084" cy="7619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низ 34"/>
          <p:cNvSpPr/>
          <p:nvPr/>
        </p:nvSpPr>
        <p:spPr>
          <a:xfrm rot="17971411">
            <a:off x="2886901" y="5633760"/>
            <a:ext cx="155487" cy="48663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 вниз 35"/>
          <p:cNvSpPr/>
          <p:nvPr/>
        </p:nvSpPr>
        <p:spPr>
          <a:xfrm>
            <a:off x="2428860" y="6072206"/>
            <a:ext cx="214314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TextBox 37"/>
          <p:cNvSpPr txBox="1"/>
          <p:nvPr/>
        </p:nvSpPr>
        <p:spPr>
          <a:xfrm>
            <a:off x="1071538" y="4714884"/>
            <a:ext cx="492443" cy="1433598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ru-RU" sz="2000" dirty="0" smtClean="0"/>
              <a:t>Перелетные</a:t>
            </a:r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2285984" y="4643446"/>
            <a:ext cx="492443" cy="142476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ru-RU" sz="2000" dirty="0" smtClean="0"/>
              <a:t>Зимующие</a:t>
            </a:r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3071802" y="6000768"/>
            <a:ext cx="1221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Кочующие</a:t>
            </a:r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2000232" y="6286520"/>
            <a:ext cx="1061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Оседлые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трелка вниз 5"/>
          <p:cNvSpPr/>
          <p:nvPr/>
        </p:nvSpPr>
        <p:spPr>
          <a:xfrm>
            <a:off x="5643570" y="2143116"/>
            <a:ext cx="555247" cy="15001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Стрелка вниз 1"/>
          <p:cNvSpPr/>
          <p:nvPr/>
        </p:nvSpPr>
        <p:spPr>
          <a:xfrm>
            <a:off x="2571736" y="2071678"/>
            <a:ext cx="555247" cy="15001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трелка углом 2"/>
          <p:cNvSpPr/>
          <p:nvPr/>
        </p:nvSpPr>
        <p:spPr>
          <a:xfrm rot="16200000" flipH="1">
            <a:off x="1370685" y="843837"/>
            <a:ext cx="1500199" cy="3813005"/>
          </a:xfrm>
          <a:prstGeom prst="bentArrow">
            <a:avLst>
              <a:gd name="adj1" fmla="val 25000"/>
              <a:gd name="adj2" fmla="val 25939"/>
              <a:gd name="adj3" fmla="val 25000"/>
              <a:gd name="adj4" fmla="val 398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Стрелка углом 3"/>
          <p:cNvSpPr/>
          <p:nvPr/>
        </p:nvSpPr>
        <p:spPr>
          <a:xfrm rot="5400000">
            <a:off x="5679289" y="250009"/>
            <a:ext cx="1500198" cy="500066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dirty="0" smtClean="0"/>
              <a:t>Природное сообщество</a:t>
            </a:r>
            <a:endParaRPr lang="ru-RU" sz="88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3857628"/>
            <a:ext cx="13628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/>
              <a:t>Лес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143108" y="3929066"/>
            <a:ext cx="126829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/>
              <a:t>Луг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000628" y="3929066"/>
            <a:ext cx="182947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/>
              <a:t>Поле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7750670" y="3929066"/>
            <a:ext cx="13933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/>
              <a:t>Сад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2500306"/>
            <a:ext cx="49292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Организм человека</a:t>
            </a:r>
            <a:endParaRPr lang="ru-RU"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6715140" y="3000372"/>
            <a:ext cx="24288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Здоровье</a:t>
            </a:r>
            <a:endParaRPr lang="ru-RU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2357422" y="357166"/>
            <a:ext cx="8606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Кожа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357686" y="285728"/>
            <a:ext cx="12490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Мышцы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572396" y="1285860"/>
            <a:ext cx="111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Осанка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143636" y="1285860"/>
            <a:ext cx="1064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Скелет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0" y="1571612"/>
            <a:ext cx="15570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Части тела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7000892" y="2214554"/>
            <a:ext cx="16265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Режим дня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6929454" y="4143380"/>
            <a:ext cx="1868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Закаливание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714480" y="1214422"/>
            <a:ext cx="227196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 smtClean="0"/>
              <a:t>Покровно – </a:t>
            </a:r>
          </a:p>
          <a:p>
            <a:pPr algn="ctr"/>
            <a:r>
              <a:rPr lang="ru-RU" sz="2400" dirty="0" smtClean="0"/>
              <a:t>выделительная </a:t>
            </a:r>
          </a:p>
          <a:p>
            <a:pPr algn="ctr"/>
            <a:r>
              <a:rPr lang="ru-RU" sz="2400" dirty="0" smtClean="0"/>
              <a:t>система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4000496" y="1214422"/>
            <a:ext cx="194623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 smtClean="0"/>
              <a:t>Опорно – </a:t>
            </a:r>
          </a:p>
          <a:p>
            <a:pPr algn="ctr"/>
            <a:r>
              <a:rPr lang="ru-RU" sz="2400" dirty="0" smtClean="0"/>
              <a:t>двигательная</a:t>
            </a:r>
          </a:p>
          <a:p>
            <a:pPr algn="ctr"/>
            <a:r>
              <a:rPr lang="ru-RU" sz="2400" dirty="0" smtClean="0"/>
              <a:t>система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643174" y="6072206"/>
            <a:ext cx="9669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 smtClean="0"/>
              <a:t>Кровь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85720" y="3643314"/>
            <a:ext cx="923330" cy="1889620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ru-RU" sz="2400" dirty="0" smtClean="0"/>
              <a:t>Система</a:t>
            </a:r>
          </a:p>
          <a:p>
            <a:r>
              <a:rPr lang="ru-RU" sz="2400" dirty="0" smtClean="0"/>
              <a:t>пищеварения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1500166" y="3929066"/>
            <a:ext cx="923330" cy="1227259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ru-RU" sz="2400" dirty="0" smtClean="0"/>
              <a:t>Система</a:t>
            </a:r>
          </a:p>
          <a:p>
            <a:r>
              <a:rPr lang="ru-RU" sz="2400" dirty="0" smtClean="0"/>
              <a:t>дыхания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2571736" y="3429000"/>
            <a:ext cx="923330" cy="2362506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ru-RU" sz="2400" dirty="0" smtClean="0"/>
              <a:t>Система</a:t>
            </a:r>
          </a:p>
          <a:p>
            <a:r>
              <a:rPr lang="ru-RU" sz="2400" dirty="0" smtClean="0"/>
              <a:t>кровообращения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4429124" y="3786190"/>
            <a:ext cx="923330" cy="1206421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ru-RU" sz="2400" dirty="0" smtClean="0"/>
              <a:t>Нервная</a:t>
            </a:r>
          </a:p>
          <a:p>
            <a:r>
              <a:rPr lang="ru-RU" sz="2400" dirty="0" smtClean="0"/>
              <a:t>система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5500694" y="3500438"/>
            <a:ext cx="923330" cy="1891608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ru-RU" sz="2400" dirty="0" smtClean="0"/>
              <a:t>Мочеполовая</a:t>
            </a:r>
          </a:p>
          <a:p>
            <a:pPr algn="ctr"/>
            <a:r>
              <a:rPr lang="ru-RU" sz="2400" dirty="0" smtClean="0"/>
              <a:t>система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3714744" y="3714752"/>
            <a:ext cx="553998" cy="1976438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ru-RU" sz="2400" dirty="0" smtClean="0"/>
              <a:t>Органы чувств</a:t>
            </a:r>
          </a:p>
        </p:txBody>
      </p:sp>
      <p:sp>
        <p:nvSpPr>
          <p:cNvPr id="20" name="Стрелка вверх 19"/>
          <p:cNvSpPr/>
          <p:nvPr/>
        </p:nvSpPr>
        <p:spPr>
          <a:xfrm rot="19142768">
            <a:off x="735356" y="1947282"/>
            <a:ext cx="282524" cy="60556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верх 21"/>
          <p:cNvSpPr/>
          <p:nvPr/>
        </p:nvSpPr>
        <p:spPr>
          <a:xfrm rot="7386520">
            <a:off x="5327586" y="2985690"/>
            <a:ext cx="287385" cy="59520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трелка вверх 32"/>
          <p:cNvSpPr/>
          <p:nvPr/>
        </p:nvSpPr>
        <p:spPr>
          <a:xfrm>
            <a:off x="2714612" y="714356"/>
            <a:ext cx="285752" cy="5715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верх 33"/>
          <p:cNvSpPr/>
          <p:nvPr/>
        </p:nvSpPr>
        <p:spPr>
          <a:xfrm rot="10800000">
            <a:off x="7786710" y="3571876"/>
            <a:ext cx="285752" cy="5715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верх 34"/>
          <p:cNvSpPr/>
          <p:nvPr/>
        </p:nvSpPr>
        <p:spPr>
          <a:xfrm>
            <a:off x="7786710" y="2643182"/>
            <a:ext cx="285752" cy="5715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 вверх 35"/>
          <p:cNvSpPr/>
          <p:nvPr/>
        </p:nvSpPr>
        <p:spPr>
          <a:xfrm flipH="1">
            <a:off x="4786314" y="714356"/>
            <a:ext cx="276228" cy="5715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вверх 36"/>
          <p:cNvSpPr/>
          <p:nvPr/>
        </p:nvSpPr>
        <p:spPr>
          <a:xfrm>
            <a:off x="2714612" y="2285992"/>
            <a:ext cx="285752" cy="4286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трелка вверх 37"/>
          <p:cNvSpPr/>
          <p:nvPr/>
        </p:nvSpPr>
        <p:spPr>
          <a:xfrm>
            <a:off x="4786314" y="2285992"/>
            <a:ext cx="285752" cy="4286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трелка вверх 39"/>
          <p:cNvSpPr/>
          <p:nvPr/>
        </p:nvSpPr>
        <p:spPr>
          <a:xfrm rot="12604020">
            <a:off x="545051" y="3093768"/>
            <a:ext cx="336078" cy="57551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трелка вверх 40"/>
          <p:cNvSpPr/>
          <p:nvPr/>
        </p:nvSpPr>
        <p:spPr>
          <a:xfrm rot="10800000">
            <a:off x="1714480" y="3214686"/>
            <a:ext cx="285752" cy="50006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трелка вверх 41"/>
          <p:cNvSpPr/>
          <p:nvPr/>
        </p:nvSpPr>
        <p:spPr>
          <a:xfrm rot="10800000">
            <a:off x="2857488" y="3143248"/>
            <a:ext cx="285752" cy="50006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трелка вверх 42"/>
          <p:cNvSpPr/>
          <p:nvPr/>
        </p:nvSpPr>
        <p:spPr>
          <a:xfrm rot="10800000">
            <a:off x="3857620" y="3071810"/>
            <a:ext cx="285752" cy="50006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трелка вверх 43"/>
          <p:cNvSpPr/>
          <p:nvPr/>
        </p:nvSpPr>
        <p:spPr>
          <a:xfrm rot="10800000">
            <a:off x="4714876" y="3143248"/>
            <a:ext cx="285752" cy="50006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Стрелка вверх 44"/>
          <p:cNvSpPr/>
          <p:nvPr/>
        </p:nvSpPr>
        <p:spPr>
          <a:xfrm rot="10800000">
            <a:off x="2857488" y="5643578"/>
            <a:ext cx="285752" cy="50006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Стрелка вправо 45"/>
          <p:cNvSpPr/>
          <p:nvPr/>
        </p:nvSpPr>
        <p:spPr>
          <a:xfrm rot="1166962">
            <a:off x="5482848" y="2961633"/>
            <a:ext cx="1071570" cy="1785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43174" y="2428868"/>
            <a:ext cx="379007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dirty="0" smtClean="0"/>
              <a:t>Экология</a:t>
            </a:r>
            <a:endParaRPr lang="ru-RU" sz="7200" dirty="0"/>
          </a:p>
        </p:txBody>
      </p:sp>
      <p:sp>
        <p:nvSpPr>
          <p:cNvPr id="3" name="Стрелка вниз 2"/>
          <p:cNvSpPr/>
          <p:nvPr/>
        </p:nvSpPr>
        <p:spPr>
          <a:xfrm>
            <a:off x="3714744" y="3500438"/>
            <a:ext cx="428628" cy="12144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низ 3"/>
          <p:cNvSpPr/>
          <p:nvPr/>
        </p:nvSpPr>
        <p:spPr>
          <a:xfrm rot="9292053">
            <a:off x="3573242" y="697262"/>
            <a:ext cx="428628" cy="7748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 rot="12139079">
            <a:off x="5307161" y="738025"/>
            <a:ext cx="428628" cy="7823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 rot="10800000">
            <a:off x="4143372" y="2071678"/>
            <a:ext cx="428628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 rot="2024907">
            <a:off x="2372896" y="3517172"/>
            <a:ext cx="428628" cy="12144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 rot="19761621">
            <a:off x="6351742" y="3382010"/>
            <a:ext cx="428628" cy="12144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500034" y="4643446"/>
            <a:ext cx="160492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 smtClean="0"/>
              <a:t>Красная</a:t>
            </a:r>
          </a:p>
          <a:p>
            <a:pPr algn="ctr"/>
            <a:r>
              <a:rPr lang="ru-RU" sz="3200" dirty="0" smtClean="0"/>
              <a:t>книга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214546" y="4857760"/>
            <a:ext cx="22613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 smtClean="0"/>
              <a:t>Заповедник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6406006" y="4786322"/>
            <a:ext cx="273799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 smtClean="0"/>
              <a:t>Экологическая</a:t>
            </a:r>
          </a:p>
          <a:p>
            <a:pPr algn="ctr"/>
            <a:r>
              <a:rPr lang="ru-RU" sz="3200" dirty="0" smtClean="0"/>
              <a:t>катастрофа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214546" y="214290"/>
            <a:ext cx="25757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Пищевая сеть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14282" y="785794"/>
            <a:ext cx="21302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 smtClean="0"/>
              <a:t>Экологические</a:t>
            </a:r>
          </a:p>
          <a:p>
            <a:pPr algn="ctr"/>
            <a:r>
              <a:rPr lang="ru-RU" sz="2400" dirty="0" smtClean="0"/>
              <a:t>факторы</a:t>
            </a:r>
            <a:endParaRPr lang="ru-RU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5357818" y="142852"/>
            <a:ext cx="36385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Пищевая пирамида</a:t>
            </a:r>
            <a:endParaRPr lang="ru-RU" dirty="0"/>
          </a:p>
        </p:txBody>
      </p:sp>
      <p:sp>
        <p:nvSpPr>
          <p:cNvPr id="16" name="Стрелка вниз 15"/>
          <p:cNvSpPr/>
          <p:nvPr/>
        </p:nvSpPr>
        <p:spPr>
          <a:xfrm>
            <a:off x="5143504" y="3500438"/>
            <a:ext cx="428628" cy="12144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 rot="5400000">
            <a:off x="2107389" y="2893215"/>
            <a:ext cx="428628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 rot="14098192">
            <a:off x="6911680" y="2647466"/>
            <a:ext cx="356743" cy="665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 rot="10800000">
            <a:off x="785786" y="1785926"/>
            <a:ext cx="428628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3286116" y="1500174"/>
            <a:ext cx="26777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Пищевая цепь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0" y="2571744"/>
            <a:ext cx="251601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 smtClean="0"/>
              <a:t>Окружающая</a:t>
            </a:r>
          </a:p>
          <a:p>
            <a:pPr algn="ctr"/>
            <a:r>
              <a:rPr lang="ru-RU" sz="3200" dirty="0" smtClean="0"/>
              <a:t>среда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6468204" y="1785926"/>
            <a:ext cx="267579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dirty="0" smtClean="0"/>
              <a:t>Экологический</a:t>
            </a:r>
          </a:p>
          <a:p>
            <a:pPr algn="ctr"/>
            <a:r>
              <a:rPr lang="ru-RU" sz="2800" dirty="0" smtClean="0"/>
              <a:t>прогноз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500562" y="4857760"/>
            <a:ext cx="17624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 smtClean="0"/>
              <a:t>Заказник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4422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accent1"/>
                </a:solidFill>
              </a:rPr>
              <a:t>Рекомендации по формированию понятий у младших школьников:</a:t>
            </a:r>
            <a:endParaRPr lang="ru-RU" sz="3200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643578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600" dirty="0" smtClean="0"/>
              <a:t>Вместе с учащимися формировать природоведческие понятия методом анализа, сравнений и сопоставлений, классификаций, выводов и обобщений.</a:t>
            </a:r>
          </a:p>
          <a:p>
            <a:pPr>
              <a:buFont typeface="Wingdings" pitchFamily="2" charset="2"/>
              <a:buChar char="Ø"/>
            </a:pPr>
            <a:r>
              <a:rPr lang="ru-RU" sz="2600" dirty="0" smtClean="0"/>
              <a:t>Использовать моделирование схем по каждой подсистеме понятий, выделять сложные и простые, общие и частные.</a:t>
            </a:r>
          </a:p>
          <a:p>
            <a:pPr>
              <a:buFont typeface="Wingdings" pitchFamily="2" charset="2"/>
              <a:buChar char="Ø"/>
            </a:pPr>
            <a:r>
              <a:rPr lang="ru-RU" sz="2600" dirty="0" smtClean="0"/>
              <a:t>Вести словарь понятий, записывать четкие, лаконичные формулировки; обращаться к этому словарю на этапе повторения пройденного, а также на уроках по другим дисциплинам.</a:t>
            </a:r>
          </a:p>
          <a:p>
            <a:pPr>
              <a:buFont typeface="Wingdings" pitchFamily="2" charset="2"/>
              <a:buChar char="Ø"/>
            </a:pPr>
            <a:r>
              <a:rPr lang="ru-RU" sz="2600" dirty="0" smtClean="0"/>
              <a:t>Не добиваться дословного заучивания формулировок.</a:t>
            </a:r>
          </a:p>
          <a:p>
            <a:pPr>
              <a:buFont typeface="Wingdings" pitchFamily="2" charset="2"/>
              <a:buChar char="Ø"/>
            </a:pPr>
            <a:r>
              <a:rPr lang="ru-RU" sz="2600" dirty="0" smtClean="0"/>
              <a:t>Организовать выполнение творческих заданий (презентации, минипроекты, аппликации, сообщения).</a:t>
            </a:r>
          </a:p>
          <a:p>
            <a:pPr>
              <a:buFont typeface="Wingdings" pitchFamily="2" charset="2"/>
              <a:buChar char="Ø"/>
            </a:pPr>
            <a:endParaRPr lang="ru-RU" sz="2800" dirty="0" smtClean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Выноска-облако 8"/>
          <p:cNvSpPr/>
          <p:nvPr/>
        </p:nvSpPr>
        <p:spPr>
          <a:xfrm>
            <a:off x="642910" y="0"/>
            <a:ext cx="8501090" cy="6215082"/>
          </a:xfrm>
          <a:prstGeom prst="cloudCallout">
            <a:avLst>
              <a:gd name="adj1" fmla="val 47779"/>
              <a:gd name="adj2" fmla="val -50311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1928794" y="714356"/>
            <a:ext cx="6500858" cy="3429024"/>
          </a:xfrm>
          <a:noFill/>
        </p:spPr>
        <p:txBody>
          <a:bodyPr>
            <a:noAutofit/>
          </a:bodyPr>
          <a:lstStyle/>
          <a:p>
            <a:pPr algn="ctr"/>
            <a:r>
              <a:rPr lang="ru-RU" sz="7200" dirty="0" smtClean="0">
                <a:solidFill>
                  <a:srgbClr val="FFFF00"/>
                </a:solidFill>
              </a:rPr>
              <a:t>     Спасибо</a:t>
            </a:r>
            <a:br>
              <a:rPr lang="ru-RU" sz="7200" dirty="0" smtClean="0">
                <a:solidFill>
                  <a:srgbClr val="FFFF00"/>
                </a:solidFill>
              </a:rPr>
            </a:br>
            <a:r>
              <a:rPr lang="ru-RU" sz="7200" dirty="0" smtClean="0">
                <a:solidFill>
                  <a:srgbClr val="FFFF00"/>
                </a:solidFill>
              </a:rPr>
              <a:t>за</a:t>
            </a:r>
            <a:br>
              <a:rPr lang="ru-RU" sz="7200" dirty="0" smtClean="0">
                <a:solidFill>
                  <a:srgbClr val="FFFF00"/>
                </a:solidFill>
              </a:rPr>
            </a:br>
            <a:r>
              <a:rPr lang="ru-RU" sz="7200" dirty="0" smtClean="0">
                <a:solidFill>
                  <a:srgbClr val="FFFF00"/>
                </a:solidFill>
              </a:rPr>
              <a:t>внимание !</a:t>
            </a:r>
            <a:endParaRPr lang="ru-RU" sz="7200" dirty="0">
              <a:solidFill>
                <a:srgbClr val="FFFF00"/>
              </a:solidFill>
            </a:endParaRPr>
          </a:p>
        </p:txBody>
      </p:sp>
      <p:sp>
        <p:nvSpPr>
          <p:cNvPr id="8" name="Солнце 7"/>
          <p:cNvSpPr/>
          <p:nvPr/>
        </p:nvSpPr>
        <p:spPr>
          <a:xfrm>
            <a:off x="0" y="0"/>
            <a:ext cx="3500430" cy="3071834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12" descr="D:\Общие документы\КАРТИНКИ\АНИМИРОВАННЫЕ КАРТИНКИ\1 (42)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4004604"/>
            <a:ext cx="7429552" cy="2496229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214282" y="500042"/>
            <a:ext cx="8643998" cy="5286412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>
                <a:solidFill>
                  <a:schemeClr val="accent1"/>
                </a:solidFill>
              </a:rPr>
              <a:t>Система природоведческих понятий сформулированная у учащихся начальной школы – фундамент для более успешного и осознанного изучения курсов биологии и географии в среднем звене.</a:t>
            </a:r>
            <a:endParaRPr lang="ru-RU" sz="48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solidFill>
                  <a:schemeClr val="accent1"/>
                </a:solidFill>
              </a:rPr>
              <a:t>14 подсистем:</a:t>
            </a:r>
            <a:endParaRPr lang="ru-RU" sz="5400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500174"/>
            <a:ext cx="3929090" cy="5114924"/>
          </a:xfrm>
        </p:spPr>
        <p:txBody>
          <a:bodyPr>
            <a:noAutofit/>
          </a:bodyPr>
          <a:lstStyle/>
          <a:p>
            <a:r>
              <a:rPr lang="ru-RU" sz="2800" dirty="0" smtClean="0"/>
              <a:t>Природа.</a:t>
            </a:r>
          </a:p>
          <a:p>
            <a:r>
              <a:rPr lang="ru-RU" sz="2800" dirty="0" smtClean="0"/>
              <a:t>Солнечная система.</a:t>
            </a:r>
          </a:p>
          <a:p>
            <a:r>
              <a:rPr lang="ru-RU" sz="2800" dirty="0" smtClean="0"/>
              <a:t>Ориентирование.</a:t>
            </a:r>
          </a:p>
          <a:p>
            <a:r>
              <a:rPr lang="ru-RU" sz="2800" dirty="0" smtClean="0"/>
              <a:t>Географическая карта. Глобус.</a:t>
            </a:r>
          </a:p>
          <a:p>
            <a:r>
              <a:rPr lang="ru-RU" sz="2800" dirty="0" smtClean="0"/>
              <a:t>Рельеф.</a:t>
            </a:r>
          </a:p>
          <a:p>
            <a:r>
              <a:rPr lang="ru-RU" sz="2800" dirty="0" smtClean="0"/>
              <a:t>Полезные ископаемые.</a:t>
            </a:r>
          </a:p>
          <a:p>
            <a:r>
              <a:rPr lang="ru-RU" sz="2800" dirty="0" smtClean="0"/>
              <a:t>Почва.</a:t>
            </a: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-785850" y="2071678"/>
            <a:ext cx="3929090" cy="511492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857752" y="1571612"/>
            <a:ext cx="3929090" cy="511492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5000628" y="1571612"/>
            <a:ext cx="3929090" cy="511492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4929190" y="1571612"/>
            <a:ext cx="3929090" cy="511492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lang="ru-RU" sz="2800" dirty="0" smtClean="0"/>
              <a:t>Водоем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Погода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Растения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lang="ru-RU" sz="2800" dirty="0" smtClean="0"/>
              <a:t>Животные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ru-RU" sz="2800" dirty="0" smtClean="0"/>
              <a:t>Природное сообщество.</a:t>
            </a:r>
          </a:p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ru-RU" sz="2800" dirty="0" smtClean="0"/>
              <a:t>Организм человека. Здоровье.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ru-RU" sz="2800" dirty="0" smtClean="0"/>
              <a:t>Экология.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трелка вниз 9"/>
          <p:cNvSpPr/>
          <p:nvPr/>
        </p:nvSpPr>
        <p:spPr>
          <a:xfrm>
            <a:off x="4286248" y="4643446"/>
            <a:ext cx="214314" cy="1000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 rot="5400000">
            <a:off x="2214546" y="642918"/>
            <a:ext cx="142876" cy="1000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 rot="5400000">
            <a:off x="2678893" y="1321579"/>
            <a:ext cx="214314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низ 23"/>
          <p:cNvSpPr/>
          <p:nvPr/>
        </p:nvSpPr>
        <p:spPr>
          <a:xfrm rot="5400000">
            <a:off x="2607455" y="1393017"/>
            <a:ext cx="214314" cy="1000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низ 24"/>
          <p:cNvSpPr/>
          <p:nvPr/>
        </p:nvSpPr>
        <p:spPr>
          <a:xfrm rot="5400000">
            <a:off x="2464579" y="1750207"/>
            <a:ext cx="214314" cy="1000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низ 25"/>
          <p:cNvSpPr/>
          <p:nvPr/>
        </p:nvSpPr>
        <p:spPr>
          <a:xfrm rot="5400000">
            <a:off x="2464579" y="2393149"/>
            <a:ext cx="214314" cy="1000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0" y="500042"/>
            <a:ext cx="27146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Солнечная система</a:t>
            </a:r>
          </a:p>
          <a:p>
            <a:r>
              <a:rPr lang="ru-RU" sz="2400" dirty="0" smtClean="0"/>
              <a:t>Ориентирование</a:t>
            </a:r>
          </a:p>
          <a:p>
            <a:r>
              <a:rPr lang="ru-RU" sz="2400" dirty="0" smtClean="0"/>
              <a:t>Карта и глобус</a:t>
            </a:r>
          </a:p>
          <a:p>
            <a:r>
              <a:rPr lang="ru-RU" sz="2400" dirty="0" smtClean="0"/>
              <a:t>Рельеф</a:t>
            </a:r>
          </a:p>
          <a:p>
            <a:r>
              <a:rPr lang="ru-RU" sz="2400" dirty="0" smtClean="0"/>
              <a:t>Полезные ископаемые</a:t>
            </a:r>
          </a:p>
          <a:p>
            <a:r>
              <a:rPr lang="ru-RU" sz="2400" dirty="0" smtClean="0"/>
              <a:t>Водоемы</a:t>
            </a:r>
          </a:p>
          <a:p>
            <a:r>
              <a:rPr lang="ru-RU" sz="2400" dirty="0" smtClean="0"/>
              <a:t>Погода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571868" y="5786454"/>
            <a:ext cx="1643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Почва</a:t>
            </a:r>
            <a:endParaRPr lang="ru-RU" dirty="0"/>
          </a:p>
        </p:txBody>
      </p:sp>
      <p:sp>
        <p:nvSpPr>
          <p:cNvPr id="36" name="Стрелка вниз 35"/>
          <p:cNvSpPr/>
          <p:nvPr/>
        </p:nvSpPr>
        <p:spPr>
          <a:xfrm rot="16200000">
            <a:off x="6357950" y="428604"/>
            <a:ext cx="285752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вниз 36"/>
          <p:cNvSpPr/>
          <p:nvPr/>
        </p:nvSpPr>
        <p:spPr>
          <a:xfrm rot="16200000">
            <a:off x="6179355" y="750075"/>
            <a:ext cx="214314" cy="1000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трелка вниз 37"/>
          <p:cNvSpPr/>
          <p:nvPr/>
        </p:nvSpPr>
        <p:spPr>
          <a:xfrm rot="16200000">
            <a:off x="6143636" y="1214422"/>
            <a:ext cx="285752" cy="1000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трелка вниз 38"/>
          <p:cNvSpPr/>
          <p:nvPr/>
        </p:nvSpPr>
        <p:spPr>
          <a:xfrm rot="16200000">
            <a:off x="6143636" y="2071678"/>
            <a:ext cx="285752" cy="1000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трелка вниз 39"/>
          <p:cNvSpPr/>
          <p:nvPr/>
        </p:nvSpPr>
        <p:spPr>
          <a:xfrm rot="16200000">
            <a:off x="6107917" y="2821777"/>
            <a:ext cx="214314" cy="1000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40"/>
          <p:cNvSpPr txBox="1"/>
          <p:nvPr/>
        </p:nvSpPr>
        <p:spPr>
          <a:xfrm>
            <a:off x="6858016" y="500042"/>
            <a:ext cx="228598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Растения </a:t>
            </a:r>
          </a:p>
          <a:p>
            <a:r>
              <a:rPr lang="ru-RU" sz="2800" dirty="0" smtClean="0"/>
              <a:t>Животные</a:t>
            </a:r>
          </a:p>
          <a:p>
            <a:r>
              <a:rPr lang="ru-RU" sz="2800" dirty="0" smtClean="0"/>
              <a:t>Природные сообщества</a:t>
            </a:r>
          </a:p>
          <a:p>
            <a:r>
              <a:rPr lang="ru-RU" sz="2800" dirty="0" smtClean="0"/>
              <a:t>Организм человека</a:t>
            </a:r>
          </a:p>
          <a:p>
            <a:r>
              <a:rPr lang="ru-RU" sz="2800" dirty="0" smtClean="0"/>
              <a:t>Экология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6" name="Стрелка вниз 45"/>
          <p:cNvSpPr/>
          <p:nvPr/>
        </p:nvSpPr>
        <p:spPr>
          <a:xfrm rot="5400000">
            <a:off x="2393141" y="2821777"/>
            <a:ext cx="214314" cy="1000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Стрелка вниз 48"/>
          <p:cNvSpPr/>
          <p:nvPr/>
        </p:nvSpPr>
        <p:spPr>
          <a:xfrm rot="5400000">
            <a:off x="2393141" y="3250405"/>
            <a:ext cx="214314" cy="1000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 rot="10800000">
            <a:off x="2643174" y="285728"/>
            <a:ext cx="3500462" cy="42862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TextBox 49"/>
          <p:cNvSpPr txBox="1"/>
          <p:nvPr/>
        </p:nvSpPr>
        <p:spPr>
          <a:xfrm>
            <a:off x="3357554" y="785794"/>
            <a:ext cx="22859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/>
              <a:t>Природа</a:t>
            </a:r>
            <a:endParaRPr lang="ru-RU" sz="4000" dirty="0"/>
          </a:p>
        </p:txBody>
      </p:sp>
      <p:sp>
        <p:nvSpPr>
          <p:cNvPr id="51" name="TextBox 50"/>
          <p:cNvSpPr txBox="1"/>
          <p:nvPr/>
        </p:nvSpPr>
        <p:spPr>
          <a:xfrm rot="4065744">
            <a:off x="2550633" y="2750659"/>
            <a:ext cx="20363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Неживая</a:t>
            </a:r>
            <a:endParaRPr lang="ru-RU" sz="3200" dirty="0"/>
          </a:p>
        </p:txBody>
      </p:sp>
      <p:sp>
        <p:nvSpPr>
          <p:cNvPr id="52" name="TextBox 51"/>
          <p:cNvSpPr txBox="1"/>
          <p:nvPr/>
        </p:nvSpPr>
        <p:spPr>
          <a:xfrm rot="17589974">
            <a:off x="4493851" y="2490107"/>
            <a:ext cx="1606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Живая</a:t>
            </a:r>
            <a:endParaRPr lang="ru-RU" sz="32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214313"/>
            <a:ext cx="9144000" cy="1111250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/>
              <a:t>Солнечная система</a:t>
            </a:r>
            <a:endParaRPr lang="ru-RU" sz="5400" dirty="0"/>
          </a:p>
        </p:txBody>
      </p:sp>
      <p:sp>
        <p:nvSpPr>
          <p:cNvPr id="6" name="Стрелка углом 5"/>
          <p:cNvSpPr/>
          <p:nvPr/>
        </p:nvSpPr>
        <p:spPr>
          <a:xfrm rot="5400000">
            <a:off x="5080526" y="848772"/>
            <a:ext cx="1752898" cy="3055703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Стрелка углом 6"/>
          <p:cNvSpPr/>
          <p:nvPr/>
        </p:nvSpPr>
        <p:spPr>
          <a:xfrm rot="16200000" flipH="1">
            <a:off x="2255268" y="809597"/>
            <a:ext cx="1752898" cy="3134054"/>
          </a:xfrm>
          <a:prstGeom prst="bentArrow">
            <a:avLst>
              <a:gd name="adj1" fmla="val 25000"/>
              <a:gd name="adj2" fmla="val 25939"/>
              <a:gd name="adj3" fmla="val 25000"/>
              <a:gd name="adj4" fmla="val 398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1472" y="3500438"/>
            <a:ext cx="27146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/>
              <a:t>Звезда</a:t>
            </a:r>
          </a:p>
          <a:p>
            <a:pPr algn="ctr"/>
            <a:r>
              <a:rPr lang="ru-RU" sz="4800" dirty="0" smtClean="0"/>
              <a:t>(Солнце)</a:t>
            </a:r>
            <a:endParaRPr lang="ru-RU" sz="4800" dirty="0"/>
          </a:p>
        </p:txBody>
      </p:sp>
      <p:sp>
        <p:nvSpPr>
          <p:cNvPr id="10" name="TextBox 9"/>
          <p:cNvSpPr txBox="1"/>
          <p:nvPr/>
        </p:nvSpPr>
        <p:spPr>
          <a:xfrm>
            <a:off x="3786182" y="3786190"/>
            <a:ext cx="25164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Планеты</a:t>
            </a:r>
            <a:endParaRPr lang="ru-RU" sz="4400" dirty="0"/>
          </a:p>
        </p:txBody>
      </p:sp>
      <p:sp>
        <p:nvSpPr>
          <p:cNvPr id="11" name="TextBox 10"/>
          <p:cNvSpPr txBox="1"/>
          <p:nvPr/>
        </p:nvSpPr>
        <p:spPr>
          <a:xfrm>
            <a:off x="7286644" y="3857628"/>
            <a:ext cx="14679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Луна</a:t>
            </a:r>
            <a:endParaRPr lang="ru-RU" sz="4400" dirty="0"/>
          </a:p>
        </p:txBody>
      </p:sp>
      <p:sp>
        <p:nvSpPr>
          <p:cNvPr id="12" name="Стрелка вправо 11"/>
          <p:cNvSpPr/>
          <p:nvPr/>
        </p:nvSpPr>
        <p:spPr>
          <a:xfrm>
            <a:off x="6357950" y="3929066"/>
            <a:ext cx="1018568" cy="5258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714375"/>
            <a:ext cx="9144000" cy="685800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/>
              <a:t>Ориентирование</a:t>
            </a:r>
            <a:endParaRPr lang="ru-RU" sz="5400" dirty="0"/>
          </a:p>
        </p:txBody>
      </p:sp>
      <p:sp>
        <p:nvSpPr>
          <p:cNvPr id="8" name="TextBox 7"/>
          <p:cNvSpPr txBox="1"/>
          <p:nvPr/>
        </p:nvSpPr>
        <p:spPr>
          <a:xfrm>
            <a:off x="0" y="4071942"/>
            <a:ext cx="25717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/>
              <a:t>Горизонт</a:t>
            </a:r>
            <a:endParaRPr lang="ru-RU" sz="4400" dirty="0"/>
          </a:p>
        </p:txBody>
      </p:sp>
      <p:sp>
        <p:nvSpPr>
          <p:cNvPr id="10" name="TextBox 9"/>
          <p:cNvSpPr txBox="1"/>
          <p:nvPr/>
        </p:nvSpPr>
        <p:spPr>
          <a:xfrm>
            <a:off x="3143240" y="3786190"/>
            <a:ext cx="26432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/>
              <a:t>Линия горизонта</a:t>
            </a:r>
            <a:endParaRPr lang="ru-RU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6643702" y="4071942"/>
            <a:ext cx="21431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компас</a:t>
            </a:r>
            <a:endParaRPr lang="ru-RU" sz="4000" dirty="0"/>
          </a:p>
        </p:txBody>
      </p:sp>
      <p:sp>
        <p:nvSpPr>
          <p:cNvPr id="13" name="Стрелка вниз 12"/>
          <p:cNvSpPr/>
          <p:nvPr/>
        </p:nvSpPr>
        <p:spPr>
          <a:xfrm>
            <a:off x="3857620" y="1928802"/>
            <a:ext cx="555247" cy="15001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углом 6"/>
          <p:cNvSpPr/>
          <p:nvPr/>
        </p:nvSpPr>
        <p:spPr>
          <a:xfrm rot="16200000" flipH="1">
            <a:off x="1843962" y="772399"/>
            <a:ext cx="1500199" cy="3813005"/>
          </a:xfrm>
          <a:prstGeom prst="bentArrow">
            <a:avLst>
              <a:gd name="adj1" fmla="val 25000"/>
              <a:gd name="adj2" fmla="val 25939"/>
              <a:gd name="adj3" fmla="val 25000"/>
              <a:gd name="adj4" fmla="val 398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Стрелка углом 5"/>
          <p:cNvSpPr/>
          <p:nvPr/>
        </p:nvSpPr>
        <p:spPr>
          <a:xfrm rot="5400000">
            <a:off x="5272985" y="799189"/>
            <a:ext cx="1500200" cy="3759426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трелка вверх 5"/>
          <p:cNvSpPr/>
          <p:nvPr/>
        </p:nvSpPr>
        <p:spPr>
          <a:xfrm rot="10800000">
            <a:off x="2714612" y="4071942"/>
            <a:ext cx="428628" cy="85725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верх 6"/>
          <p:cNvSpPr/>
          <p:nvPr/>
        </p:nvSpPr>
        <p:spPr>
          <a:xfrm>
            <a:off x="2928926" y="1285860"/>
            <a:ext cx="428628" cy="85725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верх 7"/>
          <p:cNvSpPr/>
          <p:nvPr/>
        </p:nvSpPr>
        <p:spPr>
          <a:xfrm rot="10800000">
            <a:off x="4429124" y="4071942"/>
            <a:ext cx="428628" cy="85725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верх 8"/>
          <p:cNvSpPr/>
          <p:nvPr/>
        </p:nvSpPr>
        <p:spPr>
          <a:xfrm rot="10800000">
            <a:off x="5929322" y="4071942"/>
            <a:ext cx="428628" cy="85725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верх 9"/>
          <p:cNvSpPr/>
          <p:nvPr/>
        </p:nvSpPr>
        <p:spPr>
          <a:xfrm rot="10800000">
            <a:off x="714348" y="3643314"/>
            <a:ext cx="428628" cy="85725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верх 10"/>
          <p:cNvSpPr/>
          <p:nvPr/>
        </p:nvSpPr>
        <p:spPr>
          <a:xfrm>
            <a:off x="5715008" y="1285860"/>
            <a:ext cx="428628" cy="85725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верх 11"/>
          <p:cNvSpPr/>
          <p:nvPr/>
        </p:nvSpPr>
        <p:spPr>
          <a:xfrm rot="10800000">
            <a:off x="8001024" y="3357562"/>
            <a:ext cx="428628" cy="85725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верх 12"/>
          <p:cNvSpPr/>
          <p:nvPr/>
        </p:nvSpPr>
        <p:spPr>
          <a:xfrm rot="5400000">
            <a:off x="6500826" y="2500306"/>
            <a:ext cx="428628" cy="85725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верх 13"/>
          <p:cNvSpPr/>
          <p:nvPr/>
        </p:nvSpPr>
        <p:spPr>
          <a:xfrm rot="16200000">
            <a:off x="2000232" y="2428868"/>
            <a:ext cx="428628" cy="85725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5000628" y="571480"/>
            <a:ext cx="19246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Экватор</a:t>
            </a:r>
            <a:endParaRPr lang="ru-RU" sz="4000" dirty="0"/>
          </a:p>
        </p:txBody>
      </p:sp>
      <p:sp>
        <p:nvSpPr>
          <p:cNvPr id="16" name="TextBox 15"/>
          <p:cNvSpPr txBox="1"/>
          <p:nvPr/>
        </p:nvSpPr>
        <p:spPr>
          <a:xfrm>
            <a:off x="2366946" y="509566"/>
            <a:ext cx="18583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Полюса</a:t>
            </a:r>
            <a:endParaRPr lang="ru-RU" sz="4000" dirty="0"/>
          </a:p>
        </p:txBody>
      </p:sp>
      <p:sp>
        <p:nvSpPr>
          <p:cNvPr id="17" name="TextBox 16"/>
          <p:cNvSpPr txBox="1"/>
          <p:nvPr/>
        </p:nvSpPr>
        <p:spPr>
          <a:xfrm>
            <a:off x="0" y="2500306"/>
            <a:ext cx="198644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 smtClean="0"/>
              <a:t>План</a:t>
            </a:r>
          </a:p>
          <a:p>
            <a:pPr algn="ctr"/>
            <a:r>
              <a:rPr lang="ru-RU" sz="3200" dirty="0" smtClean="0"/>
              <a:t>местности</a:t>
            </a:r>
            <a:endParaRPr lang="ru-RU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7206225" y="2214554"/>
            <a:ext cx="193777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 smtClean="0"/>
              <a:t>Ось</a:t>
            </a:r>
          </a:p>
          <a:p>
            <a:pPr algn="ctr"/>
            <a:r>
              <a:rPr lang="ru-RU" sz="3200" dirty="0" smtClean="0"/>
              <a:t>вращения</a:t>
            </a:r>
            <a:endParaRPr lang="ru-RU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1643042" y="5214950"/>
            <a:ext cx="21007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Материк</a:t>
            </a:r>
            <a:endParaRPr lang="ru-RU" sz="4000" dirty="0"/>
          </a:p>
        </p:txBody>
      </p:sp>
      <p:sp>
        <p:nvSpPr>
          <p:cNvPr id="20" name="TextBox 19"/>
          <p:cNvSpPr txBox="1"/>
          <p:nvPr/>
        </p:nvSpPr>
        <p:spPr>
          <a:xfrm>
            <a:off x="3857620" y="5214950"/>
            <a:ext cx="17251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Остров</a:t>
            </a:r>
            <a:endParaRPr lang="ru-RU" sz="4000" dirty="0"/>
          </a:p>
        </p:txBody>
      </p:sp>
      <p:sp>
        <p:nvSpPr>
          <p:cNvPr id="21" name="TextBox 20"/>
          <p:cNvSpPr txBox="1"/>
          <p:nvPr/>
        </p:nvSpPr>
        <p:spPr>
          <a:xfrm>
            <a:off x="5715008" y="5214950"/>
            <a:ext cx="27273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Полуостров</a:t>
            </a:r>
            <a:endParaRPr lang="ru-RU" sz="4000" dirty="0"/>
          </a:p>
        </p:txBody>
      </p:sp>
      <p:sp>
        <p:nvSpPr>
          <p:cNvPr id="22" name="TextBox 21"/>
          <p:cNvSpPr txBox="1"/>
          <p:nvPr/>
        </p:nvSpPr>
        <p:spPr>
          <a:xfrm>
            <a:off x="0" y="4572008"/>
            <a:ext cx="1579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Масштаб</a:t>
            </a:r>
            <a:endParaRPr lang="ru-RU" sz="4000" dirty="0"/>
          </a:p>
        </p:txBody>
      </p:sp>
      <p:sp>
        <p:nvSpPr>
          <p:cNvPr id="23" name="TextBox 22"/>
          <p:cNvSpPr txBox="1"/>
          <p:nvPr/>
        </p:nvSpPr>
        <p:spPr>
          <a:xfrm>
            <a:off x="7572396" y="4286256"/>
            <a:ext cx="11608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Сутки</a:t>
            </a:r>
            <a:endParaRPr lang="ru-RU" sz="4000" dirty="0"/>
          </a:p>
        </p:txBody>
      </p:sp>
      <p:sp>
        <p:nvSpPr>
          <p:cNvPr id="24" name="Рамка 23"/>
          <p:cNvSpPr/>
          <p:nvPr/>
        </p:nvSpPr>
        <p:spPr>
          <a:xfrm>
            <a:off x="2714612" y="2285992"/>
            <a:ext cx="3500462" cy="1714512"/>
          </a:xfrm>
          <a:prstGeom prst="frame">
            <a:avLst>
              <a:gd name="adj1" fmla="val 60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857488" y="2428869"/>
            <a:ext cx="32861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3200" dirty="0" smtClean="0">
                <a:solidFill>
                  <a:schemeClr val="tx2"/>
                </a:solidFill>
              </a:rPr>
              <a:t>Географическая карта 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3200" dirty="0" smtClean="0">
                <a:solidFill>
                  <a:schemeClr val="tx2"/>
                </a:solidFill>
              </a:rPr>
              <a:t>и глобус</a:t>
            </a:r>
            <a:endParaRPr lang="ru-RU" sz="32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14810" y="571480"/>
            <a:ext cx="704039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/>
              <a:t>Р</a:t>
            </a:r>
          </a:p>
          <a:p>
            <a:r>
              <a:rPr lang="ru-RU" sz="6000" b="1" dirty="0" smtClean="0"/>
              <a:t>Е</a:t>
            </a:r>
          </a:p>
          <a:p>
            <a:r>
              <a:rPr lang="ru-RU" sz="6000" b="1" dirty="0" smtClean="0"/>
              <a:t>Л</a:t>
            </a:r>
          </a:p>
          <a:p>
            <a:r>
              <a:rPr lang="ru-RU" sz="6000" b="1" dirty="0" smtClean="0"/>
              <a:t>Ь</a:t>
            </a:r>
          </a:p>
          <a:p>
            <a:r>
              <a:rPr lang="ru-RU" sz="6000" b="1" dirty="0" smtClean="0"/>
              <a:t>Е</a:t>
            </a:r>
          </a:p>
          <a:p>
            <a:r>
              <a:rPr lang="ru-RU" sz="6000" b="1" dirty="0" smtClean="0"/>
              <a:t>ф</a:t>
            </a:r>
            <a:endParaRPr lang="ru-RU" sz="6000" b="1" dirty="0"/>
          </a:p>
        </p:txBody>
      </p:sp>
      <p:sp>
        <p:nvSpPr>
          <p:cNvPr id="13" name="Стрелка вверх 12"/>
          <p:cNvSpPr/>
          <p:nvPr/>
        </p:nvSpPr>
        <p:spPr>
          <a:xfrm rot="20031713">
            <a:off x="1317425" y="3290324"/>
            <a:ext cx="294047" cy="118456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верх 13"/>
          <p:cNvSpPr/>
          <p:nvPr/>
        </p:nvSpPr>
        <p:spPr>
          <a:xfrm rot="12848714">
            <a:off x="1391070" y="1098775"/>
            <a:ext cx="289632" cy="122750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верх 14"/>
          <p:cNvSpPr/>
          <p:nvPr/>
        </p:nvSpPr>
        <p:spPr>
          <a:xfrm rot="16200000">
            <a:off x="3528326" y="4154037"/>
            <a:ext cx="214314" cy="10001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верх 15"/>
          <p:cNvSpPr/>
          <p:nvPr/>
        </p:nvSpPr>
        <p:spPr>
          <a:xfrm rot="16200000">
            <a:off x="3528326" y="582137"/>
            <a:ext cx="214314" cy="10001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верх 16"/>
          <p:cNvSpPr/>
          <p:nvPr/>
        </p:nvSpPr>
        <p:spPr>
          <a:xfrm rot="10800000">
            <a:off x="2285984" y="5000636"/>
            <a:ext cx="312541" cy="68580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верх 17"/>
          <p:cNvSpPr/>
          <p:nvPr/>
        </p:nvSpPr>
        <p:spPr>
          <a:xfrm rot="5400000">
            <a:off x="7314540" y="4154037"/>
            <a:ext cx="214314" cy="10001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верх 18"/>
          <p:cNvSpPr/>
          <p:nvPr/>
        </p:nvSpPr>
        <p:spPr>
          <a:xfrm rot="7320239">
            <a:off x="6945960" y="1141690"/>
            <a:ext cx="214315" cy="10001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верх 19"/>
          <p:cNvSpPr/>
          <p:nvPr/>
        </p:nvSpPr>
        <p:spPr>
          <a:xfrm rot="3591796">
            <a:off x="6879940" y="200838"/>
            <a:ext cx="214314" cy="10001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верх 20"/>
          <p:cNvSpPr/>
          <p:nvPr/>
        </p:nvSpPr>
        <p:spPr>
          <a:xfrm rot="5400000">
            <a:off x="5179223" y="607199"/>
            <a:ext cx="214314" cy="10001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верх 21"/>
          <p:cNvSpPr/>
          <p:nvPr/>
        </p:nvSpPr>
        <p:spPr>
          <a:xfrm rot="5400000">
            <a:off x="5457152" y="4154037"/>
            <a:ext cx="214314" cy="10001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5715008" y="857232"/>
            <a:ext cx="14638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Равнина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7572396" y="214290"/>
            <a:ext cx="14345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Плоская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7000892" y="2000240"/>
            <a:ext cx="17983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Холмистая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5929322" y="4429132"/>
            <a:ext cx="10775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Овраг</a:t>
            </a:r>
            <a:endParaRPr lang="ru-RU" sz="2800" dirty="0"/>
          </a:p>
        </p:txBody>
      </p:sp>
      <p:sp>
        <p:nvSpPr>
          <p:cNvPr id="27" name="TextBox 26"/>
          <p:cNvSpPr txBox="1"/>
          <p:nvPr/>
        </p:nvSpPr>
        <p:spPr>
          <a:xfrm>
            <a:off x="7929586" y="4357694"/>
            <a:ext cx="10642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Балка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2071670" y="4429132"/>
            <a:ext cx="8496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Гора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2071670" y="785794"/>
            <a:ext cx="9712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Холм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285720" y="2071678"/>
            <a:ext cx="156645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dirty="0" smtClean="0"/>
              <a:t>Вершина</a:t>
            </a:r>
          </a:p>
          <a:p>
            <a:pPr algn="ctr"/>
            <a:r>
              <a:rPr lang="ru-RU" sz="2800" dirty="0" smtClean="0"/>
              <a:t>склон </a:t>
            </a:r>
          </a:p>
          <a:p>
            <a:pPr algn="ctr"/>
            <a:r>
              <a:rPr lang="ru-RU" sz="2800" dirty="0" smtClean="0"/>
              <a:t>подошва</a:t>
            </a:r>
            <a:endParaRPr lang="ru-RU" sz="2800" dirty="0"/>
          </a:p>
        </p:txBody>
      </p:sp>
      <p:sp>
        <p:nvSpPr>
          <p:cNvPr id="31" name="TextBox 30"/>
          <p:cNvSpPr txBox="1"/>
          <p:nvPr/>
        </p:nvSpPr>
        <p:spPr>
          <a:xfrm>
            <a:off x="1857356" y="5857892"/>
            <a:ext cx="13306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Ледник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428604"/>
            <a:ext cx="84296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/>
              <a:t>Полезные ископаемые</a:t>
            </a:r>
            <a:endParaRPr lang="ru-RU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2571736" y="1857364"/>
            <a:ext cx="415126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dirty="0" smtClean="0"/>
              <a:t>Месторождение</a:t>
            </a:r>
            <a:endParaRPr lang="ru-RU" sz="4400" dirty="0"/>
          </a:p>
        </p:txBody>
      </p:sp>
      <p:sp>
        <p:nvSpPr>
          <p:cNvPr id="4" name="TextBox 3"/>
          <p:cNvSpPr txBox="1"/>
          <p:nvPr/>
        </p:nvSpPr>
        <p:spPr>
          <a:xfrm>
            <a:off x="1357290" y="4143380"/>
            <a:ext cx="18977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dirty="0" smtClean="0"/>
              <a:t>Карьер</a:t>
            </a:r>
            <a:endParaRPr lang="ru-RU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3714744" y="4143380"/>
            <a:ext cx="178093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dirty="0" smtClean="0"/>
              <a:t>Шахты</a:t>
            </a:r>
            <a:endParaRPr lang="ru-RU" sz="4400" dirty="0"/>
          </a:p>
        </p:txBody>
      </p:sp>
      <p:sp>
        <p:nvSpPr>
          <p:cNvPr id="8" name="Стрелка вверх 7"/>
          <p:cNvSpPr/>
          <p:nvPr/>
        </p:nvSpPr>
        <p:spPr>
          <a:xfrm rot="9280003">
            <a:off x="6212838" y="2739514"/>
            <a:ext cx="357190" cy="107157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верх 8"/>
          <p:cNvSpPr/>
          <p:nvPr/>
        </p:nvSpPr>
        <p:spPr>
          <a:xfrm rot="12522534">
            <a:off x="2592837" y="2805984"/>
            <a:ext cx="357190" cy="107157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верх 9"/>
          <p:cNvSpPr/>
          <p:nvPr/>
        </p:nvSpPr>
        <p:spPr>
          <a:xfrm rot="10800000">
            <a:off x="4286248" y="2786058"/>
            <a:ext cx="357190" cy="107157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верх 10"/>
          <p:cNvSpPr/>
          <p:nvPr/>
        </p:nvSpPr>
        <p:spPr>
          <a:xfrm rot="10800000">
            <a:off x="4214810" y="1214422"/>
            <a:ext cx="357190" cy="85725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5857884" y="4214818"/>
            <a:ext cx="213231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dirty="0" smtClean="0"/>
              <a:t>Водоем</a:t>
            </a:r>
            <a:endParaRPr lang="ru-RU" sz="44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187</TotalTime>
  <Words>366</Words>
  <Application>Microsoft Office PowerPoint</Application>
  <PresentationFormat>Экран (4:3)</PresentationFormat>
  <Paragraphs>186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Изящная</vt:lpstr>
      <vt:lpstr>Фундаментальная система природоведческих понятий  в начальной школе</vt:lpstr>
      <vt:lpstr>Слайд 2</vt:lpstr>
      <vt:lpstr>14 подсистем:</vt:lpstr>
      <vt:lpstr>Слайд 4</vt:lpstr>
      <vt:lpstr>Солнечная система</vt:lpstr>
      <vt:lpstr>Ориентирование</vt:lpstr>
      <vt:lpstr>Слайд 7</vt:lpstr>
      <vt:lpstr>Слайд 8</vt:lpstr>
      <vt:lpstr>Слайд 9</vt:lpstr>
      <vt:lpstr>Почва</vt:lpstr>
      <vt:lpstr>Водоем</vt:lpstr>
      <vt:lpstr>Слайд 12</vt:lpstr>
      <vt:lpstr>Слайд 13</vt:lpstr>
      <vt:lpstr>Слайд 14</vt:lpstr>
      <vt:lpstr>Слайд 15</vt:lpstr>
      <vt:lpstr>Слайд 16</vt:lpstr>
      <vt:lpstr>Слайд 17</vt:lpstr>
      <vt:lpstr>Рекомендации по формированию понятий у младших школьников:</vt:lpstr>
      <vt:lpstr>     Спасибо за внимание 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Фундаментальная система природоведческих понятий в начальной школе</dc:title>
  <dc:creator>1</dc:creator>
  <cp:lastModifiedBy>Валентина Александровна</cp:lastModifiedBy>
  <cp:revision>26</cp:revision>
  <dcterms:created xsi:type="dcterms:W3CDTF">2010-03-18T06:02:12Z</dcterms:created>
  <dcterms:modified xsi:type="dcterms:W3CDTF">2010-03-24T11:11:28Z</dcterms:modified>
</cp:coreProperties>
</file>