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6" r:id="rId1"/>
    <p:sldMasterId id="2147484178" r:id="rId2"/>
    <p:sldMasterId id="2147484190" r:id="rId3"/>
  </p:sldMasterIdLst>
  <p:notesMasterIdLst>
    <p:notesMasterId r:id="rId30"/>
  </p:notesMasterIdLst>
  <p:sldIdLst>
    <p:sldId id="256" r:id="rId4"/>
    <p:sldId id="259" r:id="rId5"/>
    <p:sldId id="262" r:id="rId6"/>
    <p:sldId id="257" r:id="rId7"/>
    <p:sldId id="300" r:id="rId8"/>
    <p:sldId id="301" r:id="rId9"/>
    <p:sldId id="283" r:id="rId10"/>
    <p:sldId id="267" r:id="rId11"/>
    <p:sldId id="270" r:id="rId12"/>
    <p:sldId id="280" r:id="rId13"/>
    <p:sldId id="265" r:id="rId14"/>
    <p:sldId id="292" r:id="rId15"/>
    <p:sldId id="277" r:id="rId16"/>
    <p:sldId id="281" r:id="rId17"/>
    <p:sldId id="291" r:id="rId18"/>
    <p:sldId id="295" r:id="rId19"/>
    <p:sldId id="288" r:id="rId20"/>
    <p:sldId id="268" r:id="rId21"/>
    <p:sldId id="271" r:id="rId22"/>
    <p:sldId id="289" r:id="rId23"/>
    <p:sldId id="279" r:id="rId24"/>
    <p:sldId id="293" r:id="rId25"/>
    <p:sldId id="296" r:id="rId26"/>
    <p:sldId id="273" r:id="rId27"/>
    <p:sldId id="297" r:id="rId28"/>
    <p:sldId id="298"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7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344" autoAdjust="0"/>
    <p:restoredTop sz="94660"/>
  </p:normalViewPr>
  <p:slideViewPr>
    <p:cSldViewPr>
      <p:cViewPr>
        <p:scale>
          <a:sx n="66" d="100"/>
          <a:sy n="66" d="100"/>
        </p:scale>
        <p:origin x="-1290"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9D6E2D3-B8F0-49E5-A785-32B737799A03}" type="datetimeFigureOut">
              <a:rPr lang="ru-RU"/>
              <a:pPr>
                <a:defRPr/>
              </a:pPr>
              <a:t>29.01.2011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64103E9-8E18-4EE2-AF27-A740A51DC63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86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E8DE5E-4A0D-4C70-A5E1-33754E793CE1}" type="slidenum">
              <a:rPr lang="ru-RU" smtClean="0"/>
              <a:pPr/>
              <a:t>15</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pPr>
              <a:defRPr/>
            </a:pPr>
            <a:fld id="{FDE5829D-BE26-472F-9996-805B47EEC8C0}" type="datetimeFigureOut">
              <a:rPr lang="ru-RU" smtClean="0"/>
              <a:pPr>
                <a:defRPr/>
              </a:pPr>
              <a:t>29.01.2011</a:t>
            </a:fld>
            <a:endParaRPr lang="ru-RU"/>
          </a:p>
        </p:txBody>
      </p:sp>
      <p:sp>
        <p:nvSpPr>
          <p:cNvPr id="16" name="Номер слайда 15"/>
          <p:cNvSpPr>
            <a:spLocks noGrp="1"/>
          </p:cNvSpPr>
          <p:nvPr>
            <p:ph type="sldNum" sz="quarter" idx="11"/>
          </p:nvPr>
        </p:nvSpPr>
        <p:spPr/>
        <p:txBody>
          <a:bodyPr/>
          <a:lstStyle/>
          <a:p>
            <a:pPr>
              <a:defRPr/>
            </a:pPr>
            <a:fld id="{30BA7AE9-FB57-4D16-ABDA-63BDC60783D3}" type="slidenum">
              <a:rPr lang="ru-RU" smtClean="0"/>
              <a:pPr>
                <a:defRPr/>
              </a:pPr>
              <a:t>‹#›</a:t>
            </a:fld>
            <a:endParaRPr lang="ru-RU"/>
          </a:p>
        </p:txBody>
      </p:sp>
      <p:sp>
        <p:nvSpPr>
          <p:cNvPr id="17" name="Нижний колонтитул 16"/>
          <p:cNvSpPr>
            <a:spLocks noGrp="1"/>
          </p:cNvSpPr>
          <p:nvPr>
            <p:ph type="ftr" sz="quarter" idx="12"/>
          </p:nvPr>
        </p:nvSpPr>
        <p:spPr/>
        <p:txBody>
          <a:body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8977D34-5F0C-4490-897D-819AB9748DF6}" type="datetimeFigureOut">
              <a:rPr lang="ru-RU" smtClean="0"/>
              <a:pPr>
                <a:defRPr/>
              </a:pPr>
              <a:t>29.01.2011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BFF678E-8121-4DA3-919D-F96CC007A789}"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5DA03E1E-52A7-47C2-AD8F-1DF27CC220F6}" type="datetimeFigureOut">
              <a:rPr lang="ru-RU" smtClean="0"/>
              <a:pPr>
                <a:defRPr/>
              </a:pPr>
              <a:t>29.01.2011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16C2723-8527-43FF-A0CE-732C15AC4997}"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rtl="0">
              <a:defRPr/>
            </a:pPr>
            <a:endParaRPr lang="en-US" kern="1200">
              <a:solidFill>
                <a:prstClr val="white"/>
              </a:solidFill>
              <a:latin typeface="Constantia"/>
              <a:ea typeface="+mn-ea"/>
              <a:cs typeface="+mn-cs"/>
            </a:endParaRPr>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lgn="l" rtl="0">
              <a:defRPr/>
            </a:pPr>
            <a:fld id="{B3B3078A-7F7E-4498-8F31-6F71F48D5B15}"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8" name="Номер слайда 15"/>
          <p:cNvSpPr>
            <a:spLocks noGrp="1"/>
          </p:cNvSpPr>
          <p:nvPr>
            <p:ph type="sldNum" sz="quarter" idx="11"/>
          </p:nvPr>
        </p:nvSpPr>
        <p:spPr/>
        <p:txBody>
          <a:bodyPr/>
          <a:lstStyle>
            <a:lvl1pPr>
              <a:defRPr/>
            </a:lvl1pPr>
          </a:lstStyle>
          <a:p>
            <a:pPr algn="ctr" rtl="0">
              <a:defRPr/>
            </a:pPr>
            <a:fld id="{8D6557C0-1494-4D58-97C9-10E8FFD1AB6F}"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
        <p:nvSpPr>
          <p:cNvPr id="10" name="Нижний колонтитул 16"/>
          <p:cNvSpPr>
            <a:spLocks noGrp="1"/>
          </p:cNvSpPr>
          <p:nvPr>
            <p:ph type="ftr" sz="quarter" idx="12"/>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lgn="l" rtl="0">
              <a:defRPr/>
            </a:pPr>
            <a:fld id="{A7B0C6FB-B2D9-4D86-8A05-7024FB312DDE}"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5" name="Нижний колонтитул 9"/>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6" name="Номер слайда 21"/>
          <p:cNvSpPr>
            <a:spLocks noGrp="1"/>
          </p:cNvSpPr>
          <p:nvPr>
            <p:ph type="sldNum" sz="quarter" idx="12"/>
          </p:nvPr>
        </p:nvSpPr>
        <p:spPr/>
        <p:txBody>
          <a:bodyPr/>
          <a:lstStyle>
            <a:lvl1pPr>
              <a:defRPr/>
            </a:lvl1pPr>
          </a:lstStyle>
          <a:p>
            <a:pPr algn="ctr" rtl="0">
              <a:defRPr/>
            </a:pPr>
            <a:fld id="{C3520395-7E3E-4B31-9898-40A6F5B1CE50}"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lgn="l" rtl="0">
              <a:defRPr/>
            </a:pPr>
            <a:fld id="{D43154BB-69E2-4972-B3B9-AE1F25A63D3B}"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7" name="Номер слайда 5"/>
          <p:cNvSpPr>
            <a:spLocks noGrp="1"/>
          </p:cNvSpPr>
          <p:nvPr>
            <p:ph type="sldNum" sz="quarter" idx="12"/>
          </p:nvPr>
        </p:nvSpPr>
        <p:spPr/>
        <p:txBody>
          <a:bodyPr/>
          <a:lstStyle>
            <a:lvl1pPr>
              <a:defRPr/>
            </a:lvl1pPr>
          </a:lstStyle>
          <a:p>
            <a:pPr algn="ctr" rtl="0">
              <a:defRPr/>
            </a:pPr>
            <a:fld id="{1115F573-8700-4365-A9AA-812E10D4634C}"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lgn="l" rtl="0">
              <a:defRPr/>
            </a:pPr>
            <a:fld id="{684EDC9A-6AFC-484B-AED2-26221640BE0A}"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6" name="Нижний колонтитул 9"/>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7" name="Номер слайда 21"/>
          <p:cNvSpPr>
            <a:spLocks noGrp="1"/>
          </p:cNvSpPr>
          <p:nvPr>
            <p:ph type="sldNum" sz="quarter" idx="12"/>
          </p:nvPr>
        </p:nvSpPr>
        <p:spPr/>
        <p:txBody>
          <a:bodyPr/>
          <a:lstStyle>
            <a:lvl1pPr>
              <a:defRPr/>
            </a:lvl1pPr>
          </a:lstStyle>
          <a:p>
            <a:pPr algn="ctr" rtl="0">
              <a:defRPr/>
            </a:pPr>
            <a:fld id="{4C552CB3-2FB8-4EE8-AB81-53C1EAD422C8}"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lgn="ctr" rtl="0">
              <a:defRPr/>
            </a:pPr>
            <a:fld id="{68E63ABE-2053-4CBA-AC65-569C02437E70}"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
        <p:nvSpPr>
          <p:cNvPr id="10" name="Нижний колонтитул 7"/>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11" name="Дата 6"/>
          <p:cNvSpPr>
            <a:spLocks noGrp="1"/>
          </p:cNvSpPr>
          <p:nvPr>
            <p:ph type="dt" sz="half" idx="12"/>
          </p:nvPr>
        </p:nvSpPr>
        <p:spPr/>
        <p:txBody>
          <a:bodyPr/>
          <a:lstStyle>
            <a:lvl1pPr>
              <a:defRPr/>
            </a:lvl1pPr>
          </a:lstStyle>
          <a:p>
            <a:pPr algn="l" rtl="0">
              <a:defRPr/>
            </a:pPr>
            <a:fld id="{4173979E-5C15-4D28-9D28-A99DFCCB4CCA}"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lgn="l" rtl="0">
              <a:defRPr/>
            </a:pPr>
            <a:fld id="{DE1E260C-88EE-44B1-B049-16819E2BC851}"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4" name="Нижний колонтитул 9"/>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5" name="Номер слайда 21"/>
          <p:cNvSpPr>
            <a:spLocks noGrp="1"/>
          </p:cNvSpPr>
          <p:nvPr>
            <p:ph type="sldNum" sz="quarter" idx="12"/>
          </p:nvPr>
        </p:nvSpPr>
        <p:spPr/>
        <p:txBody>
          <a:bodyPr/>
          <a:lstStyle>
            <a:lvl1pPr>
              <a:defRPr/>
            </a:lvl1pPr>
          </a:lstStyle>
          <a:p>
            <a:pPr algn="ctr" rtl="0">
              <a:defRPr/>
            </a:pPr>
            <a:fld id="{8EF84929-4BC5-491F-BE3D-07F1B96DAB58}"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lgn="l" rtl="0">
              <a:defRPr/>
            </a:pPr>
            <a:fld id="{FE66D4C2-FF37-427B-9470-1C73105CEAB7}"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3" name="Нижний колонтитул 9"/>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4" name="Номер слайда 21"/>
          <p:cNvSpPr>
            <a:spLocks noGrp="1"/>
          </p:cNvSpPr>
          <p:nvPr>
            <p:ph type="sldNum" sz="quarter" idx="12"/>
          </p:nvPr>
        </p:nvSpPr>
        <p:spPr/>
        <p:txBody>
          <a:bodyPr/>
          <a:lstStyle>
            <a:lvl1pPr>
              <a:defRPr/>
            </a:lvl1pPr>
          </a:lstStyle>
          <a:p>
            <a:pPr algn="ctr" rtl="0">
              <a:defRPr/>
            </a:pPr>
            <a:fld id="{11B77F63-7810-45AD-9A32-DF0405F0AB60}"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lgn="l" rtl="0">
              <a:defRPr/>
            </a:pPr>
            <a:fld id="{2C7450B7-C1DE-4F82-9C82-6018E31EC1B9}"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6" name="Нижний колонтитул 9"/>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7" name="Номер слайда 21"/>
          <p:cNvSpPr>
            <a:spLocks noGrp="1"/>
          </p:cNvSpPr>
          <p:nvPr>
            <p:ph type="sldNum" sz="quarter" idx="12"/>
          </p:nvPr>
        </p:nvSpPr>
        <p:spPr/>
        <p:txBody>
          <a:bodyPr/>
          <a:lstStyle>
            <a:lvl1pPr>
              <a:defRPr/>
            </a:lvl1pPr>
          </a:lstStyle>
          <a:p>
            <a:pPr algn="ctr" rtl="0">
              <a:defRPr/>
            </a:pPr>
            <a:fld id="{E17575C2-0488-4595-BB31-9A90FD4DD457}"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pPr>
              <a:defRPr/>
            </a:pPr>
            <a:fld id="{D3F4E6AC-676C-4C45-92CB-B7396FDA1DD7}" type="datetimeFigureOut">
              <a:rPr lang="ru-RU" smtClean="0"/>
              <a:pPr>
                <a:defRPr/>
              </a:pPr>
              <a:t>29.01.2011</a:t>
            </a:fld>
            <a:endParaRPr lang="ru-RU"/>
          </a:p>
        </p:txBody>
      </p:sp>
      <p:sp>
        <p:nvSpPr>
          <p:cNvPr id="15" name="Номер слайда 14"/>
          <p:cNvSpPr>
            <a:spLocks noGrp="1"/>
          </p:cNvSpPr>
          <p:nvPr>
            <p:ph type="sldNum" sz="quarter" idx="15"/>
          </p:nvPr>
        </p:nvSpPr>
        <p:spPr/>
        <p:txBody>
          <a:bodyPr/>
          <a:lstStyle>
            <a:lvl1pPr algn="ctr">
              <a:defRPr/>
            </a:lvl1pPr>
          </a:lstStyle>
          <a:p>
            <a:pPr>
              <a:defRPr/>
            </a:pPr>
            <a:fld id="{AFEF88A1-E124-4906-8E85-414D7B79FF86}" type="slidenum">
              <a:rPr lang="ru-RU" smtClean="0"/>
              <a:pPr>
                <a:defRPr/>
              </a:pPr>
              <a:t>‹#›</a:t>
            </a:fld>
            <a:endParaRPr lang="ru-RU"/>
          </a:p>
        </p:txBody>
      </p:sp>
      <p:sp>
        <p:nvSpPr>
          <p:cNvPr id="16" name="Нижний колонтитул 15"/>
          <p:cNvSpPr>
            <a:spLocks noGrp="1"/>
          </p:cNvSpPr>
          <p:nvPr>
            <p:ph type="ftr" sz="quarter" idx="16"/>
          </p:nvPr>
        </p:nvSpPr>
        <p:spPr/>
        <p:txBody>
          <a:bodyPr/>
          <a:lstStyle/>
          <a:p>
            <a:pPr>
              <a:defRPr/>
            </a:pPr>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lgn="l" rtl="0">
              <a:defRPr/>
            </a:pPr>
            <a:fld id="{95E74AEF-94FB-460F-809E-873CD939BD94}"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6" name="Нижний колонтитул 9"/>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7" name="Номер слайда 21"/>
          <p:cNvSpPr>
            <a:spLocks noGrp="1"/>
          </p:cNvSpPr>
          <p:nvPr>
            <p:ph type="sldNum" sz="quarter" idx="12"/>
          </p:nvPr>
        </p:nvSpPr>
        <p:spPr/>
        <p:txBody>
          <a:bodyPr/>
          <a:lstStyle>
            <a:lvl1pPr>
              <a:defRPr/>
            </a:lvl1pPr>
          </a:lstStyle>
          <a:p>
            <a:pPr algn="ctr" rtl="0">
              <a:defRPr/>
            </a:pPr>
            <a:fld id="{33B5B7BB-9A77-4774-9B18-E29C8E97EED0}"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lgn="l" rtl="0">
              <a:defRPr/>
            </a:pPr>
            <a:fld id="{9B5395A1-F3C0-426F-B611-8295F83112C6}"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5" name="Нижний колонтитул 9"/>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6" name="Номер слайда 21"/>
          <p:cNvSpPr>
            <a:spLocks noGrp="1"/>
          </p:cNvSpPr>
          <p:nvPr>
            <p:ph type="sldNum" sz="quarter" idx="12"/>
          </p:nvPr>
        </p:nvSpPr>
        <p:spPr/>
        <p:txBody>
          <a:bodyPr/>
          <a:lstStyle>
            <a:lvl1pPr>
              <a:defRPr/>
            </a:lvl1pPr>
          </a:lstStyle>
          <a:p>
            <a:pPr algn="ctr" rtl="0">
              <a:defRPr/>
            </a:pPr>
            <a:fld id="{2D6B1B9B-AC26-4643-A05D-37A40DA55F30}"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lgn="l" rtl="0">
              <a:defRPr/>
            </a:pPr>
            <a:fld id="{DCBE9BCB-AC78-477C-B677-A1EEA29001BD}"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5" name="Нижний колонтитул 9"/>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6" name="Номер слайда 21"/>
          <p:cNvSpPr>
            <a:spLocks noGrp="1"/>
          </p:cNvSpPr>
          <p:nvPr>
            <p:ph type="sldNum" sz="quarter" idx="12"/>
          </p:nvPr>
        </p:nvSpPr>
        <p:spPr/>
        <p:txBody>
          <a:bodyPr/>
          <a:lstStyle>
            <a:lvl1pPr>
              <a:defRPr/>
            </a:lvl1pPr>
          </a:lstStyle>
          <a:p>
            <a:pPr algn="ctr" rtl="0">
              <a:defRPr/>
            </a:pPr>
            <a:fld id="{E9D52167-361C-4BAB-A8A7-BEC3AF4D6033}"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rtl="0">
              <a:defRPr/>
            </a:pPr>
            <a:endParaRPr lang="en-US" kern="1200">
              <a:solidFill>
                <a:prstClr val="white"/>
              </a:solidFill>
              <a:latin typeface="Constantia"/>
              <a:ea typeface="+mn-ea"/>
              <a:cs typeface="+mn-cs"/>
            </a:endParaRPr>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lgn="l" rtl="0">
              <a:defRPr/>
            </a:pPr>
            <a:fld id="{B3B3078A-7F7E-4498-8F31-6F71F48D5B15}"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8" name="Номер слайда 15"/>
          <p:cNvSpPr>
            <a:spLocks noGrp="1"/>
          </p:cNvSpPr>
          <p:nvPr>
            <p:ph type="sldNum" sz="quarter" idx="11"/>
          </p:nvPr>
        </p:nvSpPr>
        <p:spPr/>
        <p:txBody>
          <a:bodyPr/>
          <a:lstStyle>
            <a:lvl1pPr>
              <a:defRPr/>
            </a:lvl1pPr>
          </a:lstStyle>
          <a:p>
            <a:pPr algn="ctr" rtl="0">
              <a:defRPr/>
            </a:pPr>
            <a:fld id="{8D6557C0-1494-4D58-97C9-10E8FFD1AB6F}"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
        <p:nvSpPr>
          <p:cNvPr id="10" name="Нижний колонтитул 16"/>
          <p:cNvSpPr>
            <a:spLocks noGrp="1"/>
          </p:cNvSpPr>
          <p:nvPr>
            <p:ph type="ftr" sz="quarter" idx="12"/>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lgn="l" rtl="0">
              <a:defRPr/>
            </a:pPr>
            <a:fld id="{A7B0C6FB-B2D9-4D86-8A05-7024FB312DDE}"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5" name="Нижний колонтитул 9"/>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6" name="Номер слайда 21"/>
          <p:cNvSpPr>
            <a:spLocks noGrp="1"/>
          </p:cNvSpPr>
          <p:nvPr>
            <p:ph type="sldNum" sz="quarter" idx="12"/>
          </p:nvPr>
        </p:nvSpPr>
        <p:spPr/>
        <p:txBody>
          <a:bodyPr/>
          <a:lstStyle>
            <a:lvl1pPr>
              <a:defRPr/>
            </a:lvl1pPr>
          </a:lstStyle>
          <a:p>
            <a:pPr algn="ctr" rtl="0">
              <a:defRPr/>
            </a:pPr>
            <a:fld id="{C3520395-7E3E-4B31-9898-40A6F5B1CE50}"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lgn="l" rtl="0">
              <a:defRPr/>
            </a:pPr>
            <a:fld id="{D43154BB-69E2-4972-B3B9-AE1F25A63D3B}"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7" name="Номер слайда 5"/>
          <p:cNvSpPr>
            <a:spLocks noGrp="1"/>
          </p:cNvSpPr>
          <p:nvPr>
            <p:ph type="sldNum" sz="quarter" idx="12"/>
          </p:nvPr>
        </p:nvSpPr>
        <p:spPr/>
        <p:txBody>
          <a:bodyPr/>
          <a:lstStyle>
            <a:lvl1pPr>
              <a:defRPr/>
            </a:lvl1pPr>
          </a:lstStyle>
          <a:p>
            <a:pPr algn="ctr" rtl="0">
              <a:defRPr/>
            </a:pPr>
            <a:fld id="{1115F573-8700-4365-A9AA-812E10D4634C}"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lgn="l" rtl="0">
              <a:defRPr/>
            </a:pPr>
            <a:fld id="{684EDC9A-6AFC-484B-AED2-26221640BE0A}"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6" name="Нижний колонтитул 9"/>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7" name="Номер слайда 21"/>
          <p:cNvSpPr>
            <a:spLocks noGrp="1"/>
          </p:cNvSpPr>
          <p:nvPr>
            <p:ph type="sldNum" sz="quarter" idx="12"/>
          </p:nvPr>
        </p:nvSpPr>
        <p:spPr/>
        <p:txBody>
          <a:bodyPr/>
          <a:lstStyle>
            <a:lvl1pPr>
              <a:defRPr/>
            </a:lvl1pPr>
          </a:lstStyle>
          <a:p>
            <a:pPr algn="ctr" rtl="0">
              <a:defRPr/>
            </a:pPr>
            <a:fld id="{4C552CB3-2FB8-4EE8-AB81-53C1EAD422C8}"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lgn="ctr" rtl="0">
              <a:defRPr/>
            </a:pPr>
            <a:fld id="{68E63ABE-2053-4CBA-AC65-569C02437E70}"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
        <p:nvSpPr>
          <p:cNvPr id="10" name="Нижний колонтитул 7"/>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11" name="Дата 6"/>
          <p:cNvSpPr>
            <a:spLocks noGrp="1"/>
          </p:cNvSpPr>
          <p:nvPr>
            <p:ph type="dt" sz="half" idx="12"/>
          </p:nvPr>
        </p:nvSpPr>
        <p:spPr/>
        <p:txBody>
          <a:bodyPr/>
          <a:lstStyle>
            <a:lvl1pPr>
              <a:defRPr/>
            </a:lvl1pPr>
          </a:lstStyle>
          <a:p>
            <a:pPr algn="l" rtl="0">
              <a:defRPr/>
            </a:pPr>
            <a:fld id="{4173979E-5C15-4D28-9D28-A99DFCCB4CCA}"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lgn="l" rtl="0">
              <a:defRPr/>
            </a:pPr>
            <a:fld id="{DE1E260C-88EE-44B1-B049-16819E2BC851}"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4" name="Нижний колонтитул 9"/>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5" name="Номер слайда 21"/>
          <p:cNvSpPr>
            <a:spLocks noGrp="1"/>
          </p:cNvSpPr>
          <p:nvPr>
            <p:ph type="sldNum" sz="quarter" idx="12"/>
          </p:nvPr>
        </p:nvSpPr>
        <p:spPr/>
        <p:txBody>
          <a:bodyPr/>
          <a:lstStyle>
            <a:lvl1pPr>
              <a:defRPr/>
            </a:lvl1pPr>
          </a:lstStyle>
          <a:p>
            <a:pPr algn="ctr" rtl="0">
              <a:defRPr/>
            </a:pPr>
            <a:fld id="{8EF84929-4BC5-491F-BE3D-07F1B96DAB58}"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lgn="l" rtl="0">
              <a:defRPr/>
            </a:pPr>
            <a:fld id="{FE66D4C2-FF37-427B-9470-1C73105CEAB7}"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3" name="Нижний колонтитул 9"/>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4" name="Номер слайда 21"/>
          <p:cNvSpPr>
            <a:spLocks noGrp="1"/>
          </p:cNvSpPr>
          <p:nvPr>
            <p:ph type="sldNum" sz="quarter" idx="12"/>
          </p:nvPr>
        </p:nvSpPr>
        <p:spPr/>
        <p:txBody>
          <a:bodyPr/>
          <a:lstStyle>
            <a:lvl1pPr>
              <a:defRPr/>
            </a:lvl1pPr>
          </a:lstStyle>
          <a:p>
            <a:pPr algn="ctr" rtl="0">
              <a:defRPr/>
            </a:pPr>
            <a:fld id="{11B77F63-7810-45AD-9A32-DF0405F0AB60}"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F0D8B085-352C-4967-A873-413BA92FF34A}" type="datetimeFigureOut">
              <a:rPr lang="ru-RU" smtClean="0"/>
              <a:pPr>
                <a:defRPr/>
              </a:pPr>
              <a:t>29.01.2011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D796070-6D6A-4DB4-8641-85AC6597A0A5}" type="slidenum">
              <a:rPr lang="ru-RU" smtClean="0"/>
              <a:pPr>
                <a:defRPr/>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lgn="l" rtl="0">
              <a:defRPr/>
            </a:pPr>
            <a:fld id="{2C7450B7-C1DE-4F82-9C82-6018E31EC1B9}"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6" name="Нижний колонтитул 9"/>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7" name="Номер слайда 21"/>
          <p:cNvSpPr>
            <a:spLocks noGrp="1"/>
          </p:cNvSpPr>
          <p:nvPr>
            <p:ph type="sldNum" sz="quarter" idx="12"/>
          </p:nvPr>
        </p:nvSpPr>
        <p:spPr/>
        <p:txBody>
          <a:bodyPr/>
          <a:lstStyle>
            <a:lvl1pPr>
              <a:defRPr/>
            </a:lvl1pPr>
          </a:lstStyle>
          <a:p>
            <a:pPr algn="ctr" rtl="0">
              <a:defRPr/>
            </a:pPr>
            <a:fld id="{E17575C2-0488-4595-BB31-9A90FD4DD457}"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lgn="l" rtl="0">
              <a:defRPr/>
            </a:pPr>
            <a:fld id="{95E74AEF-94FB-460F-809E-873CD939BD94}"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6" name="Нижний колонтитул 9"/>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7" name="Номер слайда 21"/>
          <p:cNvSpPr>
            <a:spLocks noGrp="1"/>
          </p:cNvSpPr>
          <p:nvPr>
            <p:ph type="sldNum" sz="quarter" idx="12"/>
          </p:nvPr>
        </p:nvSpPr>
        <p:spPr/>
        <p:txBody>
          <a:bodyPr/>
          <a:lstStyle>
            <a:lvl1pPr>
              <a:defRPr/>
            </a:lvl1pPr>
          </a:lstStyle>
          <a:p>
            <a:pPr algn="ctr" rtl="0">
              <a:defRPr/>
            </a:pPr>
            <a:fld id="{33B5B7BB-9A77-4774-9B18-E29C8E97EED0}"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lgn="l" rtl="0">
              <a:defRPr/>
            </a:pPr>
            <a:fld id="{9B5395A1-F3C0-426F-B611-8295F83112C6}"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5" name="Нижний колонтитул 9"/>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6" name="Номер слайда 21"/>
          <p:cNvSpPr>
            <a:spLocks noGrp="1"/>
          </p:cNvSpPr>
          <p:nvPr>
            <p:ph type="sldNum" sz="quarter" idx="12"/>
          </p:nvPr>
        </p:nvSpPr>
        <p:spPr/>
        <p:txBody>
          <a:bodyPr/>
          <a:lstStyle>
            <a:lvl1pPr>
              <a:defRPr/>
            </a:lvl1pPr>
          </a:lstStyle>
          <a:p>
            <a:pPr algn="ctr" rtl="0">
              <a:defRPr/>
            </a:pPr>
            <a:fld id="{2D6B1B9B-AC26-4643-A05D-37A40DA55F30}"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lgn="l" rtl="0">
              <a:defRPr/>
            </a:pPr>
            <a:fld id="{DCBE9BCB-AC78-477C-B677-A1EEA29001BD}" type="datetimeFigureOut">
              <a:rPr lang="ru-RU" sz="1200" kern="1200">
                <a:solidFill>
                  <a:srgbClr val="F8F8F8"/>
                </a:solidFill>
                <a:latin typeface="Constantia"/>
                <a:ea typeface="+mn-ea"/>
                <a:cs typeface="+mn-cs"/>
              </a:rPr>
              <a:pPr algn="l" rtl="0">
                <a:defRPr/>
              </a:pPr>
              <a:t>29.01.2011</a:t>
            </a:fld>
            <a:endParaRPr lang="ru-RU" sz="1200" kern="1200">
              <a:solidFill>
                <a:srgbClr val="F8F8F8"/>
              </a:solidFill>
              <a:latin typeface="Constantia"/>
              <a:ea typeface="+mn-ea"/>
              <a:cs typeface="+mn-cs"/>
            </a:endParaRPr>
          </a:p>
        </p:txBody>
      </p:sp>
      <p:sp>
        <p:nvSpPr>
          <p:cNvPr id="5" name="Нижний колонтитул 9"/>
          <p:cNvSpPr>
            <a:spLocks noGrp="1"/>
          </p:cNvSpPr>
          <p:nvPr>
            <p:ph type="ftr" sz="quarter" idx="11"/>
          </p:nvPr>
        </p:nvSpPr>
        <p:spPr/>
        <p:txBody>
          <a:bodyPr/>
          <a:lstStyle>
            <a:lvl1pPr>
              <a:defRPr/>
            </a:lvl1pPr>
          </a:lstStyle>
          <a:p>
            <a:pPr algn="r" rtl="0">
              <a:defRPr/>
            </a:pPr>
            <a:endParaRPr lang="ru-RU" sz="1200" kern="1200">
              <a:solidFill>
                <a:srgbClr val="F8F8F8"/>
              </a:solidFill>
              <a:latin typeface="Constantia"/>
              <a:ea typeface="+mn-ea"/>
              <a:cs typeface="+mn-cs"/>
            </a:endParaRPr>
          </a:p>
        </p:txBody>
      </p:sp>
      <p:sp>
        <p:nvSpPr>
          <p:cNvPr id="6" name="Номер слайда 21"/>
          <p:cNvSpPr>
            <a:spLocks noGrp="1"/>
          </p:cNvSpPr>
          <p:nvPr>
            <p:ph type="sldNum" sz="quarter" idx="12"/>
          </p:nvPr>
        </p:nvSpPr>
        <p:spPr/>
        <p:txBody>
          <a:bodyPr/>
          <a:lstStyle>
            <a:lvl1pPr>
              <a:defRPr/>
            </a:lvl1pPr>
          </a:lstStyle>
          <a:p>
            <a:pPr algn="ctr" rtl="0">
              <a:defRPr/>
            </a:pPr>
            <a:fld id="{E9D52167-361C-4BAB-A8A7-BEC3AF4D6033}" type="slidenum">
              <a:rPr lang="ru-RU" sz="1600" kern="1200">
                <a:solidFill>
                  <a:srgbClr val="F8F8F8"/>
                </a:solidFill>
                <a:latin typeface="Constantia"/>
                <a:ea typeface="+mn-ea"/>
                <a:cs typeface="+mn-cs"/>
              </a:rPr>
              <a:pPr algn="ctr" rtl="0">
                <a:defRPr/>
              </a:pPr>
              <a:t>‹#›</a:t>
            </a:fld>
            <a:endParaRPr lang="ru-RU" sz="1600" kern="1200">
              <a:solidFill>
                <a:srgbClr val="F8F8F8"/>
              </a:solidFill>
              <a:latin typeface="Constantia"/>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pPr>
              <a:defRPr/>
            </a:pPr>
            <a:fld id="{7CF6C568-6E4C-412C-9970-87FAF790A7DE}" type="datetimeFigureOut">
              <a:rPr lang="ru-RU" smtClean="0"/>
              <a:pPr>
                <a:defRPr/>
              </a:pPr>
              <a:t>29.01.2011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CFA927E-091F-410A-B990-091A36D93C45}" type="slidenum">
              <a:rPr lang="ru-RU" smtClean="0"/>
              <a:pPr>
                <a:defRPr/>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F0FDE595-3E75-4461-98CA-416B13FE072C}" type="slidenum">
              <a:rPr lang="ru-RU" smtClean="0"/>
              <a:pPr>
                <a:defRPr/>
              </a:pPr>
              <a:t>‹#›</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7" name="Дата 6"/>
          <p:cNvSpPr>
            <a:spLocks noGrp="1"/>
          </p:cNvSpPr>
          <p:nvPr>
            <p:ph type="dt" sz="half" idx="10"/>
          </p:nvPr>
        </p:nvSpPr>
        <p:spPr/>
        <p:txBody>
          <a:bodyPr/>
          <a:lstStyle/>
          <a:p>
            <a:pPr>
              <a:defRPr/>
            </a:pPr>
            <a:fld id="{F256B824-7D19-4B19-AF10-B96EBD4AA510}" type="datetimeFigureOut">
              <a:rPr lang="ru-RU" smtClean="0"/>
              <a:pPr>
                <a:defRPr/>
              </a:pPr>
              <a:t>29.01.2011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79014A9A-1B1F-4C46-9A80-FDE499333D2C}" type="datetimeFigureOut">
              <a:rPr lang="ru-RU" smtClean="0"/>
              <a:pPr>
                <a:defRPr/>
              </a:pPr>
              <a:t>29.01.2011</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AF248EBE-9ED9-4F9A-B0CB-47EDE64DEC48}" type="slidenum">
              <a:rPr lang="ru-RU" smtClean="0"/>
              <a:pPr>
                <a:defRPr/>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57E8387A-DD2B-4634-92DD-5CDADE103E51}" type="datetimeFigureOut">
              <a:rPr lang="ru-RU" smtClean="0"/>
              <a:pPr>
                <a:defRPr/>
              </a:pPr>
              <a:t>29.01.2011</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93687196-ED3A-4440-85D5-D50A1933A7CD}"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pPr>
              <a:defRPr/>
            </a:pPr>
            <a:fld id="{9326545D-216D-4197-B94B-BBC6091E44E4}" type="datetimeFigureOut">
              <a:rPr lang="ru-RU" smtClean="0"/>
              <a:pPr>
                <a:defRPr/>
              </a:pPr>
              <a:t>29.01.2011</a:t>
            </a:fld>
            <a:endParaRPr lang="ru-RU"/>
          </a:p>
        </p:txBody>
      </p:sp>
      <p:sp>
        <p:nvSpPr>
          <p:cNvPr id="9" name="Номер слайда 8"/>
          <p:cNvSpPr>
            <a:spLocks noGrp="1"/>
          </p:cNvSpPr>
          <p:nvPr>
            <p:ph type="sldNum" sz="quarter" idx="15"/>
          </p:nvPr>
        </p:nvSpPr>
        <p:spPr/>
        <p:txBody>
          <a:bodyPr/>
          <a:lstStyle/>
          <a:p>
            <a:pPr>
              <a:defRPr/>
            </a:pPr>
            <a:fld id="{C8EA66D6-E71D-4CE6-A4B0-071519AED54D}" type="slidenum">
              <a:rPr lang="ru-RU" smtClean="0"/>
              <a:pPr>
                <a:defRPr/>
              </a:pPr>
              <a:t>‹#›</a:t>
            </a:fld>
            <a:endParaRPr lang="ru-RU"/>
          </a:p>
        </p:txBody>
      </p:sp>
      <p:sp>
        <p:nvSpPr>
          <p:cNvPr id="10" name="Нижний колонтитул 9"/>
          <p:cNvSpPr>
            <a:spLocks noGrp="1"/>
          </p:cNvSpPr>
          <p:nvPr>
            <p:ph type="ftr" sz="quarter" idx="16"/>
          </p:nvPr>
        </p:nvSpPr>
        <p:spPr/>
        <p:txBody>
          <a:body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pPr>
              <a:defRPr/>
            </a:pPr>
            <a:fld id="{F0BF2D0D-0DCA-46D8-9205-435E9C866B85}" type="datetimeFigureOut">
              <a:rPr lang="ru-RU" smtClean="0"/>
              <a:pPr>
                <a:defRPr/>
              </a:pPr>
              <a:t>29.01.2011</a:t>
            </a:fld>
            <a:endParaRPr lang="ru-RU"/>
          </a:p>
        </p:txBody>
      </p:sp>
      <p:sp>
        <p:nvSpPr>
          <p:cNvPr id="9" name="Номер слайда 8"/>
          <p:cNvSpPr>
            <a:spLocks noGrp="1"/>
          </p:cNvSpPr>
          <p:nvPr>
            <p:ph type="sldNum" sz="quarter" idx="11"/>
          </p:nvPr>
        </p:nvSpPr>
        <p:spPr/>
        <p:txBody>
          <a:bodyPr/>
          <a:lstStyle/>
          <a:p>
            <a:pPr>
              <a:defRPr/>
            </a:pPr>
            <a:fld id="{DB6FD855-4E4A-4E0A-BA15-404EFBF8D812}" type="slidenum">
              <a:rPr lang="ru-RU" smtClean="0"/>
              <a:pPr>
                <a:defRPr/>
              </a:pPr>
              <a:t>‹#›</a:t>
            </a:fld>
            <a:endParaRPr lang="ru-RU"/>
          </a:p>
        </p:txBody>
      </p:sp>
      <p:sp>
        <p:nvSpPr>
          <p:cNvPr id="10" name="Нижний колонтитул 9"/>
          <p:cNvSpPr>
            <a:spLocks noGrp="1"/>
          </p:cNvSpPr>
          <p:nvPr>
            <p:ph type="ftr" sz="quarter" idx="12"/>
          </p:nvPr>
        </p:nvSpPr>
        <p:spPr/>
        <p:txBody>
          <a:body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fld id="{CE92B667-A261-406F-820F-F4E1651E23D1}" type="datetimeFigureOut">
              <a:rPr lang="ru-RU" smtClean="0"/>
              <a:pPr>
                <a:defRPr/>
              </a:pPr>
              <a:t>29.01.2011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0D02E77A-B3DD-40BB-8A4F-C034542D3EF1}" type="slidenum">
              <a:rPr lang="ru-RU" smtClean="0"/>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rtl="0">
              <a:defRPr/>
            </a:pPr>
            <a:fld id="{F61EA042-DC5A-4710-B1D3-D3C346D8A345}" type="datetimeFigureOut">
              <a:rPr lang="ru-RU" kern="1200">
                <a:solidFill>
                  <a:srgbClr val="F8F8F8"/>
                </a:solidFill>
                <a:latin typeface="Constantia"/>
                <a:ea typeface="+mn-ea"/>
              </a:rPr>
              <a:pPr rtl="0">
                <a:defRPr/>
              </a:pPr>
              <a:t>29.01.2011</a:t>
            </a:fld>
            <a:endParaRPr lang="ru-RU" kern="1200">
              <a:solidFill>
                <a:srgbClr val="F8F8F8"/>
              </a:solidFill>
              <a:latin typeface="Constantia"/>
              <a:ea typeface="+mn-ea"/>
            </a:endParaRPr>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rtl="0">
              <a:defRPr/>
            </a:pPr>
            <a:endParaRPr lang="ru-RU" kern="1200">
              <a:solidFill>
                <a:srgbClr val="F8F8F8"/>
              </a:solidFill>
              <a:latin typeface="Constantia"/>
              <a:ea typeface="+mn-ea"/>
            </a:endParaRPr>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rtl="0">
              <a:defRPr/>
            </a:pPr>
            <a:fld id="{54C0BC5C-C1CA-40DC-AACA-87B25DEB37EB}" type="slidenum">
              <a:rPr lang="ru-RU" kern="1200">
                <a:solidFill>
                  <a:srgbClr val="F8F8F8"/>
                </a:solidFill>
                <a:latin typeface="Constantia"/>
                <a:ea typeface="+mn-ea"/>
              </a:rPr>
              <a:pPr rtl="0">
                <a:defRPr/>
              </a:pPr>
              <a:t>‹#›</a:t>
            </a:fld>
            <a:endParaRPr lang="ru-RU" kern="1200">
              <a:solidFill>
                <a:srgbClr val="F8F8F8"/>
              </a:solidFill>
              <a:latin typeface="Constantia"/>
              <a:ea typeface="+mn-ea"/>
            </a:endParaRPr>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9C9C9C"/>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82828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9C9C9C"/>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9C9C9C"/>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rtl="0">
              <a:defRPr/>
            </a:pPr>
            <a:fld id="{F61EA042-DC5A-4710-B1D3-D3C346D8A345}" type="datetimeFigureOut">
              <a:rPr lang="ru-RU" kern="1200">
                <a:solidFill>
                  <a:srgbClr val="F8F8F8"/>
                </a:solidFill>
                <a:latin typeface="Constantia"/>
                <a:ea typeface="+mn-ea"/>
              </a:rPr>
              <a:pPr rtl="0">
                <a:defRPr/>
              </a:pPr>
              <a:t>29.01.2011</a:t>
            </a:fld>
            <a:endParaRPr lang="ru-RU" kern="1200">
              <a:solidFill>
                <a:srgbClr val="F8F8F8"/>
              </a:solidFill>
              <a:latin typeface="Constantia"/>
              <a:ea typeface="+mn-ea"/>
            </a:endParaRPr>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rtl="0">
              <a:defRPr/>
            </a:pPr>
            <a:endParaRPr lang="ru-RU" kern="1200">
              <a:solidFill>
                <a:srgbClr val="F8F8F8"/>
              </a:solidFill>
              <a:latin typeface="Constantia"/>
              <a:ea typeface="+mn-ea"/>
            </a:endParaRPr>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rtl="0">
              <a:defRPr/>
            </a:pPr>
            <a:fld id="{54C0BC5C-C1CA-40DC-AACA-87B25DEB37EB}" type="slidenum">
              <a:rPr lang="ru-RU" kern="1200">
                <a:solidFill>
                  <a:srgbClr val="F8F8F8"/>
                </a:solidFill>
                <a:latin typeface="Constantia"/>
                <a:ea typeface="+mn-ea"/>
              </a:rPr>
              <a:pPr rtl="0">
                <a:defRPr/>
              </a:pPr>
              <a:t>‹#›</a:t>
            </a:fld>
            <a:endParaRPr lang="ru-RU" kern="1200">
              <a:solidFill>
                <a:srgbClr val="F8F8F8"/>
              </a:solidFill>
              <a:latin typeface="Constantia"/>
              <a:ea typeface="+mn-ea"/>
            </a:endParaRPr>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9C9C9C"/>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82828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9C9C9C"/>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9C9C9C"/>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pPr eaLnBrk="1" fontAlgn="auto" hangingPunct="1">
              <a:spcAft>
                <a:spcPts val="0"/>
              </a:spcAft>
              <a:buFont typeface="Wingdings 2"/>
              <a:buNone/>
              <a:defRPr/>
            </a:pPr>
            <a:r>
              <a:rPr lang="ru-RU" sz="6000" b="1" dirty="0" smtClean="0">
                <a:solidFill>
                  <a:schemeClr val="bg1"/>
                </a:solidFill>
                <a:latin typeface="Times New Roman" pitchFamily="18" charset="0"/>
                <a:cs typeface="Times New Roman" pitchFamily="18" charset="0"/>
              </a:rPr>
              <a:t>Вспомним. Поклонимся.</a:t>
            </a:r>
            <a:endParaRPr lang="ru-RU" sz="6000" b="1" dirty="0">
              <a:solidFill>
                <a:schemeClr val="bg1"/>
              </a:solidFill>
              <a:latin typeface="Times New Roman" pitchFamily="18" charset="0"/>
              <a:cs typeface="Times New Roman" pitchFamily="18" charset="0"/>
            </a:endParaRPr>
          </a:p>
        </p:txBody>
      </p:sp>
      <p:sp>
        <p:nvSpPr>
          <p:cNvPr id="2" name="Заголовок 1"/>
          <p:cNvSpPr>
            <a:spLocks noGrp="1"/>
          </p:cNvSpPr>
          <p:nvPr>
            <p:ph type="ctrTitle"/>
          </p:nvPr>
        </p:nvSpPr>
        <p:spPr/>
        <p:txBody>
          <a:bodyPr/>
          <a:lstStyle/>
          <a:p>
            <a:pPr eaLnBrk="1" fontAlgn="auto" hangingPunct="1">
              <a:spcAft>
                <a:spcPts val="0"/>
              </a:spcAft>
              <a:defRPr/>
            </a:pPr>
            <a:r>
              <a:rPr lang="ru-RU" b="1" i="1" smtClean="0">
                <a:solidFill>
                  <a:schemeClr val="bg1"/>
                </a:solidFill>
              </a:rPr>
              <a:t>У незнакомого поселка, на безымянной высоте…</a:t>
            </a:r>
            <a:endParaRPr lang="ru-RU" b="1" i="1">
              <a:solidFill>
                <a:schemeClr val="bg1"/>
              </a:solidFill>
            </a:endParaRPr>
          </a:p>
        </p:txBody>
      </p:sp>
      <p:pic>
        <p:nvPicPr>
          <p:cNvPr id="5124" name="Picture 4" descr="C:\Documents and Settings\Администратор\Рабочий стол\56420473_53420803_01.gif"/>
          <p:cNvPicPr>
            <a:picLocks noChangeAspect="1" noChangeArrowheads="1" noCrop="1"/>
          </p:cNvPicPr>
          <p:nvPr/>
        </p:nvPicPr>
        <p:blipFill>
          <a:blip r:embed="rId2"/>
          <a:srcRect/>
          <a:stretch>
            <a:fillRect/>
          </a:stretch>
        </p:blipFill>
        <p:spPr bwMode="auto">
          <a:xfrm>
            <a:off x="0" y="4476750"/>
            <a:ext cx="1785938" cy="2381250"/>
          </a:xfrm>
          <a:prstGeom prst="rect">
            <a:avLst/>
          </a:prstGeom>
          <a:noFill/>
          <a:ln w="9525">
            <a:noFill/>
            <a:miter lim="800000"/>
            <a:headEnd/>
            <a:tailEnd/>
          </a:ln>
        </p:spPr>
      </p:pic>
      <p:sp>
        <p:nvSpPr>
          <p:cNvPr id="7" name="Прямоугольник 6"/>
          <p:cNvSpPr/>
          <p:nvPr/>
        </p:nvSpPr>
        <p:spPr>
          <a:xfrm>
            <a:off x="1357313" y="428625"/>
            <a:ext cx="6929437"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800" b="1" dirty="0">
                <a:solidFill>
                  <a:schemeClr val="bg1"/>
                </a:solidFill>
              </a:rPr>
              <a:t>МБОУ СОШ №128</a:t>
            </a:r>
          </a:p>
        </p:txBody>
      </p:sp>
      <p:sp>
        <p:nvSpPr>
          <p:cNvPr id="8" name="Прямоугольник 7"/>
          <p:cNvSpPr/>
          <p:nvPr/>
        </p:nvSpPr>
        <p:spPr>
          <a:xfrm>
            <a:off x="1857375" y="5715000"/>
            <a:ext cx="6929438" cy="714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latin typeface="Times New Roman" pitchFamily="18" charset="0"/>
                <a:cs typeface="Times New Roman" pitchFamily="18" charset="0"/>
              </a:rPr>
              <a:t>Материал подготовлен учителем географии МБОУ СОШ № 128 Вандакуровым Дмитрием Евгеньевичем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sz="4400" b="1" smtClean="0">
                <a:solidFill>
                  <a:schemeClr val="tx2"/>
                </a:solidFill>
                <a:latin typeface="Times New Roman" pitchFamily="18" charset="0"/>
                <a:cs typeface="Times New Roman" pitchFamily="18" charset="0"/>
              </a:rPr>
              <a:t>Панин Петр Иванович, </a:t>
            </a:r>
            <a:br>
              <a:rPr lang="ru-RU" sz="4400" b="1" smtClean="0">
                <a:solidFill>
                  <a:schemeClr val="tx2"/>
                </a:solidFill>
                <a:latin typeface="Times New Roman" pitchFamily="18" charset="0"/>
                <a:cs typeface="Times New Roman" pitchFamily="18" charset="0"/>
              </a:rPr>
            </a:br>
            <a:r>
              <a:rPr lang="ru-RU" sz="4400" b="1" smtClean="0">
                <a:solidFill>
                  <a:schemeClr val="tx2"/>
                </a:solidFill>
                <a:latin typeface="Times New Roman" pitchFamily="18" charset="0"/>
                <a:cs typeface="Times New Roman" pitchFamily="18" charset="0"/>
              </a:rPr>
              <a:t>старшина</a:t>
            </a:r>
            <a:endParaRPr lang="ru-RU">
              <a:solidFill>
                <a:schemeClr val="tx2"/>
              </a:solidFill>
            </a:endParaRPr>
          </a:p>
        </p:txBody>
      </p:sp>
      <p:pic>
        <p:nvPicPr>
          <p:cNvPr id="37891" name="Picture 3"/>
          <p:cNvPicPr>
            <a:picLocks noChangeAspect="1" noChangeArrowheads="1"/>
          </p:cNvPicPr>
          <p:nvPr/>
        </p:nvPicPr>
        <p:blipFill>
          <a:blip r:embed="rId2"/>
          <a:srcRect/>
          <a:stretch>
            <a:fillRect/>
          </a:stretch>
        </p:blipFill>
        <p:spPr bwMode="auto">
          <a:xfrm>
            <a:off x="1142976" y="1500174"/>
            <a:ext cx="3527763" cy="4643470"/>
          </a:xfrm>
          <a:prstGeom prst="rect">
            <a:avLst/>
          </a:prstGeom>
          <a:ln w="228600" cap="sq" cmpd="thickThin">
            <a:solidFill>
              <a:srgbClr val="000000"/>
            </a:solidFill>
            <a:prstDash val="solid"/>
            <a:miter lim="800000"/>
          </a:ln>
          <a:effectLst>
            <a:innerShdw blurRad="76200">
              <a:srgbClr val="000000"/>
            </a:innerShdw>
          </a:effectLst>
        </p:spPr>
      </p:pic>
      <p:sp>
        <p:nvSpPr>
          <p:cNvPr id="6" name="Диагональная полоса 5"/>
          <p:cNvSpPr/>
          <p:nvPr/>
        </p:nvSpPr>
        <p:spPr>
          <a:xfrm rot="10800000">
            <a:off x="3143250" y="4500563"/>
            <a:ext cx="1714500" cy="1785937"/>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17415" name="Прямоугольник 6"/>
          <p:cNvSpPr>
            <a:spLocks noChangeArrowheads="1"/>
          </p:cNvSpPr>
          <p:nvPr/>
        </p:nvSpPr>
        <p:spPr bwMode="auto">
          <a:xfrm>
            <a:off x="5000625" y="2643188"/>
            <a:ext cx="4000500" cy="3582987"/>
          </a:xfrm>
          <a:prstGeom prst="rect">
            <a:avLst/>
          </a:prstGeom>
          <a:noFill/>
          <a:ln w="9525">
            <a:noFill/>
            <a:miter lim="800000"/>
            <a:headEnd/>
            <a:tailEnd/>
          </a:ln>
        </p:spPr>
        <p:txBody>
          <a:bodyPr>
            <a:spAutoFit/>
          </a:bodyPr>
          <a:lstStyle/>
          <a:p>
            <a:pPr>
              <a:lnSpc>
                <a:spcPct val="90000"/>
              </a:lnSpc>
            </a:pPr>
            <a:r>
              <a:rPr lang="ru-RU" b="1"/>
              <a:t>Он служил в Баку, на Дальнем Востоке и в Сибири. Ему было поручено испытание боеприпасов. Целыми сутками он работал на полигоне. </a:t>
            </a:r>
            <a:br>
              <a:rPr lang="ru-RU" b="1"/>
            </a:br>
            <a:r>
              <a:rPr lang="ru-RU" b="1"/>
              <a:t>«Вы и так на фронте», - сказали Панину в военкомате, когда он пришел проситься в действующую армию. </a:t>
            </a:r>
            <a:br>
              <a:rPr lang="ru-RU" b="1"/>
            </a:br>
            <a:r>
              <a:rPr lang="ru-RU" b="1"/>
              <a:t>И лишь после того, как был полностью освоен новый вид боеприпасов, коммунист Панин Петр Иванович получил направление на фронт.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slide(fromBottom)">
                                      <p:cBhvr>
                                        <p:cTn id="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b="1" smtClean="0"/>
              <a:t>Денисов Даниил Алексеевич,</a:t>
            </a:r>
            <a:br>
              <a:rPr lang="ru-RU" b="1" smtClean="0"/>
            </a:br>
            <a:r>
              <a:rPr lang="ru-RU" b="1" smtClean="0"/>
              <a:t>сержант</a:t>
            </a:r>
            <a:endParaRPr lang="ru-RU" b="1"/>
          </a:p>
        </p:txBody>
      </p:sp>
      <p:pic>
        <p:nvPicPr>
          <p:cNvPr id="25603" name="Picture 3"/>
          <p:cNvPicPr>
            <a:picLocks noChangeAspect="1" noChangeArrowheads="1"/>
          </p:cNvPicPr>
          <p:nvPr/>
        </p:nvPicPr>
        <p:blipFill>
          <a:blip r:embed="rId2"/>
          <a:srcRect/>
          <a:stretch>
            <a:fillRect/>
          </a:stretch>
        </p:blipFill>
        <p:spPr bwMode="auto">
          <a:xfrm>
            <a:off x="1071538" y="1571612"/>
            <a:ext cx="3543138" cy="4643470"/>
          </a:xfrm>
          <a:prstGeom prst="rect">
            <a:avLst/>
          </a:prstGeom>
          <a:ln w="228600" cap="sq" cmpd="thickThin">
            <a:solidFill>
              <a:srgbClr val="000000"/>
            </a:solidFill>
            <a:prstDash val="solid"/>
            <a:miter lim="800000"/>
          </a:ln>
          <a:effectLst>
            <a:innerShdw blurRad="76200">
              <a:srgbClr val="000000"/>
            </a:innerShdw>
          </a:effectLst>
        </p:spPr>
      </p:pic>
      <p:sp>
        <p:nvSpPr>
          <p:cNvPr id="5" name="Диагональная полоса 4"/>
          <p:cNvSpPr/>
          <p:nvPr/>
        </p:nvSpPr>
        <p:spPr>
          <a:xfrm rot="10800000">
            <a:off x="3357563" y="4572000"/>
            <a:ext cx="1428750" cy="1785938"/>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18439" name="Прямоугольник 7"/>
          <p:cNvSpPr>
            <a:spLocks noChangeArrowheads="1"/>
          </p:cNvSpPr>
          <p:nvPr/>
        </p:nvSpPr>
        <p:spPr bwMode="auto">
          <a:xfrm>
            <a:off x="4857750" y="1928813"/>
            <a:ext cx="4000500" cy="4524375"/>
          </a:xfrm>
          <a:prstGeom prst="rect">
            <a:avLst/>
          </a:prstGeom>
          <a:noFill/>
          <a:ln w="9525">
            <a:noFill/>
            <a:miter lim="800000"/>
            <a:headEnd/>
            <a:tailEnd/>
          </a:ln>
        </p:spPr>
        <p:txBody>
          <a:bodyPr>
            <a:spAutoFit/>
          </a:bodyPr>
          <a:lstStyle/>
          <a:p>
            <a:r>
              <a:rPr lang="ru-RU" b="1"/>
              <a:t>Потомственный мастер-модельщик. </a:t>
            </a:r>
          </a:p>
          <a:p>
            <a:r>
              <a:rPr lang="ru-RU" b="1"/>
              <a:t>Строил Комсомольск-на-Амуре, служил в танковых войсках, а когда создавались трудовые резервы, был в числе тех, кому доверили воспитание подрастающей рабочей смены. Началась война, и Даниил заявил: «Раз война, значит, воевать пойдем!» Но на фронт его не пустили, приказали готовить трудовую смену фронтовикам. Раньше него в армию ушли его сестры – Ольга и Анна.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slide(fromBottom)">
                                      <p:cBhvr>
                                        <p:cTn id="7"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b="1" smtClean="0"/>
              <a:t>Воробьев Гавриил Андреевич, рядовой</a:t>
            </a:r>
            <a:endParaRPr lang="ru-RU" b="1"/>
          </a:p>
        </p:txBody>
      </p:sp>
      <p:pic>
        <p:nvPicPr>
          <p:cNvPr id="23554" name="Picture 2"/>
          <p:cNvPicPr>
            <a:picLocks noChangeAspect="1" noChangeArrowheads="1"/>
          </p:cNvPicPr>
          <p:nvPr/>
        </p:nvPicPr>
        <p:blipFill>
          <a:blip r:embed="rId2" cstate="print"/>
          <a:srcRect/>
          <a:stretch>
            <a:fillRect/>
          </a:stretch>
        </p:blipFill>
        <p:spPr bwMode="auto">
          <a:xfrm>
            <a:off x="714348" y="1643050"/>
            <a:ext cx="3071834" cy="4278904"/>
          </a:xfrm>
          <a:prstGeom prst="rect">
            <a:avLst/>
          </a:prstGeom>
          <a:ln w="228600" cap="sq" cmpd="thickThin">
            <a:solidFill>
              <a:srgbClr val="000000"/>
            </a:solidFill>
            <a:prstDash val="solid"/>
            <a:miter lim="800000"/>
          </a:ln>
          <a:effectLst>
            <a:innerShdw blurRad="76200">
              <a:srgbClr val="000000"/>
            </a:innerShdw>
          </a:effectLst>
        </p:spPr>
      </p:pic>
      <p:sp>
        <p:nvSpPr>
          <p:cNvPr id="5" name="Диагональная полоса 4"/>
          <p:cNvSpPr/>
          <p:nvPr/>
        </p:nvSpPr>
        <p:spPr>
          <a:xfrm rot="10800000">
            <a:off x="2143125" y="3857625"/>
            <a:ext cx="1785938" cy="2143125"/>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21511" name="Прямоугольник 7"/>
          <p:cNvSpPr>
            <a:spLocks noChangeArrowheads="1"/>
          </p:cNvSpPr>
          <p:nvPr/>
        </p:nvSpPr>
        <p:spPr bwMode="auto">
          <a:xfrm>
            <a:off x="4000500" y="1428750"/>
            <a:ext cx="5000625" cy="5078413"/>
          </a:xfrm>
          <a:prstGeom prst="rect">
            <a:avLst/>
          </a:prstGeom>
          <a:noFill/>
          <a:ln w="9525">
            <a:noFill/>
            <a:miter lim="800000"/>
            <a:headEnd/>
            <a:tailEnd/>
          </a:ln>
        </p:spPr>
        <p:txBody>
          <a:bodyPr>
            <a:spAutoFit/>
          </a:bodyPr>
          <a:lstStyle/>
          <a:p>
            <a:r>
              <a:rPr lang="ru-RU" b="1"/>
              <a:t>Мастер управления жилищно-коммунального строительства.</a:t>
            </a:r>
          </a:p>
          <a:p>
            <a:r>
              <a:rPr lang="ru-RU" b="1"/>
              <a:t>Гавриил Воробьев пришел на «Сибсельмаш», когда завод еще строился. Первое время возил из заводских котлованов землю. Затем руководил бригадой слесарей. Все знали этого огромного, плотного здоровяка как человека нежной души, умевшего радостно и по-доброму улыбаться, весело и остроумно шутить. На фронте с его легкой руки пошла гулять по полку присказка о том, что солдат с врагом всегда делится: себе гильзу оставляет, врагу – пулю посылает. Он очень любил труд, песню и жизнь.</a:t>
            </a:r>
          </a:p>
          <a:p>
            <a:r>
              <a:rPr lang="ru-RU" b="1"/>
              <a:t> Таким остался в памяти и сердцах знавших его.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slide(fromBottom)">
                                      <p:cBhvr>
                                        <p:cTn id="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6929486" cy="1219200"/>
          </a:xfrm>
        </p:spPr>
        <p:txBody>
          <a:bodyPr>
            <a:normAutofit fontScale="90000"/>
          </a:bodyPr>
          <a:lstStyle/>
          <a:p>
            <a:pPr>
              <a:defRPr/>
            </a:pPr>
            <a:r>
              <a:rPr lang="ru-RU" sz="4400" b="1" err="1" smtClean="0">
                <a:solidFill>
                  <a:schemeClr val="tx2"/>
                </a:solidFill>
                <a:latin typeface="Times New Roman" pitchFamily="18" charset="0"/>
                <a:cs typeface="Times New Roman" pitchFamily="18" charset="0"/>
              </a:rPr>
              <a:t>Голенкин</a:t>
            </a:r>
            <a:r>
              <a:rPr lang="ru-RU" sz="4400" b="1" smtClean="0">
                <a:solidFill>
                  <a:schemeClr val="tx2"/>
                </a:solidFill>
                <a:latin typeface="Times New Roman" pitchFamily="18" charset="0"/>
                <a:cs typeface="Times New Roman" pitchFamily="18" charset="0"/>
              </a:rPr>
              <a:t> Николай Иванович,</a:t>
            </a:r>
            <a:br>
              <a:rPr lang="ru-RU" sz="4400" b="1" smtClean="0">
                <a:solidFill>
                  <a:schemeClr val="tx2"/>
                </a:solidFill>
                <a:latin typeface="Times New Roman" pitchFamily="18" charset="0"/>
                <a:cs typeface="Times New Roman" pitchFamily="18" charset="0"/>
              </a:rPr>
            </a:br>
            <a:r>
              <a:rPr lang="ru-RU" sz="4400" b="1" smtClean="0">
                <a:solidFill>
                  <a:schemeClr val="tx2"/>
                </a:solidFill>
                <a:latin typeface="Times New Roman" pitchFamily="18" charset="0"/>
                <a:cs typeface="Times New Roman" pitchFamily="18" charset="0"/>
              </a:rPr>
              <a:t>рядовой</a:t>
            </a:r>
            <a:endParaRPr lang="ru-RU">
              <a:solidFill>
                <a:schemeClr val="tx2"/>
              </a:solidFill>
            </a:endParaRPr>
          </a:p>
        </p:txBody>
      </p:sp>
      <p:pic>
        <p:nvPicPr>
          <p:cNvPr id="35843" name="Picture 3"/>
          <p:cNvPicPr>
            <a:picLocks noChangeAspect="1" noChangeArrowheads="1"/>
          </p:cNvPicPr>
          <p:nvPr/>
        </p:nvPicPr>
        <p:blipFill>
          <a:blip r:embed="rId2"/>
          <a:srcRect/>
          <a:stretch>
            <a:fillRect/>
          </a:stretch>
        </p:blipFill>
        <p:spPr bwMode="auto">
          <a:xfrm>
            <a:off x="642910" y="1357298"/>
            <a:ext cx="3665291" cy="4927611"/>
          </a:xfrm>
          <a:prstGeom prst="rect">
            <a:avLst/>
          </a:prstGeom>
          <a:ln w="228600" cap="sq" cmpd="thickThin">
            <a:solidFill>
              <a:srgbClr val="000000"/>
            </a:solidFill>
            <a:prstDash val="solid"/>
            <a:miter lim="800000"/>
          </a:ln>
          <a:effectLst>
            <a:innerShdw blurRad="76200">
              <a:srgbClr val="000000"/>
            </a:innerShdw>
          </a:effectLst>
        </p:spPr>
      </p:pic>
      <p:sp>
        <p:nvSpPr>
          <p:cNvPr id="6" name="Диагональная полоса 5"/>
          <p:cNvSpPr/>
          <p:nvPr/>
        </p:nvSpPr>
        <p:spPr>
          <a:xfrm rot="10800000">
            <a:off x="2571750" y="4572000"/>
            <a:ext cx="1714500" cy="1785938"/>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7" name="Прямоугольник 7"/>
          <p:cNvSpPr>
            <a:spLocks noChangeArrowheads="1"/>
          </p:cNvSpPr>
          <p:nvPr/>
        </p:nvSpPr>
        <p:spPr bwMode="auto">
          <a:xfrm>
            <a:off x="4572000" y="714375"/>
            <a:ext cx="4357688" cy="5940425"/>
          </a:xfrm>
          <a:prstGeom prst="rect">
            <a:avLst/>
          </a:prstGeom>
          <a:noFill/>
          <a:ln w="9525">
            <a:noFill/>
            <a:miter lim="800000"/>
            <a:headEnd/>
            <a:tailEnd/>
          </a:ln>
        </p:spPr>
        <p:txBody>
          <a:bodyPr>
            <a:spAutoFit/>
          </a:bodyPr>
          <a:lstStyle/>
          <a:p>
            <a:r>
              <a:rPr lang="ru-RU" sz="2000" b="1"/>
              <a:t>Он пал смертью героя там, где прошла его юность.</a:t>
            </a:r>
          </a:p>
          <a:p>
            <a:r>
              <a:rPr lang="ru-RU" sz="2000" b="1"/>
              <a:t> Голенкина назначили ответственным за эвакуацию предприятия, где он работал. Он провожал товарищей в тыл, а сам просился на фронт. Последним эшелоном его отправили в Сибирь. Он работал бригадиром, парторгом цеха. Работал сутками. Отдавал свой паек слабым.</a:t>
            </a:r>
          </a:p>
          <a:p>
            <a:r>
              <a:rPr lang="ru-RU" sz="2000" b="1"/>
              <a:t> В июле 1943 г. добровольцем ушел на фронт. Весь  израненный, Николай Голенкин поднялся в полный рост держа автомат левой рукой(правая была перебита и висела как плеть),ринулся вперёд.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919146"/>
          </a:xfrm>
        </p:spPr>
        <p:txBody>
          <a:bodyPr>
            <a:normAutofit fontScale="90000"/>
          </a:bodyPr>
          <a:lstStyle/>
          <a:p>
            <a:pPr>
              <a:defRPr/>
            </a:pPr>
            <a:r>
              <a:rPr lang="ru-RU" sz="4400" b="1" smtClean="0">
                <a:solidFill>
                  <a:schemeClr val="tx2"/>
                </a:solidFill>
                <a:latin typeface="Times New Roman" pitchFamily="18" charset="0"/>
                <a:cs typeface="Times New Roman" pitchFamily="18" charset="0"/>
              </a:rPr>
              <a:t>Куликов Иван Иванович,</a:t>
            </a:r>
            <a:br>
              <a:rPr lang="ru-RU" sz="4400" b="1" smtClean="0">
                <a:solidFill>
                  <a:schemeClr val="tx2"/>
                </a:solidFill>
                <a:latin typeface="Times New Roman" pitchFamily="18" charset="0"/>
                <a:cs typeface="Times New Roman" pitchFamily="18" charset="0"/>
              </a:rPr>
            </a:br>
            <a:r>
              <a:rPr lang="ru-RU" sz="4400" b="1" smtClean="0">
                <a:solidFill>
                  <a:schemeClr val="tx2"/>
                </a:solidFill>
                <a:latin typeface="Times New Roman" pitchFamily="18" charset="0"/>
                <a:cs typeface="Times New Roman" pitchFamily="18" charset="0"/>
              </a:rPr>
              <a:t> рядовой</a:t>
            </a:r>
            <a:endParaRPr lang="ru-RU">
              <a:solidFill>
                <a:schemeClr val="tx2"/>
              </a:solidFill>
            </a:endParaRPr>
          </a:p>
        </p:txBody>
      </p:sp>
      <p:pic>
        <p:nvPicPr>
          <p:cNvPr id="38914" name="Picture 2"/>
          <p:cNvPicPr>
            <a:picLocks noChangeAspect="1" noChangeArrowheads="1"/>
          </p:cNvPicPr>
          <p:nvPr/>
        </p:nvPicPr>
        <p:blipFill>
          <a:blip r:embed="rId2"/>
          <a:srcRect/>
          <a:stretch>
            <a:fillRect/>
          </a:stretch>
        </p:blipFill>
        <p:spPr bwMode="auto">
          <a:xfrm>
            <a:off x="1142976" y="1357298"/>
            <a:ext cx="3786214" cy="4937416"/>
          </a:xfrm>
          <a:prstGeom prst="rect">
            <a:avLst/>
          </a:prstGeom>
          <a:ln w="228600" cap="sq" cmpd="thickThin">
            <a:solidFill>
              <a:srgbClr val="000000"/>
            </a:solidFill>
            <a:prstDash val="solid"/>
            <a:miter lim="800000"/>
          </a:ln>
          <a:effectLst>
            <a:innerShdw blurRad="76200">
              <a:srgbClr val="000000"/>
            </a:innerShdw>
          </a:effectLst>
        </p:spPr>
      </p:pic>
      <p:sp>
        <p:nvSpPr>
          <p:cNvPr id="6" name="Диагональная полоса 5"/>
          <p:cNvSpPr/>
          <p:nvPr/>
        </p:nvSpPr>
        <p:spPr>
          <a:xfrm rot="10800000">
            <a:off x="3286125" y="4572000"/>
            <a:ext cx="1714500" cy="1785938"/>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24583" name="Прямоугольник 6"/>
          <p:cNvSpPr>
            <a:spLocks noChangeArrowheads="1"/>
          </p:cNvSpPr>
          <p:nvPr/>
        </p:nvSpPr>
        <p:spPr bwMode="auto">
          <a:xfrm>
            <a:off x="5214938" y="1071563"/>
            <a:ext cx="3714750" cy="5632450"/>
          </a:xfrm>
          <a:prstGeom prst="rect">
            <a:avLst/>
          </a:prstGeom>
          <a:noFill/>
          <a:ln w="9525">
            <a:noFill/>
            <a:miter lim="800000"/>
            <a:headEnd/>
            <a:tailEnd/>
          </a:ln>
        </p:spPr>
        <p:txBody>
          <a:bodyPr>
            <a:spAutoFit/>
          </a:bodyPr>
          <a:lstStyle/>
          <a:p>
            <a:endParaRPr lang="ru-RU" b="1"/>
          </a:p>
          <a:p>
            <a:r>
              <a:rPr lang="ru-RU" b="1"/>
              <a:t>Родился в Тобольске. </a:t>
            </a:r>
          </a:p>
          <a:p>
            <a:r>
              <a:rPr lang="ru-RU" b="1"/>
              <a:t>Круг его интересов </a:t>
            </a:r>
          </a:p>
          <a:p>
            <a:r>
              <a:rPr lang="ru-RU" b="1"/>
              <a:t>был широк.</a:t>
            </a:r>
          </a:p>
          <a:p>
            <a:r>
              <a:rPr lang="ru-RU" b="1"/>
              <a:t>В свободное время Иван Ивановича можно застать за чтением томиков Пушкина, Лермонтова, Гете. Любил рисовать, писать пейзажи. </a:t>
            </a:r>
            <a:br>
              <a:rPr lang="ru-RU" b="1"/>
            </a:br>
            <a:r>
              <a:rPr lang="ru-RU" b="1"/>
              <a:t>Это был высокий, крепкий, не слишком разговорчивый, но очень отзывчивый и душевный человек, хороший товарищ, работник и семьянин. </a:t>
            </a:r>
            <a:br>
              <a:rPr lang="ru-RU" b="1"/>
            </a:br>
            <a:r>
              <a:rPr lang="ru-RU" b="1"/>
              <a:t>В тот день, когда сгорел дом, где жила семья Куликовых, Иван Иванович Куликов поцеловал жену и дочурку и ушел добровольцем на фронт.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slide(fromBottom)">
                                      <p:cBhvr>
                                        <p:cTn id="7"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sz="4400" b="1" smtClean="0">
                <a:solidFill>
                  <a:schemeClr val="tx2"/>
                </a:solidFill>
                <a:latin typeface="Times New Roman" pitchFamily="18" charset="0"/>
                <a:cs typeface="Times New Roman" pitchFamily="18" charset="0"/>
              </a:rPr>
              <a:t>Шляхов Дмитрий </a:t>
            </a:r>
            <a:r>
              <a:rPr lang="ru-RU" sz="4400" b="1" err="1" smtClean="0">
                <a:solidFill>
                  <a:schemeClr val="tx2"/>
                </a:solidFill>
                <a:latin typeface="Times New Roman" pitchFamily="18" charset="0"/>
                <a:cs typeface="Times New Roman" pitchFamily="18" charset="0"/>
              </a:rPr>
              <a:t>Агеевич</a:t>
            </a:r>
            <a:r>
              <a:rPr lang="ru-RU" sz="4400" b="1" smtClean="0">
                <a:solidFill>
                  <a:schemeClr val="tx2"/>
                </a:solidFill>
                <a:latin typeface="Times New Roman" pitchFamily="18" charset="0"/>
                <a:cs typeface="Times New Roman" pitchFamily="18" charset="0"/>
              </a:rPr>
              <a:t>, </a:t>
            </a:r>
            <a:br>
              <a:rPr lang="ru-RU" sz="4400" b="1" smtClean="0">
                <a:solidFill>
                  <a:schemeClr val="tx2"/>
                </a:solidFill>
                <a:latin typeface="Times New Roman" pitchFamily="18" charset="0"/>
                <a:cs typeface="Times New Roman" pitchFamily="18" charset="0"/>
              </a:rPr>
            </a:br>
            <a:r>
              <a:rPr lang="ru-RU" sz="4400" b="1" smtClean="0">
                <a:solidFill>
                  <a:schemeClr val="tx2"/>
                </a:solidFill>
                <a:latin typeface="Times New Roman" pitchFamily="18" charset="0"/>
                <a:cs typeface="Times New Roman" pitchFamily="18" charset="0"/>
              </a:rPr>
              <a:t>рядовой</a:t>
            </a:r>
            <a:endParaRPr lang="ru-RU" sz="4400" b="1">
              <a:solidFill>
                <a:schemeClr val="tx2"/>
              </a:solidFill>
            </a:endParaRPr>
          </a:p>
        </p:txBody>
      </p:sp>
      <p:pic>
        <p:nvPicPr>
          <p:cNvPr id="34820" name="Picture 4"/>
          <p:cNvPicPr>
            <a:picLocks noChangeAspect="1" noChangeArrowheads="1"/>
          </p:cNvPicPr>
          <p:nvPr/>
        </p:nvPicPr>
        <p:blipFill>
          <a:blip r:embed="rId3"/>
          <a:srcRect/>
          <a:stretch>
            <a:fillRect/>
          </a:stretch>
        </p:blipFill>
        <p:spPr bwMode="auto">
          <a:xfrm>
            <a:off x="1357290" y="1500174"/>
            <a:ext cx="3079769" cy="4070355"/>
          </a:xfrm>
          <a:prstGeom prst="rect">
            <a:avLst/>
          </a:prstGeom>
          <a:ln w="228600" cap="sq" cmpd="thickThin">
            <a:solidFill>
              <a:srgbClr val="000000"/>
            </a:solidFill>
            <a:prstDash val="solid"/>
            <a:miter lim="800000"/>
          </a:ln>
          <a:effectLst>
            <a:innerShdw blurRad="76200">
              <a:srgbClr val="000000"/>
            </a:innerShdw>
          </a:effectLst>
        </p:spPr>
      </p:pic>
      <p:sp>
        <p:nvSpPr>
          <p:cNvPr id="7" name="Диагональная полоса 6"/>
          <p:cNvSpPr/>
          <p:nvPr/>
        </p:nvSpPr>
        <p:spPr>
          <a:xfrm rot="10800000">
            <a:off x="2928938" y="3929063"/>
            <a:ext cx="1643062" cy="1785937"/>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25607" name="Прямоугольник 7"/>
          <p:cNvSpPr>
            <a:spLocks noChangeArrowheads="1"/>
          </p:cNvSpPr>
          <p:nvPr/>
        </p:nvSpPr>
        <p:spPr bwMode="auto">
          <a:xfrm>
            <a:off x="4714875" y="1285875"/>
            <a:ext cx="4286250" cy="5354638"/>
          </a:xfrm>
          <a:prstGeom prst="rect">
            <a:avLst/>
          </a:prstGeom>
          <a:noFill/>
          <a:ln w="9525">
            <a:noFill/>
            <a:miter lim="800000"/>
            <a:headEnd/>
            <a:tailEnd/>
          </a:ln>
        </p:spPr>
        <p:txBody>
          <a:bodyPr>
            <a:spAutoFit/>
          </a:bodyPr>
          <a:lstStyle/>
          <a:p>
            <a:r>
              <a:rPr lang="ru-RU" b="1"/>
              <a:t>Д. А. Шляхов </a:t>
            </a:r>
          </a:p>
          <a:p>
            <a:r>
              <a:rPr lang="ru-RU" b="1"/>
              <a:t>стал командиром </a:t>
            </a:r>
          </a:p>
          <a:p>
            <a:r>
              <a:rPr lang="ru-RU" b="1"/>
              <a:t>производства после </a:t>
            </a:r>
          </a:p>
          <a:p>
            <a:r>
              <a:rPr lang="ru-RU" b="1"/>
              <a:t>окончания института транспортного машиностроения.</a:t>
            </a:r>
          </a:p>
          <a:p>
            <a:r>
              <a:rPr lang="ru-RU" b="1"/>
              <a:t>В первые месяцы войны ему пришлось организовать перебазирование станков на Урал, в Сибирь. Потом руководить установкой их в Красноярске и Новосибирске. </a:t>
            </a:r>
            <a:br>
              <a:rPr lang="ru-RU" b="1"/>
            </a:br>
            <a:r>
              <a:rPr lang="ru-RU" b="1"/>
              <a:t>Несмотря на мягкость своего характера и на то, что он до 1943 г. не служил в армии: воин из Шляхова получился отличный. Оружие в руках держал твёрдо и уверенно, стрелял на редкость точно и в борьбе с врагом отдал свою жизнь.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slide(fromBottom)">
                                      <p:cBhvr>
                                        <p:cTn id="7"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5"/>
          <p:cNvPicPr>
            <a:picLocks noChangeAspect="1" noChangeArrowheads="1"/>
          </p:cNvPicPr>
          <p:nvPr/>
        </p:nvPicPr>
        <p:blipFill>
          <a:blip r:embed="rId2"/>
          <a:srcRect/>
          <a:stretch>
            <a:fillRect/>
          </a:stretch>
        </p:blipFill>
        <p:spPr bwMode="auto">
          <a:xfrm>
            <a:off x="1142976" y="1571612"/>
            <a:ext cx="3571900" cy="4071966"/>
          </a:xfrm>
          <a:prstGeom prst="rect">
            <a:avLst/>
          </a:prstGeom>
          <a:ln w="228600" cap="sq" cmpd="thickThin">
            <a:solidFill>
              <a:srgbClr val="000000"/>
            </a:solidFill>
            <a:prstDash val="solid"/>
            <a:miter lim="800000"/>
          </a:ln>
          <a:effectLst>
            <a:innerShdw blurRad="76200">
              <a:srgbClr val="000000"/>
            </a:innerShdw>
          </a:effectLst>
        </p:spPr>
      </p:pic>
      <p:sp>
        <p:nvSpPr>
          <p:cNvPr id="6" name="Диагональная полоса 5"/>
          <p:cNvSpPr/>
          <p:nvPr/>
        </p:nvSpPr>
        <p:spPr>
          <a:xfrm rot="10800000">
            <a:off x="3143250" y="3929063"/>
            <a:ext cx="1714500" cy="1785937"/>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28677" name="Прямоугольник 6"/>
          <p:cNvSpPr>
            <a:spLocks noChangeArrowheads="1"/>
          </p:cNvSpPr>
          <p:nvPr/>
        </p:nvSpPr>
        <p:spPr bwMode="auto">
          <a:xfrm>
            <a:off x="4929188" y="1000125"/>
            <a:ext cx="4214812" cy="5632450"/>
          </a:xfrm>
          <a:prstGeom prst="rect">
            <a:avLst/>
          </a:prstGeom>
          <a:noFill/>
          <a:ln w="9525">
            <a:noFill/>
            <a:miter lim="800000"/>
            <a:headEnd/>
            <a:tailEnd/>
          </a:ln>
        </p:spPr>
        <p:txBody>
          <a:bodyPr>
            <a:spAutoFit/>
          </a:bodyPr>
          <a:lstStyle/>
          <a:p>
            <a:r>
              <a:rPr lang="ru-RU"/>
              <a:t>Был одним из двоих, кто остался в живых после этого боя. Когда закончились боеприпасы, он решил взорвать себя и окружавших его фашистов последней гранатой. Он выдернул чеку, но взрыва не последовало. Гитлеровцы схватили его и бросили в Рославльскую тюрьму, потом – в Бобруйский лагерь военнопленных, а оттуда отправили на Запад. Бежал из поезда. С 5 ноября 1943 г. по 5 июня 1944 г. сержант Власов служил рядовым в отдельно действующем отряде «Мститель» Минской области, где был тяжело ранен.Он выжил. И после этого ездил с ребятами 24 школы на безымянную высоту. Всегда со слезами на глазах вспоминал о погибших друзьях.</a:t>
            </a:r>
          </a:p>
        </p:txBody>
      </p:sp>
      <p:sp>
        <p:nvSpPr>
          <p:cNvPr id="9" name="Заголовок 1"/>
          <p:cNvSpPr>
            <a:spLocks noGrp="1"/>
          </p:cNvSpPr>
          <p:nvPr>
            <p:ph type="title"/>
          </p:nvPr>
        </p:nvSpPr>
        <p:spPr bwMode="auto"/>
        <p:txBody>
          <a:bodyPr wrap="square" lIns="91440" tIns="45720" rIns="91440" bIns="45720" numCol="1" compatLnSpc="1">
            <a:prstTxWarp prst="textNoShape">
              <a:avLst/>
            </a:prstTxWarp>
            <a:normAutofit fontScale="90000"/>
          </a:bodyPr>
          <a:lstStyle/>
          <a:p>
            <a:pPr>
              <a:defRPr/>
            </a:pPr>
            <a:r>
              <a:rPr lang="ru-RU" smtClean="0">
                <a:ln>
                  <a:noFill/>
                </a:ln>
                <a:effectLst/>
                <a:latin typeface="Arial" charset="0"/>
              </a:rPr>
              <a:t>Константин Николаевич Власов, сержант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slide(fromBottom)">
                                      <p:cBhvr>
                                        <p:cTn id="7"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Содержимое 6"/>
          <p:cNvSpPr>
            <a:spLocks noGrp="1"/>
          </p:cNvSpPr>
          <p:nvPr>
            <p:ph idx="1"/>
          </p:nvPr>
        </p:nvSpPr>
        <p:spPr>
          <a:xfrm>
            <a:off x="4643438" y="1000125"/>
            <a:ext cx="4500562" cy="5095875"/>
          </a:xfrm>
        </p:spPr>
        <p:txBody>
          <a:bodyPr>
            <a:normAutofit fontScale="92500"/>
          </a:bodyPr>
          <a:lstStyle/>
          <a:p>
            <a:r>
              <a:rPr lang="ru-RU" sz="1800" b="1" smtClean="0">
                <a:latin typeface="Times New Roman" pitchFamily="18" charset="0"/>
                <a:cs typeface="Times New Roman" pitchFamily="18" charset="0"/>
              </a:rPr>
              <a:t>Кончились гранаты и патроны. Герасим. Лапин пополз к убитому товарищу посмотреть, не осталось ли в магазине его автомата патронов. И тут взрывная волна отбросила Герасима Ильича в сторону. Контуженный и оглушенный, он сумел пробежать еще несколько метров и упал в яму, заросшую терновником. Очнулся перед рассветом от холода и сырости. В голове страшно шумело, сильная боль сковала тело. Стиснув зубы, Лапин стал карабкаться вверх — каждое движение требовало от него немалых усилий. Герасим Ильич пополз туда, где, по его расчетам, должен быть родной полк.</a:t>
            </a:r>
            <a:endParaRPr lang="ru-RU" sz="1800" smtClean="0">
              <a:latin typeface="Times New Roman" pitchFamily="18" charset="0"/>
              <a:cs typeface="Times New Roman" pitchFamily="18" charset="0"/>
            </a:endParaRPr>
          </a:p>
          <a:p>
            <a:r>
              <a:rPr lang="ru-RU" sz="1800" b="1" smtClean="0">
                <a:latin typeface="Times New Roman" pitchFamily="18" charset="0"/>
                <a:cs typeface="Times New Roman" pitchFamily="18" charset="0"/>
              </a:rPr>
              <a:t>— Ну и повезло же тебе! — сказали подобравшие его бойцы. — Живым из кромешного ада вернулся...</a:t>
            </a:r>
            <a:endParaRPr lang="ru-RU" sz="1800" smtClean="0">
              <a:latin typeface="Times New Roman" pitchFamily="18" charset="0"/>
              <a:cs typeface="Times New Roman" pitchFamily="18" charset="0"/>
            </a:endParaRPr>
          </a:p>
          <a:p>
            <a:endParaRPr lang="ru-RU" smtClean="0"/>
          </a:p>
        </p:txBody>
      </p:sp>
      <p:sp>
        <p:nvSpPr>
          <p:cNvPr id="54274" name="Rectangle 2"/>
          <p:cNvSpPr>
            <a:spLocks noGrp="1"/>
          </p:cNvSpPr>
          <p:nvPr>
            <p:ph type="title"/>
          </p:nvPr>
        </p:nvSpPr>
        <p:spPr bwMode="auto">
          <a:xfrm>
            <a:off x="457200" y="152400"/>
            <a:ext cx="8229600" cy="1062038"/>
          </a:xfrm>
          <a:ln w="9525"/>
        </p:spPr>
        <p:txBody>
          <a:bodyPr wrap="square" lIns="91440" tIns="45720" rIns="91440" bIns="45720" numCol="1" compatLnSpc="1">
            <a:prstTxWarp prst="textNoShape">
              <a:avLst/>
            </a:prstTxWarp>
            <a:normAutofit fontScale="90000"/>
          </a:bodyPr>
          <a:lstStyle/>
          <a:p>
            <a:pPr>
              <a:defRPr/>
            </a:pPr>
            <a:r>
              <a:rPr lang="ru-RU" smtClean="0">
                <a:ln>
                  <a:noFill/>
                </a:ln>
                <a:effectLst/>
                <a:latin typeface="Arial" charset="0"/>
              </a:rPr>
              <a:t>Герасим Ильич Лапин, </a:t>
            </a:r>
            <a:br>
              <a:rPr lang="ru-RU" smtClean="0">
                <a:ln>
                  <a:noFill/>
                </a:ln>
                <a:effectLst/>
                <a:latin typeface="Arial" charset="0"/>
              </a:rPr>
            </a:br>
            <a:r>
              <a:rPr lang="ru-RU" smtClean="0">
                <a:ln>
                  <a:noFill/>
                </a:ln>
                <a:effectLst/>
                <a:latin typeface="Arial" charset="0"/>
              </a:rPr>
              <a:t>рядовой</a:t>
            </a:r>
          </a:p>
        </p:txBody>
      </p:sp>
      <p:pic>
        <p:nvPicPr>
          <p:cNvPr id="41988" name="Picture 5"/>
          <p:cNvPicPr>
            <a:picLocks noChangeAspect="1" noChangeArrowheads="1"/>
          </p:cNvPicPr>
          <p:nvPr/>
        </p:nvPicPr>
        <p:blipFill>
          <a:blip r:embed="rId2"/>
          <a:srcRect/>
          <a:stretch>
            <a:fillRect/>
          </a:stretch>
        </p:blipFill>
        <p:spPr bwMode="auto">
          <a:xfrm>
            <a:off x="1000100" y="1357298"/>
            <a:ext cx="3541733" cy="4676788"/>
          </a:xfrm>
          <a:prstGeom prst="rect">
            <a:avLst/>
          </a:prstGeom>
          <a:ln w="228600" cap="sq" cmpd="thickThin">
            <a:solidFill>
              <a:srgbClr val="000000"/>
            </a:solidFill>
            <a:prstDash val="solid"/>
            <a:miter lim="800000"/>
          </a:ln>
          <a:effectLst>
            <a:innerShdw blurRad="76200">
              <a:srgbClr val="000000"/>
            </a:innerShdw>
          </a:effectLst>
        </p:spPr>
      </p:pic>
      <p:sp>
        <p:nvSpPr>
          <p:cNvPr id="6" name="Диагональная полоса 5"/>
          <p:cNvSpPr/>
          <p:nvPr/>
        </p:nvSpPr>
        <p:spPr>
          <a:xfrm rot="10800000">
            <a:off x="2714625" y="4214813"/>
            <a:ext cx="1928813" cy="200025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animEffect transition="in" filter="slide(fromBottom)">
                                      <p:cBhvr>
                                        <p:cTn id="7" dur="500"/>
                                        <p:tgtEl>
                                          <p:spTgt spid="317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1750">
                                            <p:txEl>
                                              <p:pRg st="1" end="1"/>
                                            </p:txEl>
                                          </p:spTgt>
                                        </p:tgtEl>
                                        <p:attrNameLst>
                                          <p:attrName>style.visibility</p:attrName>
                                        </p:attrNameLst>
                                      </p:cBhvr>
                                      <p:to>
                                        <p:strVal val="visible"/>
                                      </p:to>
                                    </p:set>
                                    <p:animEffect transition="in" filter="slide(fromBottom)">
                                      <p:cBhvr>
                                        <p:cTn id="12" dur="500"/>
                                        <p:tgtEl>
                                          <p:spTgt spid="317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52400"/>
            <a:ext cx="8543956" cy="1219200"/>
          </a:xfrm>
        </p:spPr>
        <p:txBody>
          <a:bodyPr>
            <a:normAutofit fontScale="90000"/>
          </a:bodyPr>
          <a:lstStyle/>
          <a:p>
            <a:pPr>
              <a:defRPr/>
            </a:pPr>
            <a:r>
              <a:rPr lang="ru-RU" sz="4000" b="1" err="1" smtClean="0">
                <a:solidFill>
                  <a:schemeClr val="tx1"/>
                </a:solidFill>
                <a:latin typeface="Times New Roman" pitchFamily="18" charset="0"/>
                <a:cs typeface="Times New Roman" pitchFamily="18" charset="0"/>
              </a:rPr>
              <a:t>Белоконов</a:t>
            </a:r>
            <a:r>
              <a:rPr lang="ru-RU" sz="4000" b="1" smtClean="0">
                <a:solidFill>
                  <a:schemeClr val="tx1"/>
                </a:solidFill>
                <a:latin typeface="Times New Roman" pitchFamily="18" charset="0"/>
                <a:cs typeface="Times New Roman" pitchFamily="18" charset="0"/>
              </a:rPr>
              <a:t> Емельян Иванович,        рядовой</a:t>
            </a:r>
            <a:endParaRPr lang="ru-RU" sz="4000">
              <a:solidFill>
                <a:schemeClr val="tx1"/>
              </a:solidFill>
            </a:endParaRPr>
          </a:p>
        </p:txBody>
      </p:sp>
      <p:pic>
        <p:nvPicPr>
          <p:cNvPr id="27650" name="Picture 2"/>
          <p:cNvPicPr>
            <a:picLocks noChangeAspect="1" noChangeArrowheads="1"/>
          </p:cNvPicPr>
          <p:nvPr/>
        </p:nvPicPr>
        <p:blipFill>
          <a:blip r:embed="rId2" cstate="print"/>
          <a:srcRect/>
          <a:stretch>
            <a:fillRect/>
          </a:stretch>
        </p:blipFill>
        <p:spPr bwMode="auto">
          <a:xfrm>
            <a:off x="1071538" y="1500174"/>
            <a:ext cx="3500462" cy="4572032"/>
          </a:xfrm>
          <a:prstGeom prst="rect">
            <a:avLst/>
          </a:prstGeom>
          <a:ln w="228600" cap="sq" cmpd="thickThin">
            <a:solidFill>
              <a:srgbClr val="000000"/>
            </a:solidFill>
            <a:prstDash val="solid"/>
            <a:miter lim="800000"/>
          </a:ln>
          <a:effectLst>
            <a:innerShdw blurRad="76200">
              <a:srgbClr val="000000"/>
            </a:innerShdw>
          </a:effectLst>
        </p:spPr>
      </p:pic>
      <p:sp>
        <p:nvSpPr>
          <p:cNvPr id="5" name="Диагональная полоса 4"/>
          <p:cNvSpPr/>
          <p:nvPr/>
        </p:nvSpPr>
        <p:spPr>
          <a:xfrm rot="10800000">
            <a:off x="3000375" y="4286250"/>
            <a:ext cx="1643063" cy="1928813"/>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32775" name="Прямоугольник 6"/>
          <p:cNvSpPr>
            <a:spLocks noChangeArrowheads="1"/>
          </p:cNvSpPr>
          <p:nvPr/>
        </p:nvSpPr>
        <p:spPr bwMode="auto">
          <a:xfrm>
            <a:off x="4786313" y="1643063"/>
            <a:ext cx="4357687" cy="4800600"/>
          </a:xfrm>
          <a:prstGeom prst="rect">
            <a:avLst/>
          </a:prstGeom>
          <a:noFill/>
          <a:ln w="9525">
            <a:noFill/>
            <a:miter lim="800000"/>
            <a:headEnd/>
            <a:tailEnd/>
          </a:ln>
        </p:spPr>
        <p:txBody>
          <a:bodyPr>
            <a:spAutoFit/>
          </a:bodyPr>
          <a:lstStyle/>
          <a:p>
            <a:r>
              <a:rPr lang="ru-RU" b="1"/>
              <a:t>Самый старший по </a:t>
            </a:r>
          </a:p>
          <a:p>
            <a:r>
              <a:rPr lang="ru-RU" b="1"/>
              <a:t>возрасту ,  ему было </a:t>
            </a:r>
          </a:p>
          <a:p>
            <a:r>
              <a:rPr lang="ru-RU" b="1"/>
              <a:t>около 40 лет. </a:t>
            </a:r>
          </a:p>
          <a:p>
            <a:r>
              <a:rPr lang="ru-RU" b="1"/>
              <a:t>Трудовой путь его начался в 1917 г. </a:t>
            </a:r>
          </a:p>
          <a:p>
            <a:r>
              <a:rPr lang="ru-RU" b="1"/>
              <a:t>на Ростовском заводе. </a:t>
            </a:r>
          </a:p>
          <a:p>
            <a:r>
              <a:rPr lang="ru-RU" b="1"/>
              <a:t>В 1928 г. поехал строить «Ростсельмаш». </a:t>
            </a:r>
          </a:p>
          <a:p>
            <a:r>
              <a:rPr lang="ru-RU" b="1"/>
              <a:t>Через несколько лет Белоконов стал председателем постройкома «Ростсельмаша». Перед войной работал на стройке важного значения.</a:t>
            </a:r>
          </a:p>
          <a:p>
            <a:r>
              <a:rPr lang="ru-RU" b="1"/>
              <a:t> В Новосибирск прибыл в составе строительной организации. Отсюда с путёвкой Октябрьского райкома партии добровольно отправился на фронт.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slide(fromBottom)">
                                      <p:cBhvr>
                                        <p:cTn id="7"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3600" b="1" smtClean="0">
                <a:solidFill>
                  <a:schemeClr val="tx1"/>
                </a:solidFill>
                <a:latin typeface="Times New Roman" pitchFamily="18" charset="0"/>
                <a:cs typeface="Times New Roman" pitchFamily="18" charset="0"/>
              </a:rPr>
              <a:t>Даниленко Николай Федорович, сержант</a:t>
            </a:r>
            <a:endParaRPr lang="ru-RU" sz="3600">
              <a:solidFill>
                <a:schemeClr val="tx1"/>
              </a:solidFill>
            </a:endParaRPr>
          </a:p>
        </p:txBody>
      </p:sp>
      <p:pic>
        <p:nvPicPr>
          <p:cNvPr id="28674" name="Picture 2"/>
          <p:cNvPicPr>
            <a:picLocks noChangeAspect="1" noChangeArrowheads="1"/>
          </p:cNvPicPr>
          <p:nvPr/>
        </p:nvPicPr>
        <p:blipFill>
          <a:blip r:embed="rId2" cstate="print"/>
          <a:srcRect/>
          <a:stretch>
            <a:fillRect/>
          </a:stretch>
        </p:blipFill>
        <p:spPr bwMode="auto">
          <a:xfrm>
            <a:off x="928662" y="1571612"/>
            <a:ext cx="3714776" cy="4646531"/>
          </a:xfrm>
          <a:prstGeom prst="rect">
            <a:avLst/>
          </a:prstGeom>
          <a:ln w="228600" cap="sq" cmpd="thickThin">
            <a:solidFill>
              <a:srgbClr val="000000"/>
            </a:solidFill>
            <a:prstDash val="solid"/>
            <a:miter lim="800000"/>
          </a:ln>
          <a:effectLst>
            <a:innerShdw blurRad="76200">
              <a:srgbClr val="000000"/>
            </a:innerShdw>
          </a:effectLst>
        </p:spPr>
      </p:pic>
      <p:sp>
        <p:nvSpPr>
          <p:cNvPr id="5" name="Диагональная полоса 4"/>
          <p:cNvSpPr/>
          <p:nvPr/>
        </p:nvSpPr>
        <p:spPr>
          <a:xfrm rot="10800000">
            <a:off x="3143250" y="4429125"/>
            <a:ext cx="1643063" cy="1928813"/>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8" name="Прямоугольник 7"/>
          <p:cNvSpPr/>
          <p:nvPr/>
        </p:nvSpPr>
        <p:spPr>
          <a:xfrm>
            <a:off x="4929188" y="1357313"/>
            <a:ext cx="4214812" cy="4894262"/>
          </a:xfrm>
          <a:prstGeom prst="rect">
            <a:avLst/>
          </a:prstGeom>
        </p:spPr>
        <p:txBody>
          <a:bodyPr>
            <a:spAutoFit/>
          </a:bodyPr>
          <a:lstStyle/>
          <a:p>
            <a:pPr>
              <a:defRPr/>
            </a:pPr>
            <a:r>
              <a:rPr lang="ru-RU" sz="2400" b="1" dirty="0">
                <a:latin typeface="+mn-lt"/>
              </a:rPr>
              <a:t>Родился и вырос в деревне </a:t>
            </a:r>
            <a:r>
              <a:rPr lang="ru-RU" sz="2400" b="1" dirty="0" err="1">
                <a:latin typeface="+mn-lt"/>
              </a:rPr>
              <a:t>Лягушье</a:t>
            </a:r>
            <a:r>
              <a:rPr lang="ru-RU" sz="2400" b="1" dirty="0">
                <a:latin typeface="+mn-lt"/>
              </a:rPr>
              <a:t>, </a:t>
            </a:r>
            <a:r>
              <a:rPr lang="ru-RU" sz="2400" b="1" dirty="0" err="1">
                <a:latin typeface="+mn-lt"/>
              </a:rPr>
              <a:t>Купинского</a:t>
            </a:r>
            <a:r>
              <a:rPr lang="ru-RU" sz="2400" b="1" dirty="0">
                <a:latin typeface="+mn-lt"/>
              </a:rPr>
              <a:t> района Новосибирской области. Николай вступил в комсомол, стал работать механизатором. Четыре года служил в Морфлоте. В декабре 1940 года коммунист Николай Даниленко вернулся в Сибирь и стал работать </a:t>
            </a:r>
            <a:r>
              <a:rPr lang="ru-RU" sz="2400" b="1" dirty="0">
                <a:latin typeface="+mn-lt"/>
                <a:cs typeface="Times New Roman" pitchFamily="18" charset="0"/>
              </a:rPr>
              <a:t>электромонтажником завода им. Чкалова</a:t>
            </a:r>
            <a:endParaRPr lang="ru-RU" sz="24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sz="6000" b="1" smtClean="0">
                <a:solidFill>
                  <a:schemeClr val="bg2"/>
                </a:solidFill>
              </a:rPr>
              <a:t>Высота 224,1</a:t>
            </a:r>
            <a:endParaRPr lang="ru-RU" sz="6000" b="1">
              <a:solidFill>
                <a:schemeClr val="bg2"/>
              </a:solidFill>
            </a:endParaRPr>
          </a:p>
        </p:txBody>
      </p:sp>
      <p:pic>
        <p:nvPicPr>
          <p:cNvPr id="6147" name="Picture 4" descr="C:\Documents and Settings\Администратор\Рабочий стол\56420473_53420803_01.gif"/>
          <p:cNvPicPr>
            <a:picLocks noChangeAspect="1" noChangeArrowheads="1" noCrop="1"/>
          </p:cNvPicPr>
          <p:nvPr/>
        </p:nvPicPr>
        <p:blipFill>
          <a:blip r:embed="rId2"/>
          <a:srcRect/>
          <a:stretch>
            <a:fillRect/>
          </a:stretch>
        </p:blipFill>
        <p:spPr bwMode="auto">
          <a:xfrm>
            <a:off x="0" y="4476750"/>
            <a:ext cx="1785938" cy="2381250"/>
          </a:xfrm>
          <a:prstGeom prst="rect">
            <a:avLst/>
          </a:prstGeom>
          <a:noFill/>
          <a:ln w="9525">
            <a:noFill/>
            <a:miter lim="800000"/>
            <a:headEnd/>
            <a:tailEnd/>
          </a:ln>
        </p:spPr>
      </p:pic>
      <p:sp>
        <p:nvSpPr>
          <p:cNvPr id="8196" name="Прямоугольник 3"/>
          <p:cNvSpPr>
            <a:spLocks noChangeArrowheads="1"/>
          </p:cNvSpPr>
          <p:nvPr/>
        </p:nvSpPr>
        <p:spPr bwMode="auto">
          <a:xfrm>
            <a:off x="1785938" y="4572000"/>
            <a:ext cx="7143750" cy="2216150"/>
          </a:xfrm>
          <a:prstGeom prst="rect">
            <a:avLst/>
          </a:prstGeom>
          <a:noFill/>
          <a:ln w="9525">
            <a:noFill/>
            <a:miter lim="800000"/>
            <a:headEnd/>
            <a:tailEnd/>
          </a:ln>
        </p:spPr>
        <p:txBody>
          <a:bodyPr>
            <a:spAutoFit/>
          </a:bodyPr>
          <a:lstStyle/>
          <a:p>
            <a:r>
              <a:rPr lang="ru-RU">
                <a:latin typeface="Constantia" pitchFamily="18" charset="0"/>
              </a:rPr>
              <a:t> </a:t>
            </a:r>
            <a:endParaRPr lang="ru-RU" sz="2400" b="1">
              <a:latin typeface="Times New Roman" pitchFamily="18" charset="0"/>
              <a:cs typeface="Times New Roman" pitchFamily="18" charset="0"/>
            </a:endParaRPr>
          </a:p>
          <a:p>
            <a:pPr algn="just"/>
            <a:r>
              <a:rPr lang="ru-RU" sz="2400" b="1">
                <a:latin typeface="Times New Roman" pitchFamily="18" charset="0"/>
                <a:cs typeface="Times New Roman" pitchFamily="18" charset="0"/>
              </a:rPr>
              <a:t>Она господствовала над местностью и являлась ключевой позицией на подступах к Десне, а потому и укреплена была мощно: трижды опоясана траншеями с сильными огневыми средствами.</a:t>
            </a:r>
          </a:p>
        </p:txBody>
      </p:sp>
      <p:sp>
        <p:nvSpPr>
          <p:cNvPr id="8197" name="Прямоугольник 4"/>
          <p:cNvSpPr>
            <a:spLocks noChangeArrowheads="1"/>
          </p:cNvSpPr>
          <p:nvPr/>
        </p:nvSpPr>
        <p:spPr bwMode="auto">
          <a:xfrm>
            <a:off x="0" y="1357313"/>
            <a:ext cx="7929563" cy="830262"/>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В августе 1943 года в дивизию прибыло пополнение — сибиряки — добровольцы, новосибирские рабочие. </a:t>
            </a:r>
            <a:endParaRPr lang="ru-RU" sz="2400">
              <a:latin typeface="Constantia" pitchFamily="18" charset="0"/>
            </a:endParaRPr>
          </a:p>
        </p:txBody>
      </p:sp>
      <p:sp>
        <p:nvSpPr>
          <p:cNvPr id="8198" name="Прямоугольник 5"/>
          <p:cNvSpPr>
            <a:spLocks noChangeArrowheads="1"/>
          </p:cNvSpPr>
          <p:nvPr/>
        </p:nvSpPr>
        <p:spPr bwMode="auto">
          <a:xfrm>
            <a:off x="0" y="2143125"/>
            <a:ext cx="7858125" cy="830263"/>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1 сентября 1943 года войсками 49-й, 10-й и 50-й армии началось освобождение Куйбышевского района. </a:t>
            </a:r>
          </a:p>
        </p:txBody>
      </p:sp>
      <p:sp>
        <p:nvSpPr>
          <p:cNvPr id="8199" name="Прямоугольник 6"/>
          <p:cNvSpPr>
            <a:spLocks noChangeArrowheads="1"/>
          </p:cNvSpPr>
          <p:nvPr/>
        </p:nvSpPr>
        <p:spPr bwMode="auto">
          <a:xfrm>
            <a:off x="1714500" y="3000375"/>
            <a:ext cx="7429500" cy="1938338"/>
          </a:xfrm>
          <a:prstGeom prst="rect">
            <a:avLst/>
          </a:prstGeom>
          <a:noFill/>
          <a:ln w="9525">
            <a:noFill/>
            <a:miter lim="800000"/>
            <a:headEnd/>
            <a:tailEnd/>
          </a:ln>
        </p:spPr>
        <p:txBody>
          <a:bodyPr>
            <a:spAutoFit/>
          </a:bodyPr>
          <a:lstStyle/>
          <a:p>
            <a:pPr algn="just"/>
            <a:r>
              <a:rPr lang="ru-RU" sz="2400" b="1">
                <a:latin typeface="Times New Roman" pitchFamily="18" charset="0"/>
                <a:cs typeface="Times New Roman" pitchFamily="18" charset="0"/>
              </a:rPr>
              <a:t>Боевая группа, состоящая из сибиряков, под командованием младшего лейтенанта Евгения Прошина должна была произвести смелую операцию — пройти в ночь на 14 сентября в тыл противника и захватить высоту Безымянную.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blinds(horizontal)">
                                      <p:cBhvr>
                                        <p:cTn id="12" dur="500"/>
                                        <p:tgtEl>
                                          <p:spTgt spid="819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blinds(horizontal)">
                                      <p:cBhvr>
                                        <p:cTn id="17" dur="500"/>
                                        <p:tgtEl>
                                          <p:spTgt spid="819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9"/>
                                        </p:tgtEl>
                                        <p:attrNameLst>
                                          <p:attrName>style.visibility</p:attrName>
                                        </p:attrNameLst>
                                      </p:cBhvr>
                                      <p:to>
                                        <p:strVal val="visible"/>
                                      </p:to>
                                    </p:set>
                                    <p:animEffect transition="in" filter="blinds(horizontal)">
                                      <p:cBhvr>
                                        <p:cTn id="22" dur="500"/>
                                        <p:tgtEl>
                                          <p:spTgt spid="819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196"/>
                                        </p:tgtEl>
                                        <p:attrNameLst>
                                          <p:attrName>style.visibility</p:attrName>
                                        </p:attrNameLst>
                                      </p:cBhvr>
                                      <p:to>
                                        <p:strVal val="visible"/>
                                      </p:to>
                                    </p:set>
                                    <p:animEffect transition="in" filter="blinds(horizontal)">
                                      <p:cBhvr>
                                        <p:cTn id="2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P spid="8198" grpId="0"/>
      <p:bldP spid="819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52400"/>
            <a:ext cx="8929718" cy="1133460"/>
          </a:xfrm>
        </p:spPr>
        <p:txBody>
          <a:bodyPr>
            <a:normAutofit fontScale="90000"/>
          </a:bodyPr>
          <a:lstStyle/>
          <a:p>
            <a:pPr>
              <a:defRPr/>
            </a:pPr>
            <a:r>
              <a:rPr lang="ru-RU" b="1" smtClean="0"/>
              <a:t>Александр Александрович </a:t>
            </a:r>
            <a:br>
              <a:rPr lang="ru-RU" b="1" smtClean="0"/>
            </a:br>
            <a:r>
              <a:rPr lang="ru-RU" b="1" smtClean="0"/>
              <a:t>Артамонов, рядовой</a:t>
            </a:r>
            <a:endParaRPr lang="ru-RU" b="1"/>
          </a:p>
        </p:txBody>
      </p:sp>
      <p:pic>
        <p:nvPicPr>
          <p:cNvPr id="24579" name="Picture 3"/>
          <p:cNvPicPr>
            <a:picLocks noChangeAspect="1" noChangeArrowheads="1"/>
          </p:cNvPicPr>
          <p:nvPr/>
        </p:nvPicPr>
        <p:blipFill>
          <a:blip r:embed="rId2" cstate="print"/>
          <a:srcRect/>
          <a:stretch>
            <a:fillRect/>
          </a:stretch>
        </p:blipFill>
        <p:spPr bwMode="auto">
          <a:xfrm>
            <a:off x="1214414" y="1643050"/>
            <a:ext cx="3571900" cy="4782254"/>
          </a:xfrm>
          <a:prstGeom prst="rect">
            <a:avLst/>
          </a:prstGeom>
          <a:ln w="228600" cap="sq" cmpd="thickThin">
            <a:solidFill>
              <a:srgbClr val="000000"/>
            </a:solidFill>
            <a:prstDash val="solid"/>
            <a:miter lim="800000"/>
          </a:ln>
          <a:effectLst>
            <a:innerShdw blurRad="76200">
              <a:srgbClr val="000000"/>
            </a:innerShdw>
          </a:effectLst>
        </p:spPr>
      </p:pic>
      <p:sp>
        <p:nvSpPr>
          <p:cNvPr id="5" name="Диагональная полоса 4"/>
          <p:cNvSpPr/>
          <p:nvPr/>
        </p:nvSpPr>
        <p:spPr>
          <a:xfrm rot="10800000">
            <a:off x="3286125" y="4643438"/>
            <a:ext cx="1571625" cy="1857375"/>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8" name="Текст 3"/>
          <p:cNvSpPr txBox="1">
            <a:spLocks/>
          </p:cNvSpPr>
          <p:nvPr/>
        </p:nvSpPr>
        <p:spPr bwMode="auto">
          <a:xfrm>
            <a:off x="5072063" y="1428750"/>
            <a:ext cx="3857625" cy="5214938"/>
          </a:xfrm>
          <a:prstGeom prst="rect">
            <a:avLst/>
          </a:prstGeom>
          <a:noFill/>
          <a:ln w="9525">
            <a:noFill/>
            <a:miter lim="800000"/>
            <a:headEnd/>
            <a:tailEnd/>
          </a:ln>
        </p:spPr>
        <p:txBody>
          <a:bodyPr lIns="45720" rIns="45720"/>
          <a:lstStyle/>
          <a:p>
            <a:pPr eaLnBrk="0" hangingPunct="0">
              <a:spcBef>
                <a:spcPts val="600"/>
              </a:spcBef>
              <a:buClr>
                <a:schemeClr val="accent2"/>
              </a:buClr>
              <a:buSzPct val="85000"/>
              <a:defRPr/>
            </a:pPr>
            <a:r>
              <a:rPr lang="ru-RU" sz="2000" b="1" dirty="0">
                <a:latin typeface="+mn-lt"/>
                <a:cs typeface="+mn-cs"/>
              </a:rPr>
              <a:t>Это был мастер на все руки. Он любил петь, с песней брался за любую работу.</a:t>
            </a:r>
            <a:r>
              <a:rPr lang="en-US" sz="2000" b="1" dirty="0">
                <a:latin typeface="+mn-lt"/>
                <a:cs typeface="+mn-cs"/>
              </a:rPr>
              <a:t> </a:t>
            </a:r>
            <a:r>
              <a:rPr lang="ru-RU" sz="2000" b="1" dirty="0">
                <a:latin typeface="+mn-lt"/>
                <a:cs typeface="+mn-cs"/>
              </a:rPr>
              <a:t>Самостоятельно подготовившись, сдал экзамены на шофера. Любил и хорошо умел рисовать. Когда началась война, сутками не вылезал из кабины. Его назначили начальником транспортного отдела завода. Александр Алексеевич не раз просился на фронт. Его долго не отпускали, но в июне 1943 г. просьба его была удовлетворена.</a:t>
            </a:r>
          </a:p>
          <a:p>
            <a:pPr eaLnBrk="0" hangingPunct="0">
              <a:spcBef>
                <a:spcPts val="600"/>
              </a:spcBef>
              <a:buClr>
                <a:schemeClr val="accent2"/>
              </a:buClr>
              <a:buSzPct val="85000"/>
              <a:defRPr/>
            </a:pPr>
            <a:endParaRPr lang="ru-RU" sz="13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204898"/>
          </a:xfrm>
        </p:spPr>
        <p:txBody>
          <a:bodyPr>
            <a:normAutofit fontScale="90000"/>
          </a:bodyPr>
          <a:lstStyle/>
          <a:p>
            <a:pPr>
              <a:defRPr/>
            </a:pPr>
            <a:r>
              <a:rPr lang="ru-RU" sz="4400" b="1" err="1" smtClean="0">
                <a:solidFill>
                  <a:schemeClr val="tx2"/>
                </a:solidFill>
                <a:latin typeface="Times New Roman" pitchFamily="18" charset="0"/>
                <a:cs typeface="Times New Roman" pitchFamily="18" charset="0"/>
              </a:rPr>
              <a:t>Ярута</a:t>
            </a:r>
            <a:r>
              <a:rPr lang="ru-RU" sz="4400" b="1" smtClean="0">
                <a:solidFill>
                  <a:schemeClr val="tx2"/>
                </a:solidFill>
                <a:latin typeface="Times New Roman" pitchFamily="18" charset="0"/>
                <a:cs typeface="Times New Roman" pitchFamily="18" charset="0"/>
              </a:rPr>
              <a:t> Дмитрий Ильич, </a:t>
            </a:r>
            <a:br>
              <a:rPr lang="ru-RU" sz="4400" b="1" smtClean="0">
                <a:solidFill>
                  <a:schemeClr val="tx2"/>
                </a:solidFill>
                <a:latin typeface="Times New Roman" pitchFamily="18" charset="0"/>
                <a:cs typeface="Times New Roman" pitchFamily="18" charset="0"/>
              </a:rPr>
            </a:br>
            <a:r>
              <a:rPr lang="ru-RU" sz="4400" b="1" smtClean="0">
                <a:solidFill>
                  <a:schemeClr val="tx2"/>
                </a:solidFill>
                <a:latin typeface="Times New Roman" pitchFamily="18" charset="0"/>
                <a:cs typeface="Times New Roman" pitchFamily="18" charset="0"/>
              </a:rPr>
              <a:t>рядовой</a:t>
            </a:r>
            <a:endParaRPr lang="ru-RU">
              <a:solidFill>
                <a:schemeClr val="tx2"/>
              </a:solidFill>
            </a:endParaRPr>
          </a:p>
        </p:txBody>
      </p:sp>
      <p:pic>
        <p:nvPicPr>
          <p:cNvPr id="36867" name="Picture 3"/>
          <p:cNvPicPr>
            <a:picLocks noChangeAspect="1" noChangeArrowheads="1"/>
          </p:cNvPicPr>
          <p:nvPr/>
        </p:nvPicPr>
        <p:blipFill>
          <a:blip r:embed="rId2"/>
          <a:srcRect/>
          <a:stretch>
            <a:fillRect/>
          </a:stretch>
        </p:blipFill>
        <p:spPr bwMode="auto">
          <a:xfrm>
            <a:off x="1000100" y="1500174"/>
            <a:ext cx="3857652" cy="4714908"/>
          </a:xfrm>
          <a:prstGeom prst="rect">
            <a:avLst/>
          </a:prstGeom>
          <a:ln w="228600" cap="sq" cmpd="thickThin">
            <a:solidFill>
              <a:srgbClr val="000000"/>
            </a:solidFill>
            <a:prstDash val="solid"/>
            <a:miter lim="800000"/>
          </a:ln>
          <a:effectLst>
            <a:innerShdw blurRad="76200">
              <a:srgbClr val="000000"/>
            </a:innerShdw>
          </a:effectLst>
        </p:spPr>
      </p:pic>
      <p:sp>
        <p:nvSpPr>
          <p:cNvPr id="6" name="Диагональная полоса 5"/>
          <p:cNvSpPr/>
          <p:nvPr/>
        </p:nvSpPr>
        <p:spPr>
          <a:xfrm rot="10800000">
            <a:off x="3214688" y="4572000"/>
            <a:ext cx="1714500" cy="1785938"/>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38919" name="Прямоугольник 6"/>
          <p:cNvSpPr>
            <a:spLocks noChangeArrowheads="1"/>
          </p:cNvSpPr>
          <p:nvPr/>
        </p:nvSpPr>
        <p:spPr bwMode="auto">
          <a:xfrm>
            <a:off x="5214938" y="1357313"/>
            <a:ext cx="3929062" cy="4570412"/>
          </a:xfrm>
          <a:prstGeom prst="rect">
            <a:avLst/>
          </a:prstGeom>
          <a:noFill/>
          <a:ln w="9525">
            <a:noFill/>
            <a:miter lim="800000"/>
            <a:headEnd/>
            <a:tailEnd/>
          </a:ln>
        </p:spPr>
        <p:txBody>
          <a:bodyPr>
            <a:spAutoFit/>
          </a:bodyPr>
          <a:lstStyle/>
          <a:p>
            <a:r>
              <a:rPr lang="ru-RU" sz="2000" b="1"/>
              <a:t>В шестнадцать лет поехал строить Днепрогэс. Далее отправился на «Запорожсталь» </a:t>
            </a:r>
          </a:p>
          <a:p>
            <a:r>
              <a:rPr lang="ru-RU" sz="2000" b="1"/>
              <a:t>Трудился рабочим, перевыполнял нормы, учился. Был комсоргом цеха, рабкором заводской многотиражки. </a:t>
            </a:r>
            <a:br>
              <a:rPr lang="ru-RU" sz="2000" b="1"/>
            </a:br>
            <a:r>
              <a:rPr lang="ru-RU" sz="2000" b="1"/>
              <a:t>Добровольцем пошёл на фронт ещё и потому, что хотел отомстить фашистам за гибель двух своих братьев.</a:t>
            </a:r>
          </a:p>
          <a:p>
            <a:endParaRPr lang="ru-RU"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slide(fromBottom)">
                                      <p:cBhvr>
                                        <p:cTn id="7"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919146"/>
          </a:xfrm>
        </p:spPr>
        <p:txBody>
          <a:bodyPr>
            <a:normAutofit fontScale="90000"/>
          </a:bodyPr>
          <a:lstStyle/>
          <a:p>
            <a:pPr>
              <a:defRPr/>
            </a:pPr>
            <a:r>
              <a:rPr lang="ru-RU" sz="4000" b="1" err="1" smtClean="0">
                <a:solidFill>
                  <a:schemeClr val="tx1"/>
                </a:solidFill>
                <a:latin typeface="Times New Roman" pitchFamily="18" charset="0"/>
                <a:cs typeface="Times New Roman" pitchFamily="18" charset="0"/>
              </a:rPr>
              <a:t>Липовецер</a:t>
            </a:r>
            <a:r>
              <a:rPr lang="ru-RU" sz="4000" b="1" smtClean="0">
                <a:solidFill>
                  <a:schemeClr val="tx1"/>
                </a:solidFill>
                <a:latin typeface="Times New Roman" pitchFamily="18" charset="0"/>
                <a:cs typeface="Times New Roman" pitchFamily="18" charset="0"/>
              </a:rPr>
              <a:t> </a:t>
            </a:r>
            <a:r>
              <a:rPr lang="ru-RU" sz="4000" b="1" err="1" smtClean="0">
                <a:solidFill>
                  <a:schemeClr val="tx1"/>
                </a:solidFill>
                <a:latin typeface="Times New Roman" pitchFamily="18" charset="0"/>
                <a:cs typeface="Times New Roman" pitchFamily="18" charset="0"/>
              </a:rPr>
              <a:t>Элюша</a:t>
            </a:r>
            <a:r>
              <a:rPr lang="ru-RU" sz="4000" b="1" smtClean="0">
                <a:solidFill>
                  <a:schemeClr val="tx1"/>
                </a:solidFill>
                <a:latin typeface="Times New Roman" pitchFamily="18" charset="0"/>
                <a:cs typeface="Times New Roman" pitchFamily="18" charset="0"/>
              </a:rPr>
              <a:t> Яковлевич, </a:t>
            </a:r>
            <a:br>
              <a:rPr lang="ru-RU" sz="4000" b="1" smtClean="0">
                <a:solidFill>
                  <a:schemeClr val="tx1"/>
                </a:solidFill>
                <a:latin typeface="Times New Roman" pitchFamily="18" charset="0"/>
                <a:cs typeface="Times New Roman" pitchFamily="18" charset="0"/>
              </a:rPr>
            </a:br>
            <a:r>
              <a:rPr lang="ru-RU" sz="4000" b="1" smtClean="0">
                <a:solidFill>
                  <a:schemeClr val="tx1"/>
                </a:solidFill>
                <a:latin typeface="Times New Roman" pitchFamily="18" charset="0"/>
                <a:cs typeface="Times New Roman" pitchFamily="18" charset="0"/>
              </a:rPr>
              <a:t>рядовой</a:t>
            </a:r>
            <a:endParaRPr lang="ru-RU" sz="4000">
              <a:solidFill>
                <a:schemeClr val="tx1"/>
              </a:solidFill>
            </a:endParaRPr>
          </a:p>
        </p:txBody>
      </p:sp>
      <p:pic>
        <p:nvPicPr>
          <p:cNvPr id="29698" name="Picture 2"/>
          <p:cNvPicPr>
            <a:picLocks noChangeAspect="1" noChangeArrowheads="1"/>
          </p:cNvPicPr>
          <p:nvPr/>
        </p:nvPicPr>
        <p:blipFill>
          <a:blip r:embed="rId2" cstate="print"/>
          <a:srcRect/>
          <a:stretch>
            <a:fillRect/>
          </a:stretch>
        </p:blipFill>
        <p:spPr bwMode="auto">
          <a:xfrm>
            <a:off x="928662" y="1357298"/>
            <a:ext cx="3643338" cy="4881512"/>
          </a:xfrm>
          <a:prstGeom prst="rect">
            <a:avLst/>
          </a:prstGeom>
          <a:ln w="228600" cap="sq" cmpd="thickThin">
            <a:solidFill>
              <a:srgbClr val="000000"/>
            </a:solidFill>
            <a:prstDash val="solid"/>
            <a:miter lim="800000"/>
          </a:ln>
          <a:effectLst>
            <a:innerShdw blurRad="76200">
              <a:srgbClr val="000000"/>
            </a:innerShdw>
          </a:effectLst>
        </p:spPr>
      </p:pic>
      <p:sp>
        <p:nvSpPr>
          <p:cNvPr id="10" name="Диагональная полоса 9"/>
          <p:cNvSpPr/>
          <p:nvPr/>
        </p:nvSpPr>
        <p:spPr>
          <a:xfrm rot="10800000">
            <a:off x="3071813" y="4429125"/>
            <a:ext cx="1643062" cy="1928813"/>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40967" name="Прямоугольник 10"/>
          <p:cNvSpPr>
            <a:spLocks noChangeArrowheads="1"/>
          </p:cNvSpPr>
          <p:nvPr/>
        </p:nvSpPr>
        <p:spPr bwMode="auto">
          <a:xfrm>
            <a:off x="4857750" y="1071563"/>
            <a:ext cx="4286250" cy="5354637"/>
          </a:xfrm>
          <a:prstGeom prst="rect">
            <a:avLst/>
          </a:prstGeom>
          <a:noFill/>
          <a:ln w="9525">
            <a:noFill/>
            <a:miter lim="800000"/>
            <a:headEnd/>
            <a:tailEnd/>
          </a:ln>
        </p:spPr>
        <p:txBody>
          <a:bodyPr>
            <a:spAutoFit/>
          </a:bodyPr>
          <a:lstStyle/>
          <a:p>
            <a:r>
              <a:rPr lang="ru-RU" b="1"/>
              <a:t>На харьковском </a:t>
            </a:r>
          </a:p>
          <a:p>
            <a:r>
              <a:rPr lang="ru-RU" b="1"/>
              <a:t>тракторном заводе его</a:t>
            </a:r>
          </a:p>
          <a:p>
            <a:r>
              <a:rPr lang="ru-RU" b="1"/>
              <a:t> знали, как замечательного технолога. </a:t>
            </a:r>
          </a:p>
          <a:p>
            <a:r>
              <a:rPr lang="ru-RU" b="1"/>
              <a:t>Работал он много, не жалея ни сил, ни времени. </a:t>
            </a:r>
          </a:p>
          <a:p>
            <a:r>
              <a:rPr lang="ru-RU" b="1"/>
              <a:t>На Новосибирский «Тяжелстанкогидропресс» пришел, когда этого предприятия еще не было. Стояли два пустых корпуса. В них нужно было установить станки. Липовецер с бригадой шестнадцатилетних мальчишек и девчонок выполнил задание. Перед отъездом на фронт забежал на завод и неторопливо сказал: «Ну вот, ребята, пришел прощаться. Уезжаю. До скорой встречи с победой!»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strips(downLeft)">
                                      <p:cBhvr>
                                        <p:cTn id="7"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4" descr="image015.jpg"/>
          <p:cNvPicPr>
            <a:picLocks noChangeAspect="1"/>
          </p:cNvPicPr>
          <p:nvPr/>
        </p:nvPicPr>
        <p:blipFill>
          <a:blip r:embed="rId2"/>
          <a:srcRect/>
          <a:stretch>
            <a:fillRect/>
          </a:stretch>
        </p:blipFill>
        <p:spPr bwMode="auto">
          <a:xfrm>
            <a:off x="1357290" y="1357298"/>
            <a:ext cx="3500462" cy="4786346"/>
          </a:xfrm>
          <a:prstGeom prst="rect">
            <a:avLst/>
          </a:prstGeom>
          <a:ln w="2286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500034" y="285728"/>
            <a:ext cx="8229600" cy="919146"/>
          </a:xfrm>
        </p:spPr>
        <p:txBody>
          <a:bodyPr>
            <a:normAutofit fontScale="90000"/>
          </a:bodyPr>
          <a:lstStyle/>
          <a:p>
            <a:pPr>
              <a:defRPr/>
            </a:pPr>
            <a:r>
              <a:rPr lang="ru-RU" sz="4000" b="1" err="1" smtClean="0">
                <a:solidFill>
                  <a:schemeClr val="tx1"/>
                </a:solidFill>
                <a:latin typeface="Times New Roman" pitchFamily="18" charset="0"/>
                <a:cs typeface="Times New Roman" pitchFamily="18" charset="0"/>
              </a:rPr>
              <a:t>Касабиев</a:t>
            </a:r>
            <a:r>
              <a:rPr lang="ru-RU" sz="4000" b="1" smtClean="0">
                <a:solidFill>
                  <a:schemeClr val="tx1"/>
                </a:solidFill>
                <a:latin typeface="Times New Roman" pitchFamily="18" charset="0"/>
                <a:cs typeface="Times New Roman" pitchFamily="18" charset="0"/>
              </a:rPr>
              <a:t>  </a:t>
            </a:r>
            <a:r>
              <a:rPr lang="ru-RU" sz="4000" b="1" err="1" smtClean="0">
                <a:solidFill>
                  <a:schemeClr val="tx1"/>
                </a:solidFill>
                <a:latin typeface="Times New Roman" pitchFamily="18" charset="0"/>
                <a:cs typeface="Times New Roman" pitchFamily="18" charset="0"/>
              </a:rPr>
              <a:t>Татари</a:t>
            </a:r>
            <a:r>
              <a:rPr lang="ru-RU" sz="4000" b="1" smtClean="0">
                <a:solidFill>
                  <a:schemeClr val="tx1"/>
                </a:solidFill>
                <a:latin typeface="Times New Roman" pitchFamily="18" charset="0"/>
                <a:cs typeface="Times New Roman" pitchFamily="18" charset="0"/>
              </a:rPr>
              <a:t> </a:t>
            </a:r>
            <a:r>
              <a:rPr lang="ru-RU" sz="4000" b="1" err="1" smtClean="0">
                <a:solidFill>
                  <a:schemeClr val="tx1"/>
                </a:solidFill>
                <a:latin typeface="Times New Roman" pitchFamily="18" charset="0"/>
                <a:cs typeface="Times New Roman" pitchFamily="18" charset="0"/>
              </a:rPr>
              <a:t>Кналыкович</a:t>
            </a:r>
            <a:r>
              <a:rPr lang="ru-RU" sz="4000" b="1" smtClean="0">
                <a:solidFill>
                  <a:schemeClr val="tx1"/>
                </a:solidFill>
                <a:latin typeface="Times New Roman" pitchFamily="18" charset="0"/>
                <a:cs typeface="Times New Roman" pitchFamily="18" charset="0"/>
              </a:rPr>
              <a:t>, </a:t>
            </a:r>
            <a:br>
              <a:rPr lang="ru-RU" sz="4000" b="1" smtClean="0">
                <a:solidFill>
                  <a:schemeClr val="tx1"/>
                </a:solidFill>
                <a:latin typeface="Times New Roman" pitchFamily="18" charset="0"/>
                <a:cs typeface="Times New Roman" pitchFamily="18" charset="0"/>
              </a:rPr>
            </a:br>
            <a:r>
              <a:rPr lang="ru-RU" sz="4000" b="1" smtClean="0">
                <a:solidFill>
                  <a:schemeClr val="tx1"/>
                </a:solidFill>
                <a:latin typeface="Times New Roman" pitchFamily="18" charset="0"/>
                <a:cs typeface="Times New Roman" pitchFamily="18" charset="0"/>
              </a:rPr>
              <a:t>рядовой</a:t>
            </a:r>
            <a:endParaRPr lang="ru-RU" sz="4000">
              <a:solidFill>
                <a:schemeClr val="tx1"/>
              </a:solidFill>
            </a:endParaRPr>
          </a:p>
        </p:txBody>
      </p:sp>
      <p:sp>
        <p:nvSpPr>
          <p:cNvPr id="10" name="Диагональная полоса 9"/>
          <p:cNvSpPr/>
          <p:nvPr/>
        </p:nvSpPr>
        <p:spPr>
          <a:xfrm rot="10800000">
            <a:off x="3357563" y="4286250"/>
            <a:ext cx="1643062" cy="200025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41990" name="Прямоугольник 7"/>
          <p:cNvSpPr>
            <a:spLocks noChangeArrowheads="1"/>
          </p:cNvSpPr>
          <p:nvPr/>
        </p:nvSpPr>
        <p:spPr bwMode="auto">
          <a:xfrm>
            <a:off x="5072063" y="1071563"/>
            <a:ext cx="3714750" cy="4400550"/>
          </a:xfrm>
          <a:prstGeom prst="rect">
            <a:avLst/>
          </a:prstGeom>
          <a:noFill/>
          <a:ln w="9525">
            <a:noFill/>
            <a:miter lim="800000"/>
            <a:headEnd/>
            <a:tailEnd/>
          </a:ln>
        </p:spPr>
        <p:txBody>
          <a:bodyPr>
            <a:spAutoFit/>
          </a:bodyPr>
          <a:lstStyle/>
          <a:p>
            <a:r>
              <a:rPr lang="ru-RU" sz="2000" b="1"/>
              <a:t>В автобиографии он написал: «До революции отец не имел ничего кроме рабочих рук». Советская власть дала их семье счастливую жизнь.</a:t>
            </a:r>
          </a:p>
          <a:p>
            <a:r>
              <a:rPr lang="ru-RU" sz="2000" b="1"/>
              <a:t> В 1931 г. он вступил в комсомол. Потом работал на одном из заводов в Дзержинском районе Новосибирска. Во время войны все пять братьев Касабиевых защищали Родину.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slide(fromBottom)">
                                      <p:cBhvr>
                                        <p:cTn id="7"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204898"/>
          </a:xfrm>
        </p:spPr>
        <p:txBody>
          <a:bodyPr>
            <a:normAutofit fontScale="90000"/>
          </a:bodyPr>
          <a:lstStyle/>
          <a:p>
            <a:pPr>
              <a:defRPr/>
            </a:pPr>
            <a:r>
              <a:rPr lang="ru-RU" sz="4400" b="1" err="1" smtClean="0">
                <a:solidFill>
                  <a:schemeClr val="tx1"/>
                </a:solidFill>
                <a:latin typeface="Times New Roman" pitchFamily="18" charset="0"/>
                <a:cs typeface="Times New Roman" pitchFamily="18" charset="0"/>
              </a:rPr>
              <a:t>Кигель</a:t>
            </a:r>
            <a:r>
              <a:rPr lang="ru-RU" sz="4400" b="1" smtClean="0">
                <a:solidFill>
                  <a:schemeClr val="tx1"/>
                </a:solidFill>
                <a:latin typeface="Times New Roman" pitchFamily="18" charset="0"/>
                <a:cs typeface="Times New Roman" pitchFamily="18" charset="0"/>
              </a:rPr>
              <a:t> Борис Давыдович,</a:t>
            </a:r>
            <a:br>
              <a:rPr lang="ru-RU" sz="4400" b="1" smtClean="0">
                <a:solidFill>
                  <a:schemeClr val="tx1"/>
                </a:solidFill>
                <a:latin typeface="Times New Roman" pitchFamily="18" charset="0"/>
                <a:cs typeface="Times New Roman" pitchFamily="18" charset="0"/>
              </a:rPr>
            </a:br>
            <a:r>
              <a:rPr lang="ru-RU" sz="4400" b="1" smtClean="0">
                <a:solidFill>
                  <a:schemeClr val="tx1"/>
                </a:solidFill>
                <a:latin typeface="Times New Roman" pitchFamily="18" charset="0"/>
                <a:cs typeface="Times New Roman" pitchFamily="18" charset="0"/>
              </a:rPr>
              <a:t>сержант</a:t>
            </a:r>
            <a:endParaRPr lang="ru-RU">
              <a:solidFill>
                <a:schemeClr val="tx1"/>
              </a:solidFill>
            </a:endParaRPr>
          </a:p>
        </p:txBody>
      </p:sp>
      <p:pic>
        <p:nvPicPr>
          <p:cNvPr id="30722" name="Picture 2"/>
          <p:cNvPicPr>
            <a:picLocks noChangeAspect="1" noChangeArrowheads="1"/>
          </p:cNvPicPr>
          <p:nvPr/>
        </p:nvPicPr>
        <p:blipFill>
          <a:blip r:embed="rId2" cstate="print"/>
          <a:srcRect/>
          <a:stretch>
            <a:fillRect/>
          </a:stretch>
        </p:blipFill>
        <p:spPr bwMode="auto">
          <a:xfrm>
            <a:off x="857224" y="1500174"/>
            <a:ext cx="3786214" cy="4643470"/>
          </a:xfrm>
          <a:prstGeom prst="rect">
            <a:avLst/>
          </a:prstGeom>
          <a:ln w="228600" cap="sq" cmpd="thickThin">
            <a:solidFill>
              <a:srgbClr val="000000"/>
            </a:solidFill>
            <a:prstDash val="solid"/>
            <a:miter lim="800000"/>
          </a:ln>
          <a:effectLst>
            <a:innerShdw blurRad="76200">
              <a:srgbClr val="000000"/>
            </a:innerShdw>
          </a:effectLst>
        </p:spPr>
      </p:pic>
      <p:sp>
        <p:nvSpPr>
          <p:cNvPr id="5" name="Диагональная полоса 4"/>
          <p:cNvSpPr/>
          <p:nvPr/>
        </p:nvSpPr>
        <p:spPr>
          <a:xfrm rot="10800000">
            <a:off x="3143250" y="4357688"/>
            <a:ext cx="1643063" cy="1928812"/>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43015" name="Прямоугольник 6"/>
          <p:cNvSpPr>
            <a:spLocks noChangeArrowheads="1"/>
          </p:cNvSpPr>
          <p:nvPr/>
        </p:nvSpPr>
        <p:spPr bwMode="auto">
          <a:xfrm>
            <a:off x="4857750" y="1214438"/>
            <a:ext cx="4143375" cy="5078412"/>
          </a:xfrm>
          <a:prstGeom prst="rect">
            <a:avLst/>
          </a:prstGeom>
          <a:noFill/>
          <a:ln w="9525">
            <a:noFill/>
            <a:miter lim="800000"/>
            <a:headEnd/>
            <a:tailEnd/>
          </a:ln>
        </p:spPr>
        <p:txBody>
          <a:bodyPr>
            <a:spAutoFit/>
          </a:bodyPr>
          <a:lstStyle/>
          <a:p>
            <a:pPr algn="just"/>
            <a:r>
              <a:rPr lang="ru-RU" b="1"/>
              <a:t>Ушел добровольцем </a:t>
            </a:r>
          </a:p>
          <a:p>
            <a:pPr algn="just"/>
            <a:r>
              <a:rPr lang="ru-RU" b="1"/>
              <a:t>на фронт с Новосибирского мясокомбината, где вырос от ученика электромонтера до главного технолога. Он был человеком неиссякаемой энергии и разносторонних интересов. Почти мальчишкой комсомолец Борис Кигель по призыву партии поехал в село участвовать в ликвидации неграмотности. Его интересовали проблемы автоматизации производства и улучшения качества выпускаемой продукции. Был активным </a:t>
            </a:r>
            <a:r>
              <a:rPr lang="ru-RU" sz="1700" b="1"/>
              <a:t>рационализатором</a:t>
            </a:r>
            <a:r>
              <a:rPr lang="ru-RU" b="1"/>
              <a:t>.  Его имя носила школа № 24 города Новосибирска.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slide(fromBottom)">
                                      <p:cBhvr>
                                        <p:cTn id="7"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500063" y="0"/>
            <a:ext cx="9644063" cy="6858000"/>
          </a:xfrm>
          <a:prstGeom prst="rect">
            <a:avLst/>
          </a:prstGeom>
          <a:noFill/>
          <a:ln w="9525">
            <a:noFill/>
            <a:miter lim="800000"/>
            <a:headEnd/>
            <a:tailEnd/>
          </a:ln>
        </p:spPr>
      </p:pic>
      <p:sp>
        <p:nvSpPr>
          <p:cNvPr id="2" name="Прямоугольник 1"/>
          <p:cNvSpPr/>
          <p:nvPr/>
        </p:nvSpPr>
        <p:spPr>
          <a:xfrm>
            <a:off x="2714625" y="285750"/>
            <a:ext cx="6429375" cy="3786188"/>
          </a:xfrm>
          <a:prstGeom prst="rect">
            <a:avLst/>
          </a:prstGeom>
        </p:spPr>
        <p:txBody>
          <a:bodyPr>
            <a:spAutoFit/>
          </a:bodyPr>
          <a:lstStyle/>
          <a:p>
            <a:pPr algn="l" rtl="0" fontAlgn="base">
              <a:spcBef>
                <a:spcPct val="0"/>
              </a:spcBef>
              <a:spcAft>
                <a:spcPct val="0"/>
              </a:spcAft>
              <a:defRPr/>
            </a:pPr>
            <a:r>
              <a:rPr lang="ru-RU" sz="4000" b="1" i="1" kern="1200" dirty="0">
                <a:solidFill>
                  <a:srgbClr val="000000"/>
                </a:solidFill>
                <a:latin typeface="Constantia"/>
                <a:ea typeface="+mn-ea"/>
                <a:cs typeface="Arial" charset="0"/>
              </a:rPr>
              <a:t>Это они в 43-году,</a:t>
            </a:r>
          </a:p>
          <a:p>
            <a:pPr algn="l" rtl="0" fontAlgn="base">
              <a:spcBef>
                <a:spcPct val="0"/>
              </a:spcBef>
              <a:spcAft>
                <a:spcPct val="0"/>
              </a:spcAft>
              <a:defRPr/>
            </a:pPr>
            <a:r>
              <a:rPr lang="ru-RU" sz="4000" b="1" i="1" kern="1200" dirty="0">
                <a:solidFill>
                  <a:srgbClr val="000000"/>
                </a:solidFill>
                <a:latin typeface="Constantia"/>
                <a:ea typeface="+mn-ea"/>
                <a:cs typeface="Arial" charset="0"/>
              </a:rPr>
              <a:t>Сентябрьскою ночью туманной,</a:t>
            </a:r>
          </a:p>
          <a:p>
            <a:pPr algn="l" rtl="0" fontAlgn="base">
              <a:spcBef>
                <a:spcPct val="0"/>
              </a:spcBef>
              <a:spcAft>
                <a:spcPct val="0"/>
              </a:spcAft>
              <a:defRPr/>
            </a:pPr>
            <a:r>
              <a:rPr lang="ru-RU" sz="4000" b="1" i="1" kern="1200" dirty="0">
                <a:solidFill>
                  <a:srgbClr val="000000"/>
                </a:solidFill>
                <a:latin typeface="Constantia"/>
                <a:ea typeface="+mn-ea"/>
                <a:cs typeface="Arial" charset="0"/>
              </a:rPr>
              <a:t>В бессмертье ушли:</a:t>
            </a:r>
          </a:p>
          <a:p>
            <a:pPr algn="l" rtl="0" fontAlgn="base">
              <a:spcBef>
                <a:spcPct val="0"/>
              </a:spcBef>
              <a:spcAft>
                <a:spcPct val="0"/>
              </a:spcAft>
              <a:defRPr/>
            </a:pPr>
            <a:r>
              <a:rPr lang="ru-RU" sz="4000" b="1" i="1" kern="1200" dirty="0">
                <a:solidFill>
                  <a:srgbClr val="000000"/>
                </a:solidFill>
                <a:latin typeface="Constantia"/>
                <a:ea typeface="+mn-ea"/>
                <a:cs typeface="Arial" charset="0"/>
              </a:rPr>
              <a:t>Победили в аду –</a:t>
            </a:r>
          </a:p>
          <a:p>
            <a:pPr algn="l" rtl="0" fontAlgn="base">
              <a:spcBef>
                <a:spcPct val="0"/>
              </a:spcBef>
              <a:spcAft>
                <a:spcPct val="0"/>
              </a:spcAft>
              <a:defRPr/>
            </a:pPr>
            <a:r>
              <a:rPr lang="ru-RU" sz="4000" b="1" i="1" kern="1200" dirty="0">
                <a:solidFill>
                  <a:srgbClr val="000000"/>
                </a:solidFill>
                <a:latin typeface="Constantia"/>
                <a:ea typeface="+mn-ea"/>
                <a:cs typeface="Arial" charset="0"/>
              </a:rPr>
              <a:t>На высоте Безымянной.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smtClean="0"/>
              <a:t>Выражаю огромную благодарность</a:t>
            </a:r>
            <a:endParaRPr lang="ru-RU"/>
          </a:p>
        </p:txBody>
      </p:sp>
      <p:sp>
        <p:nvSpPr>
          <p:cNvPr id="53251" name="Прямоугольник 2"/>
          <p:cNvSpPr>
            <a:spLocks noChangeArrowheads="1"/>
          </p:cNvSpPr>
          <p:nvPr/>
        </p:nvSpPr>
        <p:spPr bwMode="auto">
          <a:xfrm>
            <a:off x="500063" y="1428750"/>
            <a:ext cx="8358187" cy="1200150"/>
          </a:xfrm>
          <a:prstGeom prst="rect">
            <a:avLst/>
          </a:prstGeom>
          <a:noFill/>
          <a:ln w="9525">
            <a:noFill/>
            <a:miter lim="800000"/>
            <a:headEnd/>
            <a:tailEnd/>
          </a:ln>
        </p:spPr>
        <p:txBody>
          <a:bodyPr>
            <a:spAutoFit/>
          </a:bodyPr>
          <a:lstStyle/>
          <a:p>
            <a:pPr algn="l" rtl="0" fontAlgn="base">
              <a:spcBef>
                <a:spcPct val="0"/>
              </a:spcBef>
              <a:spcAft>
                <a:spcPct val="0"/>
              </a:spcAft>
            </a:pPr>
            <a:r>
              <a:rPr lang="ru-RU" sz="3600" kern="1200">
                <a:solidFill>
                  <a:prstClr val="white"/>
                </a:solidFill>
                <a:latin typeface="Times New Roman" pitchFamily="18" charset="0"/>
                <a:ea typeface="+mn-ea"/>
                <a:cs typeface="Times New Roman" pitchFamily="18" charset="0"/>
              </a:rPr>
              <a:t>преподавателю начальных классов МБОУСОШ №109 города Новосибирска, </a:t>
            </a:r>
          </a:p>
        </p:txBody>
      </p:sp>
      <p:pic>
        <p:nvPicPr>
          <p:cNvPr id="53252" name="Рисунок 3" descr="uui.jpg"/>
          <p:cNvPicPr>
            <a:picLocks noChangeAspect="1"/>
          </p:cNvPicPr>
          <p:nvPr/>
        </p:nvPicPr>
        <p:blipFill>
          <a:blip r:embed="rId2"/>
          <a:srcRect/>
          <a:stretch>
            <a:fillRect/>
          </a:stretch>
        </p:blipFill>
        <p:spPr bwMode="auto">
          <a:xfrm>
            <a:off x="6072188" y="3357563"/>
            <a:ext cx="2714625" cy="3143250"/>
          </a:xfrm>
          <a:prstGeom prst="rect">
            <a:avLst/>
          </a:prstGeom>
          <a:noFill/>
          <a:ln w="9525">
            <a:noFill/>
            <a:miter lim="800000"/>
            <a:headEnd/>
            <a:tailEnd/>
          </a:ln>
        </p:spPr>
      </p:pic>
      <p:sp>
        <p:nvSpPr>
          <p:cNvPr id="53253" name="Прямоугольник 4"/>
          <p:cNvSpPr>
            <a:spLocks noChangeArrowheads="1"/>
          </p:cNvSpPr>
          <p:nvPr/>
        </p:nvSpPr>
        <p:spPr bwMode="auto">
          <a:xfrm>
            <a:off x="500063" y="2643188"/>
            <a:ext cx="5786437" cy="1570037"/>
          </a:xfrm>
          <a:prstGeom prst="rect">
            <a:avLst/>
          </a:prstGeom>
          <a:noFill/>
          <a:ln w="9525">
            <a:noFill/>
            <a:miter lim="800000"/>
            <a:headEnd/>
            <a:tailEnd/>
          </a:ln>
        </p:spPr>
        <p:txBody>
          <a:bodyPr>
            <a:spAutoFit/>
          </a:bodyPr>
          <a:lstStyle/>
          <a:p>
            <a:pPr algn="l" rtl="0" fontAlgn="base">
              <a:spcBef>
                <a:spcPct val="0"/>
              </a:spcBef>
              <a:spcAft>
                <a:spcPct val="0"/>
              </a:spcAft>
            </a:pPr>
            <a:r>
              <a:rPr lang="ru-RU" sz="4800" kern="1200">
                <a:solidFill>
                  <a:prstClr val="white"/>
                </a:solidFill>
                <a:latin typeface="Times New Roman" pitchFamily="18" charset="0"/>
                <a:ea typeface="+mn-ea"/>
                <a:cs typeface="Times New Roman" pitchFamily="18" charset="0"/>
              </a:rPr>
              <a:t>Смагиной Светлане Михайловне!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Autofit/>
          </a:bodyPr>
          <a:lstStyle/>
          <a:p>
            <a:pPr algn="ctr" eaLnBrk="1" fontAlgn="auto" hangingPunct="1">
              <a:spcAft>
                <a:spcPts val="0"/>
              </a:spcAft>
              <a:defRPr/>
            </a:pPr>
            <a:r>
              <a:rPr lang="ru-RU" sz="5400" b="1" smtClean="0">
                <a:solidFill>
                  <a:schemeClr val="tx1"/>
                </a:solidFill>
              </a:rPr>
              <a:t>«Безымянная высота»</a:t>
            </a:r>
            <a:endParaRPr lang="ru-RU" sz="5400" b="1">
              <a:solidFill>
                <a:schemeClr val="tx1"/>
              </a:solidFill>
            </a:endParaRPr>
          </a:p>
        </p:txBody>
      </p:sp>
      <p:pic>
        <p:nvPicPr>
          <p:cNvPr id="7171" name="Picture 4" descr="C:\Documents and Settings\Администратор\Рабочий стол\56420473_53420803_01.gif"/>
          <p:cNvPicPr>
            <a:picLocks noChangeAspect="1" noChangeArrowheads="1" noCrop="1"/>
          </p:cNvPicPr>
          <p:nvPr/>
        </p:nvPicPr>
        <p:blipFill>
          <a:blip r:embed="rId2"/>
          <a:srcRect/>
          <a:stretch>
            <a:fillRect/>
          </a:stretch>
        </p:blipFill>
        <p:spPr bwMode="auto">
          <a:xfrm>
            <a:off x="0" y="4476750"/>
            <a:ext cx="1785938" cy="2381250"/>
          </a:xfrm>
          <a:prstGeom prst="rect">
            <a:avLst/>
          </a:prstGeom>
          <a:noFill/>
          <a:ln w="9525">
            <a:noFill/>
            <a:miter lim="800000"/>
            <a:headEnd/>
            <a:tailEnd/>
          </a:ln>
        </p:spPr>
      </p:pic>
      <p:sp>
        <p:nvSpPr>
          <p:cNvPr id="7172" name="Rectangle 7"/>
          <p:cNvSpPr>
            <a:spLocks noChangeArrowheads="1"/>
          </p:cNvSpPr>
          <p:nvPr/>
        </p:nvSpPr>
        <p:spPr bwMode="auto">
          <a:xfrm>
            <a:off x="214313" y="1357313"/>
            <a:ext cx="4929187" cy="1692275"/>
          </a:xfrm>
          <a:prstGeom prst="rect">
            <a:avLst/>
          </a:prstGeom>
          <a:noFill/>
          <a:ln w="9525">
            <a:noFill/>
            <a:miter lim="800000"/>
            <a:headEnd/>
            <a:tailEnd/>
          </a:ln>
        </p:spPr>
        <p:txBody>
          <a:bodyPr anchor="ctr">
            <a:spAutoFit/>
          </a:bodyPr>
          <a:lstStyle/>
          <a:p>
            <a:pPr algn="just"/>
            <a:r>
              <a:rPr lang="ru-RU" sz="2800" b="1">
                <a:latin typeface="Times New Roman" pitchFamily="18" charset="0"/>
                <a:cs typeface="Times New Roman" pitchFamily="18" charset="0"/>
              </a:rPr>
              <a:t>Высота находится у поселка Рубеженка, Куйбышевского района, Калужской области. </a:t>
            </a:r>
          </a:p>
          <a:p>
            <a:pPr algn="just"/>
            <a:endParaRPr lang="ru-RU" sz="2000" b="1">
              <a:latin typeface="Times New Roman" pitchFamily="18" charset="0"/>
              <a:cs typeface="Times New Roman" pitchFamily="18" charset="0"/>
            </a:endParaRPr>
          </a:p>
        </p:txBody>
      </p:sp>
      <p:sp>
        <p:nvSpPr>
          <p:cNvPr id="7173" name="Прямоугольник 5"/>
          <p:cNvSpPr>
            <a:spLocks noChangeArrowheads="1"/>
          </p:cNvSpPr>
          <p:nvPr/>
        </p:nvSpPr>
        <p:spPr bwMode="auto">
          <a:xfrm>
            <a:off x="357188" y="3286125"/>
            <a:ext cx="4786312" cy="1108075"/>
          </a:xfrm>
          <a:prstGeom prst="rect">
            <a:avLst/>
          </a:prstGeom>
          <a:noFill/>
          <a:ln w="9525">
            <a:noFill/>
            <a:miter lim="800000"/>
            <a:headEnd/>
            <a:tailEnd/>
          </a:ln>
        </p:spPr>
        <p:txBody>
          <a:bodyPr>
            <a:spAutoFit/>
          </a:bodyPr>
          <a:lstStyle/>
          <a:p>
            <a:pPr algn="just"/>
            <a:r>
              <a:rPr lang="ru-RU" sz="2200" b="1" i="1">
                <a:latin typeface="Times New Roman" pitchFamily="18" charset="0"/>
                <a:cs typeface="Times New Roman" pitchFamily="18" charset="0"/>
              </a:rPr>
              <a:t>Безымянная находилась в полосе наступления 139-ой стрелковой дивизии, там, впереди, в руках врага. </a:t>
            </a:r>
            <a:endParaRPr lang="ru-RU" sz="2200" b="1" i="1"/>
          </a:p>
        </p:txBody>
      </p:sp>
      <p:sp>
        <p:nvSpPr>
          <p:cNvPr id="7174" name="Прямоугольник 8"/>
          <p:cNvSpPr>
            <a:spLocks noChangeArrowheads="1"/>
          </p:cNvSpPr>
          <p:nvPr/>
        </p:nvSpPr>
        <p:spPr bwMode="auto">
          <a:xfrm>
            <a:off x="5214938" y="4143375"/>
            <a:ext cx="3714750" cy="584200"/>
          </a:xfrm>
          <a:prstGeom prst="rect">
            <a:avLst/>
          </a:prstGeom>
          <a:noFill/>
          <a:ln w="9525">
            <a:noFill/>
            <a:miter lim="800000"/>
            <a:headEnd/>
            <a:tailEnd/>
          </a:ln>
        </p:spPr>
        <p:txBody>
          <a:bodyPr>
            <a:spAutoFit/>
          </a:bodyPr>
          <a:lstStyle/>
          <a:p>
            <a:r>
              <a:rPr lang="ru-RU" sz="1600" b="1">
                <a:solidFill>
                  <a:schemeClr val="bg2"/>
                </a:solidFill>
                <a:latin typeface="Constantia" pitchFamily="18" charset="0"/>
              </a:rPr>
              <a:t>Радиопозывным этой группы смельчаков было слово «Луна».</a:t>
            </a:r>
          </a:p>
        </p:txBody>
      </p:sp>
      <p:sp>
        <p:nvSpPr>
          <p:cNvPr id="7175" name="Прямоугольник 9"/>
          <p:cNvSpPr>
            <a:spLocks noChangeArrowheads="1"/>
          </p:cNvSpPr>
          <p:nvPr/>
        </p:nvSpPr>
        <p:spPr bwMode="auto">
          <a:xfrm>
            <a:off x="1714500" y="5500688"/>
            <a:ext cx="7429500" cy="446087"/>
          </a:xfrm>
          <a:prstGeom prst="rect">
            <a:avLst/>
          </a:prstGeom>
          <a:noFill/>
          <a:ln w="9525">
            <a:noFill/>
            <a:miter lim="800000"/>
            <a:headEnd/>
            <a:tailEnd/>
          </a:ln>
        </p:spPr>
        <p:txBody>
          <a:bodyPr>
            <a:spAutoFit/>
          </a:bodyPr>
          <a:lstStyle/>
          <a:p>
            <a:r>
              <a:rPr lang="ru-RU" sz="2300" b="1">
                <a:solidFill>
                  <a:schemeClr val="bg2"/>
                </a:solidFill>
                <a:latin typeface="Times New Roman" pitchFamily="18" charset="0"/>
                <a:cs typeface="Times New Roman" pitchFamily="18" charset="0"/>
              </a:rPr>
              <a:t>«Луна» сообщила командованию, что высота занята.</a:t>
            </a:r>
          </a:p>
        </p:txBody>
      </p:sp>
      <p:pic>
        <p:nvPicPr>
          <p:cNvPr id="8201" name="Picture 9" descr="C:\Documents and Settings\Администратор\Рабочий стол\Отсканировано 22.04.2010 23-18_000.jpg"/>
          <p:cNvPicPr>
            <a:picLocks noChangeAspect="1" noChangeArrowheads="1"/>
          </p:cNvPicPr>
          <p:nvPr/>
        </p:nvPicPr>
        <p:blipFill>
          <a:blip r:embed="rId3">
            <a:lum bright="-10000" contrast="-10000"/>
          </a:blip>
          <a:srcRect/>
          <a:stretch>
            <a:fillRect/>
          </a:stretch>
        </p:blipFill>
        <p:spPr bwMode="auto">
          <a:xfrm>
            <a:off x="5143503" y="1428736"/>
            <a:ext cx="3803093" cy="27146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Documents and Settings\Администратор\Рабочий стол\56420473_53420803_01.gif"/>
          <p:cNvPicPr>
            <a:picLocks noChangeAspect="1" noChangeArrowheads="1" noCrop="1"/>
          </p:cNvPicPr>
          <p:nvPr/>
        </p:nvPicPr>
        <p:blipFill>
          <a:blip r:embed="rId2"/>
          <a:srcRect/>
          <a:stretch>
            <a:fillRect/>
          </a:stretch>
        </p:blipFill>
        <p:spPr bwMode="auto">
          <a:xfrm>
            <a:off x="0" y="4476750"/>
            <a:ext cx="1785938" cy="2381250"/>
          </a:xfrm>
          <a:prstGeom prst="rect">
            <a:avLst/>
          </a:prstGeom>
          <a:noFill/>
          <a:ln w="9525">
            <a:noFill/>
            <a:miter lim="800000"/>
            <a:headEnd/>
            <a:tailEnd/>
          </a:ln>
        </p:spPr>
      </p:pic>
      <p:sp>
        <p:nvSpPr>
          <p:cNvPr id="5" name="Заголовок 1"/>
          <p:cNvSpPr>
            <a:spLocks noGrp="1"/>
          </p:cNvSpPr>
          <p:nvPr>
            <p:ph type="title"/>
          </p:nvPr>
        </p:nvSpPr>
        <p:spPr>
          <a:xfrm>
            <a:off x="457200" y="274638"/>
            <a:ext cx="8229600" cy="868362"/>
          </a:xfrm>
        </p:spPr>
        <p:txBody>
          <a:bodyPr>
            <a:noAutofit/>
          </a:bodyPr>
          <a:lstStyle/>
          <a:p>
            <a:pPr algn="ctr" eaLnBrk="1" fontAlgn="auto" hangingPunct="1">
              <a:spcAft>
                <a:spcPts val="0"/>
              </a:spcAft>
              <a:defRPr/>
            </a:pPr>
            <a:r>
              <a:rPr lang="ru-RU" sz="5400" b="1" smtClean="0">
                <a:solidFill>
                  <a:schemeClr val="tx1"/>
                </a:solidFill>
              </a:rPr>
              <a:t>«Безымянная высота»</a:t>
            </a:r>
            <a:endParaRPr lang="ru-RU" sz="5400" b="1">
              <a:solidFill>
                <a:schemeClr val="tx1"/>
              </a:solidFill>
            </a:endParaRPr>
          </a:p>
        </p:txBody>
      </p:sp>
      <p:sp>
        <p:nvSpPr>
          <p:cNvPr id="10245" name="Прямоугольник 5"/>
          <p:cNvSpPr>
            <a:spLocks noChangeArrowheads="1"/>
          </p:cNvSpPr>
          <p:nvPr/>
        </p:nvSpPr>
        <p:spPr bwMode="auto">
          <a:xfrm>
            <a:off x="428625" y="1214438"/>
            <a:ext cx="4286250" cy="4154487"/>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Далее события разворачивались трагически. </a:t>
            </a:r>
          </a:p>
          <a:p>
            <a:r>
              <a:rPr lang="ru-RU" sz="2400" b="1">
                <a:latin typeface="Times New Roman" pitchFamily="18" charset="0"/>
                <a:cs typeface="Times New Roman" pitchFamily="18" charset="0"/>
              </a:rPr>
              <a:t>Восемнадцать приняли бой против, в общей сложности около 300 человек, уничтожив больше ста гитлеровцев! </a:t>
            </a:r>
          </a:p>
          <a:p>
            <a:endParaRPr lang="ru-RU">
              <a:latin typeface="Constantia" pitchFamily="18" charset="0"/>
            </a:endParaRPr>
          </a:p>
          <a:p>
            <a:endParaRPr lang="ru-RU">
              <a:latin typeface="Constantia" pitchFamily="18" charset="0"/>
            </a:endParaRPr>
          </a:p>
          <a:p>
            <a:endParaRPr lang="ru-RU">
              <a:latin typeface="Constantia" pitchFamily="18" charset="0"/>
            </a:endParaRPr>
          </a:p>
          <a:p>
            <a:r>
              <a:rPr lang="ru-RU">
                <a:latin typeface="Constantia" pitchFamily="18" charset="0"/>
              </a:rPr>
              <a:t> </a:t>
            </a:r>
          </a:p>
        </p:txBody>
      </p:sp>
      <p:sp>
        <p:nvSpPr>
          <p:cNvPr id="10246" name="Прямоугольник 6"/>
          <p:cNvSpPr>
            <a:spLocks noChangeArrowheads="1"/>
          </p:cNvSpPr>
          <p:nvPr/>
        </p:nvSpPr>
        <p:spPr bwMode="auto">
          <a:xfrm>
            <a:off x="1928813" y="5000625"/>
            <a:ext cx="6786562" cy="738188"/>
          </a:xfrm>
          <a:prstGeom prst="rect">
            <a:avLst/>
          </a:prstGeom>
          <a:noFill/>
          <a:ln w="9525">
            <a:noFill/>
            <a:miter lim="800000"/>
            <a:headEnd/>
            <a:tailEnd/>
          </a:ln>
        </p:spPr>
        <p:txBody>
          <a:bodyPr>
            <a:spAutoFit/>
          </a:bodyPr>
          <a:lstStyle/>
          <a:p>
            <a:r>
              <a:rPr lang="ru-RU" sz="2100" b="1">
                <a:solidFill>
                  <a:schemeClr val="bg2"/>
                </a:solidFill>
                <a:latin typeface="Times New Roman" pitchFamily="18" charset="0"/>
                <a:cs typeface="Times New Roman" pitchFamily="18" charset="0"/>
              </a:rPr>
              <a:t>В живых остались лишь двое — </a:t>
            </a:r>
            <a:r>
              <a:rPr lang="ru-RU" sz="2100" b="1" u="sng">
                <a:solidFill>
                  <a:schemeClr val="bg2"/>
                </a:solidFill>
                <a:latin typeface="Times New Roman" pitchFamily="18" charset="0"/>
                <a:cs typeface="Times New Roman" pitchFamily="18" charset="0"/>
              </a:rPr>
              <a:t>сержант Константин Власов и рядовой Герасим Лапин.</a:t>
            </a:r>
            <a:r>
              <a:rPr lang="ru-RU" sz="2100" b="1">
                <a:solidFill>
                  <a:schemeClr val="bg2"/>
                </a:solidFill>
                <a:latin typeface="Times New Roman" pitchFamily="18" charset="0"/>
                <a:cs typeface="Times New Roman" pitchFamily="18" charset="0"/>
              </a:rPr>
              <a:t> </a:t>
            </a:r>
          </a:p>
        </p:txBody>
      </p:sp>
      <p:sp>
        <p:nvSpPr>
          <p:cNvPr id="10247" name="Прямоугольник 8"/>
          <p:cNvSpPr>
            <a:spLocks noChangeArrowheads="1"/>
          </p:cNvSpPr>
          <p:nvPr/>
        </p:nvSpPr>
        <p:spPr bwMode="auto">
          <a:xfrm>
            <a:off x="5214938" y="4143375"/>
            <a:ext cx="3714750" cy="584200"/>
          </a:xfrm>
          <a:prstGeom prst="rect">
            <a:avLst/>
          </a:prstGeom>
          <a:noFill/>
          <a:ln w="9525">
            <a:noFill/>
            <a:miter lim="800000"/>
            <a:headEnd/>
            <a:tailEnd/>
          </a:ln>
        </p:spPr>
        <p:txBody>
          <a:bodyPr>
            <a:spAutoFit/>
          </a:bodyPr>
          <a:lstStyle/>
          <a:p>
            <a:r>
              <a:rPr lang="ru-RU" sz="1600" b="1">
                <a:solidFill>
                  <a:schemeClr val="bg2"/>
                </a:solidFill>
                <a:latin typeface="Constantia" pitchFamily="18" charset="0"/>
              </a:rPr>
              <a:t>Радиопозывным этой группы смельчаков было слово «Луна».</a:t>
            </a:r>
          </a:p>
        </p:txBody>
      </p:sp>
      <p:pic>
        <p:nvPicPr>
          <p:cNvPr id="10248" name="Picture 8"/>
          <p:cNvPicPr>
            <a:picLocks noChangeAspect="1" noChangeArrowheads="1"/>
          </p:cNvPicPr>
          <p:nvPr/>
        </p:nvPicPr>
        <p:blipFill>
          <a:blip r:embed="rId3"/>
          <a:srcRect/>
          <a:stretch>
            <a:fillRect/>
          </a:stretch>
        </p:blipFill>
        <p:spPr bwMode="auto">
          <a:xfrm>
            <a:off x="4647590" y="1071546"/>
            <a:ext cx="4260064" cy="28575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checkerboard(across)">
                                      <p:cBhvr>
                                        <p:cTn id="12" dur="5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8"/>
                                        </p:tgtEl>
                                        <p:attrNameLst>
                                          <p:attrName>style.visibility</p:attrName>
                                        </p:attrNameLst>
                                      </p:cBhvr>
                                      <p:to>
                                        <p:strVal val="visible"/>
                                      </p:to>
                                    </p:set>
                                    <p:animEffect transition="in" filter="blinds(horizontal)">
                                      <p:cBhvr>
                                        <p:cTn id="17" dur="500"/>
                                        <p:tgtEl>
                                          <p:spTgt spid="1024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247"/>
                                        </p:tgtEl>
                                        <p:attrNameLst>
                                          <p:attrName>style.visibility</p:attrName>
                                        </p:attrNameLst>
                                      </p:cBhvr>
                                      <p:to>
                                        <p:strVal val="visible"/>
                                      </p:to>
                                    </p:set>
                                    <p:animEffect transition="in" filter="checkerboard(across)">
                                      <p:cBhvr>
                                        <p:cTn id="22" dur="500"/>
                                        <p:tgtEl>
                                          <p:spTgt spid="1024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checkerboard(across)">
                                      <p:cBhvr>
                                        <p:cTn id="2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P spid="102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642942"/>
          </a:xfrm>
        </p:spPr>
        <p:txBody>
          <a:bodyPr>
            <a:noAutofit/>
          </a:bodyPr>
          <a:lstStyle/>
          <a:p>
            <a:pPr algn="ctr" eaLnBrk="1" fontAlgn="auto" hangingPunct="1">
              <a:spcAft>
                <a:spcPts val="0"/>
              </a:spcAft>
              <a:defRPr/>
            </a:pPr>
            <a:r>
              <a:rPr lang="ru-RU" sz="6000" smtClean="0"/>
              <a:t>18 ребят-героев</a:t>
            </a:r>
            <a:endParaRPr lang="ru-RU" sz="6000"/>
          </a:p>
        </p:txBody>
      </p:sp>
      <p:pic>
        <p:nvPicPr>
          <p:cNvPr id="11267" name="Picture 4" descr="C:\Documents and Settings\Администратор\Рабочий стол\56420473_53420803_01.gif"/>
          <p:cNvPicPr>
            <a:picLocks noChangeAspect="1" noChangeArrowheads="1" noCrop="1"/>
          </p:cNvPicPr>
          <p:nvPr/>
        </p:nvPicPr>
        <p:blipFill>
          <a:blip r:embed="rId2"/>
          <a:srcRect/>
          <a:stretch>
            <a:fillRect/>
          </a:stretch>
        </p:blipFill>
        <p:spPr bwMode="auto">
          <a:xfrm>
            <a:off x="0" y="4643438"/>
            <a:ext cx="1785938" cy="2381250"/>
          </a:xfrm>
          <a:prstGeom prst="rect">
            <a:avLst/>
          </a:prstGeom>
          <a:noFill/>
          <a:ln w="9525">
            <a:noFill/>
            <a:miter lim="800000"/>
            <a:headEnd/>
            <a:tailEnd/>
          </a:ln>
        </p:spPr>
      </p:pic>
      <p:sp>
        <p:nvSpPr>
          <p:cNvPr id="11268" name="Прямоугольник 5"/>
          <p:cNvSpPr>
            <a:spLocks noChangeArrowheads="1"/>
          </p:cNvSpPr>
          <p:nvPr/>
        </p:nvSpPr>
        <p:spPr bwMode="auto">
          <a:xfrm>
            <a:off x="0" y="1143000"/>
            <a:ext cx="9144000" cy="677863"/>
          </a:xfrm>
          <a:prstGeom prst="rect">
            <a:avLst/>
          </a:prstGeom>
          <a:noFill/>
          <a:ln w="9525">
            <a:noFill/>
            <a:miter lim="800000"/>
            <a:headEnd/>
            <a:tailEnd/>
          </a:ln>
        </p:spPr>
        <p:txBody>
          <a:bodyPr>
            <a:spAutoFit/>
          </a:bodyPr>
          <a:lstStyle/>
          <a:p>
            <a:r>
              <a:rPr lang="ru-RU" sz="2000" b="1">
                <a:solidFill>
                  <a:srgbClr val="0000FF"/>
                </a:solidFill>
                <a:latin typeface="Times New Roman" pitchFamily="18" charset="0"/>
                <a:cs typeface="Times New Roman" pitchFamily="18" charset="0"/>
              </a:rPr>
              <a:t>Старшина </a:t>
            </a:r>
            <a:r>
              <a:rPr lang="ru-RU" sz="2000" b="1" u="sng">
                <a:solidFill>
                  <a:srgbClr val="0000FF"/>
                </a:solidFill>
                <a:latin typeface="Times New Roman" pitchFamily="18" charset="0"/>
                <a:cs typeface="Times New Roman" pitchFamily="18" charset="0"/>
              </a:rPr>
              <a:t>Панин Петр Иванович </a:t>
            </a:r>
            <a:r>
              <a:rPr lang="ru-RU" b="1" u="sng">
                <a:latin typeface="Times New Roman" pitchFamily="18" charset="0"/>
                <a:cs typeface="Times New Roman" pitchFamily="18" charset="0"/>
              </a:rPr>
              <a:t>(бывший мастер по испытаниям боеприпасов на полигоне комбината № 179);</a:t>
            </a:r>
          </a:p>
        </p:txBody>
      </p:sp>
      <p:sp>
        <p:nvSpPr>
          <p:cNvPr id="11269" name="Прямоугольник 6"/>
          <p:cNvSpPr>
            <a:spLocks noChangeArrowheads="1"/>
          </p:cNvSpPr>
          <p:nvPr/>
        </p:nvSpPr>
        <p:spPr bwMode="auto">
          <a:xfrm>
            <a:off x="0" y="1785938"/>
            <a:ext cx="9144000" cy="677862"/>
          </a:xfrm>
          <a:prstGeom prst="rect">
            <a:avLst/>
          </a:prstGeom>
          <a:noFill/>
          <a:ln w="9525">
            <a:noFill/>
            <a:miter lim="800000"/>
            <a:headEnd/>
            <a:tailEnd/>
          </a:ln>
        </p:spPr>
        <p:txBody>
          <a:bodyPr>
            <a:spAutoFit/>
          </a:bodyPr>
          <a:lstStyle/>
          <a:p>
            <a:r>
              <a:rPr lang="ru-RU" sz="2000" b="1" u="sng">
                <a:solidFill>
                  <a:srgbClr val="0000FF"/>
                </a:solidFill>
                <a:latin typeface="Times New Roman" pitchFamily="18" charset="0"/>
                <a:cs typeface="Times New Roman" pitchFamily="18" charset="0"/>
              </a:rPr>
              <a:t>старший сержант Денисов Даниил Алексеевич </a:t>
            </a:r>
            <a:r>
              <a:rPr lang="ru-RU" b="1" u="sng">
                <a:latin typeface="Times New Roman" pitchFamily="18" charset="0"/>
                <a:cs typeface="Times New Roman" pitchFamily="18" charset="0"/>
              </a:rPr>
              <a:t>(бывший мастер - моделыцик заводского училища № 2);</a:t>
            </a:r>
          </a:p>
        </p:txBody>
      </p:sp>
      <p:sp>
        <p:nvSpPr>
          <p:cNvPr id="11270" name="Прямоугольник 7"/>
          <p:cNvSpPr>
            <a:spLocks noChangeArrowheads="1"/>
          </p:cNvSpPr>
          <p:nvPr/>
        </p:nvSpPr>
        <p:spPr bwMode="auto">
          <a:xfrm>
            <a:off x="0" y="2428875"/>
            <a:ext cx="9144000" cy="400050"/>
          </a:xfrm>
          <a:prstGeom prst="rect">
            <a:avLst/>
          </a:prstGeom>
          <a:noFill/>
          <a:ln w="9525">
            <a:noFill/>
            <a:miter lim="800000"/>
            <a:headEnd/>
            <a:tailEnd/>
          </a:ln>
        </p:spPr>
        <p:txBody>
          <a:bodyPr>
            <a:spAutoFit/>
          </a:bodyPr>
          <a:lstStyle/>
          <a:p>
            <a:r>
              <a:rPr lang="ru-RU" sz="2000" b="1" u="sng">
                <a:solidFill>
                  <a:srgbClr val="0000FF"/>
                </a:solidFill>
                <a:latin typeface="Times New Roman" pitchFamily="18" charset="0"/>
                <a:cs typeface="Times New Roman" pitchFamily="18" charset="0"/>
              </a:rPr>
              <a:t>старший сержант Закомолдин Роман Алексеевич </a:t>
            </a:r>
            <a:r>
              <a:rPr lang="ru-RU" b="1" u="sng">
                <a:latin typeface="Times New Roman" pitchFamily="18" charset="0"/>
                <a:cs typeface="Times New Roman" pitchFamily="18" charset="0"/>
              </a:rPr>
              <a:t>(бывший монтажник станков);</a:t>
            </a:r>
            <a:endParaRPr lang="ru-RU">
              <a:latin typeface="Constantia" pitchFamily="18" charset="0"/>
            </a:endParaRPr>
          </a:p>
        </p:txBody>
      </p:sp>
      <p:sp>
        <p:nvSpPr>
          <p:cNvPr id="11271" name="Прямоугольник 8"/>
          <p:cNvSpPr>
            <a:spLocks noChangeArrowheads="1"/>
          </p:cNvSpPr>
          <p:nvPr/>
        </p:nvSpPr>
        <p:spPr bwMode="auto">
          <a:xfrm>
            <a:off x="0" y="4071938"/>
            <a:ext cx="9144000" cy="400050"/>
          </a:xfrm>
          <a:prstGeom prst="rect">
            <a:avLst/>
          </a:prstGeom>
          <a:noFill/>
          <a:ln w="9525">
            <a:noFill/>
            <a:miter lim="800000"/>
            <a:headEnd/>
            <a:tailEnd/>
          </a:ln>
        </p:spPr>
        <p:txBody>
          <a:bodyPr>
            <a:spAutoFit/>
          </a:bodyPr>
          <a:lstStyle/>
          <a:p>
            <a:r>
              <a:rPr lang="ru-RU" sz="2000" b="1" u="sng">
                <a:solidFill>
                  <a:srgbClr val="0000FF"/>
                </a:solidFill>
                <a:latin typeface="Times New Roman" pitchFamily="18" charset="0"/>
                <a:cs typeface="Times New Roman" pitchFamily="18" charset="0"/>
              </a:rPr>
              <a:t>сержант Власов Константин Николаевич </a:t>
            </a:r>
            <a:r>
              <a:rPr lang="ru-RU" b="1" u="sng">
                <a:latin typeface="Times New Roman" pitchFamily="18" charset="0"/>
                <a:cs typeface="Times New Roman" pitchFamily="18" charset="0"/>
              </a:rPr>
              <a:t>(бывший снабженец комбината № 179);</a:t>
            </a:r>
          </a:p>
        </p:txBody>
      </p:sp>
      <p:sp>
        <p:nvSpPr>
          <p:cNvPr id="11272" name="Прямоугольник 9"/>
          <p:cNvSpPr>
            <a:spLocks noChangeArrowheads="1"/>
          </p:cNvSpPr>
          <p:nvPr/>
        </p:nvSpPr>
        <p:spPr bwMode="auto">
          <a:xfrm>
            <a:off x="0" y="2857500"/>
            <a:ext cx="8715375" cy="400050"/>
          </a:xfrm>
          <a:prstGeom prst="rect">
            <a:avLst/>
          </a:prstGeom>
          <a:noFill/>
          <a:ln w="9525">
            <a:noFill/>
            <a:miter lim="800000"/>
            <a:headEnd/>
            <a:tailEnd/>
          </a:ln>
        </p:spPr>
        <p:txBody>
          <a:bodyPr>
            <a:spAutoFit/>
          </a:bodyPr>
          <a:lstStyle/>
          <a:p>
            <a:r>
              <a:rPr lang="ru-RU" sz="2000" b="1" u="sng">
                <a:solidFill>
                  <a:srgbClr val="0000FF"/>
                </a:solidFill>
                <a:latin typeface="Times New Roman" pitchFamily="18" charset="0"/>
                <a:cs typeface="Times New Roman" pitchFamily="18" charset="0"/>
              </a:rPr>
              <a:t>рядовой Воробьев Гавриил Андреевич </a:t>
            </a:r>
            <a:r>
              <a:rPr lang="ru-RU" b="1" u="sng">
                <a:latin typeface="Times New Roman" pitchFamily="18" charset="0"/>
                <a:cs typeface="Times New Roman" pitchFamily="18" charset="0"/>
              </a:rPr>
              <a:t>(бывший бригадир слесарей ЖКО);</a:t>
            </a:r>
          </a:p>
        </p:txBody>
      </p:sp>
      <p:sp>
        <p:nvSpPr>
          <p:cNvPr id="11273" name="Прямоугольник 10"/>
          <p:cNvSpPr>
            <a:spLocks noChangeArrowheads="1"/>
          </p:cNvSpPr>
          <p:nvPr/>
        </p:nvSpPr>
        <p:spPr bwMode="auto">
          <a:xfrm>
            <a:off x="0" y="3214688"/>
            <a:ext cx="8501063" cy="400050"/>
          </a:xfrm>
          <a:prstGeom prst="rect">
            <a:avLst/>
          </a:prstGeom>
          <a:noFill/>
          <a:ln w="9525">
            <a:noFill/>
            <a:miter lim="800000"/>
            <a:headEnd/>
            <a:tailEnd/>
          </a:ln>
        </p:spPr>
        <p:txBody>
          <a:bodyPr>
            <a:spAutoFit/>
          </a:bodyPr>
          <a:lstStyle/>
          <a:p>
            <a:r>
              <a:rPr lang="ru-RU" sz="2000" b="1" u="sng">
                <a:solidFill>
                  <a:srgbClr val="0000FF"/>
                </a:solidFill>
                <a:latin typeface="Times New Roman" pitchFamily="18" charset="0"/>
                <a:cs typeface="Times New Roman" pitchFamily="18" charset="0"/>
              </a:rPr>
              <a:t>рядовой Голенкин Николай Иванович </a:t>
            </a:r>
            <a:r>
              <a:rPr lang="ru-RU" b="1" u="sng">
                <a:latin typeface="Times New Roman" pitchFamily="18" charset="0"/>
                <a:cs typeface="Times New Roman" pitchFamily="18" charset="0"/>
              </a:rPr>
              <a:t>(бывший парторг цеха № 9);</a:t>
            </a:r>
          </a:p>
        </p:txBody>
      </p:sp>
      <p:sp>
        <p:nvSpPr>
          <p:cNvPr id="11274" name="Прямоугольник 11"/>
          <p:cNvSpPr>
            <a:spLocks noChangeArrowheads="1"/>
          </p:cNvSpPr>
          <p:nvPr/>
        </p:nvSpPr>
        <p:spPr bwMode="auto">
          <a:xfrm>
            <a:off x="1857375" y="5500688"/>
            <a:ext cx="7286625" cy="400050"/>
          </a:xfrm>
          <a:prstGeom prst="rect">
            <a:avLst/>
          </a:prstGeom>
          <a:noFill/>
          <a:ln w="9525">
            <a:noFill/>
            <a:miter lim="800000"/>
            <a:headEnd/>
            <a:tailEnd/>
          </a:ln>
        </p:spPr>
        <p:txBody>
          <a:bodyPr>
            <a:spAutoFit/>
          </a:bodyPr>
          <a:lstStyle/>
          <a:p>
            <a:r>
              <a:rPr lang="ru-RU" sz="2000" b="1" u="sng">
                <a:solidFill>
                  <a:srgbClr val="0000FF"/>
                </a:solidFill>
                <a:latin typeface="Times New Roman" pitchFamily="18" charset="0"/>
                <a:cs typeface="Times New Roman" pitchFamily="18" charset="0"/>
              </a:rPr>
              <a:t>рядовой Куликов Иван Иванович </a:t>
            </a:r>
            <a:r>
              <a:rPr lang="ru-RU" b="1" u="sng">
                <a:latin typeface="Times New Roman" pitchFamily="18" charset="0"/>
                <a:cs typeface="Times New Roman" pitchFamily="18" charset="0"/>
              </a:rPr>
              <a:t>(бывший наладчик станков);</a:t>
            </a:r>
          </a:p>
        </p:txBody>
      </p:sp>
      <p:sp>
        <p:nvSpPr>
          <p:cNvPr id="11275" name="Прямоугольник 12"/>
          <p:cNvSpPr>
            <a:spLocks noChangeArrowheads="1"/>
          </p:cNvSpPr>
          <p:nvPr/>
        </p:nvSpPr>
        <p:spPr bwMode="auto">
          <a:xfrm>
            <a:off x="1785938" y="5072063"/>
            <a:ext cx="6786562" cy="400050"/>
          </a:xfrm>
          <a:prstGeom prst="rect">
            <a:avLst/>
          </a:prstGeom>
          <a:noFill/>
          <a:ln w="9525">
            <a:noFill/>
            <a:miter lim="800000"/>
            <a:headEnd/>
            <a:tailEnd/>
          </a:ln>
        </p:spPr>
        <p:txBody>
          <a:bodyPr>
            <a:spAutoFit/>
          </a:bodyPr>
          <a:lstStyle/>
          <a:p>
            <a:r>
              <a:rPr lang="ru-RU" sz="2000" b="1" u="sng">
                <a:solidFill>
                  <a:srgbClr val="0000FF"/>
                </a:solidFill>
                <a:latin typeface="Times New Roman" pitchFamily="18" charset="0"/>
                <a:cs typeface="Times New Roman" pitchFamily="18" charset="0"/>
              </a:rPr>
              <a:t>рядовой Романов Петр Андреевич </a:t>
            </a:r>
            <a:r>
              <a:rPr lang="ru-RU" b="1" u="sng">
                <a:latin typeface="Times New Roman" pitchFamily="18" charset="0"/>
                <a:cs typeface="Times New Roman" pitchFamily="18" charset="0"/>
              </a:rPr>
              <a:t>(бывший токарь);</a:t>
            </a:r>
            <a:endParaRPr lang="ru-RU" b="1"/>
          </a:p>
        </p:txBody>
      </p:sp>
      <p:sp>
        <p:nvSpPr>
          <p:cNvPr id="11276" name="Прямоугольник 13"/>
          <p:cNvSpPr>
            <a:spLocks noChangeArrowheads="1"/>
          </p:cNvSpPr>
          <p:nvPr/>
        </p:nvSpPr>
        <p:spPr bwMode="auto">
          <a:xfrm>
            <a:off x="1928813" y="4429125"/>
            <a:ext cx="7215187" cy="677863"/>
          </a:xfrm>
          <a:prstGeom prst="rect">
            <a:avLst/>
          </a:prstGeom>
          <a:noFill/>
          <a:ln w="9525">
            <a:noFill/>
            <a:miter lim="800000"/>
            <a:headEnd/>
            <a:tailEnd/>
          </a:ln>
        </p:spPr>
        <p:txBody>
          <a:bodyPr>
            <a:spAutoFit/>
          </a:bodyPr>
          <a:lstStyle/>
          <a:p>
            <a:pPr eaLnBrk="0" hangingPunct="0"/>
            <a:r>
              <a:rPr lang="ru-RU" sz="2000" b="1" u="sng">
                <a:solidFill>
                  <a:srgbClr val="0000FF"/>
                </a:solidFill>
                <a:latin typeface="Times New Roman" pitchFamily="18" charset="0"/>
                <a:cs typeface="Times New Roman" pitchFamily="18" charset="0"/>
              </a:rPr>
              <a:t>рядовой Шляхов Дмитрий Агеевич </a:t>
            </a:r>
            <a:r>
              <a:rPr lang="ru-RU" b="1" u="sng">
                <a:latin typeface="Times New Roman" pitchFamily="18" charset="0"/>
                <a:cs typeface="Times New Roman" pitchFamily="18" charset="0"/>
              </a:rPr>
              <a:t>(бывший инженер по оборудованию);</a:t>
            </a:r>
          </a:p>
        </p:txBody>
      </p:sp>
      <p:sp>
        <p:nvSpPr>
          <p:cNvPr id="11277" name="Прямоугольник 14"/>
          <p:cNvSpPr>
            <a:spLocks noChangeArrowheads="1"/>
          </p:cNvSpPr>
          <p:nvPr/>
        </p:nvSpPr>
        <p:spPr bwMode="auto">
          <a:xfrm>
            <a:off x="0" y="3714750"/>
            <a:ext cx="9144000" cy="400050"/>
          </a:xfrm>
          <a:prstGeom prst="rect">
            <a:avLst/>
          </a:prstGeom>
          <a:noFill/>
          <a:ln w="9525">
            <a:noFill/>
            <a:miter lim="800000"/>
            <a:headEnd/>
            <a:tailEnd/>
          </a:ln>
        </p:spPr>
        <p:txBody>
          <a:bodyPr>
            <a:spAutoFit/>
          </a:bodyPr>
          <a:lstStyle/>
          <a:p>
            <a:r>
              <a:rPr lang="ru-RU" sz="2000" b="1" u="sng">
                <a:solidFill>
                  <a:srgbClr val="0000FF"/>
                </a:solidFill>
                <a:latin typeface="Times New Roman" pitchFamily="18" charset="0"/>
                <a:cs typeface="Times New Roman" pitchFamily="18" charset="0"/>
              </a:rPr>
              <a:t>рядовой Лапин Герасим Ильич </a:t>
            </a:r>
            <a:r>
              <a:rPr lang="ru-RU" b="1" u="sng">
                <a:latin typeface="Times New Roman" pitchFamily="18" charset="0"/>
                <a:cs typeface="Times New Roman" pitchFamily="18" charset="0"/>
              </a:rPr>
              <a:t>(бывший мастер по монтажу оборудования); </a:t>
            </a:r>
            <a:endParaRPr lang="ru-RU">
              <a:latin typeface="Constantia" pitchFamily="18" charset="0"/>
            </a:endParaRPr>
          </a:p>
        </p:txBody>
      </p:sp>
      <p:sp>
        <p:nvSpPr>
          <p:cNvPr id="11278" name="Прямоугольник 15"/>
          <p:cNvSpPr>
            <a:spLocks noChangeArrowheads="1"/>
          </p:cNvSpPr>
          <p:nvPr/>
        </p:nvSpPr>
        <p:spPr bwMode="auto">
          <a:xfrm>
            <a:off x="4071938" y="5857875"/>
            <a:ext cx="4560887" cy="584200"/>
          </a:xfrm>
          <a:prstGeom prst="rect">
            <a:avLst/>
          </a:prstGeom>
          <a:noFill/>
          <a:ln w="9525">
            <a:noFill/>
            <a:miter lim="800000"/>
            <a:headEnd/>
            <a:tailEnd/>
          </a:ln>
        </p:spPr>
        <p:txBody>
          <a:bodyPr wrap="none">
            <a:spAutoFit/>
          </a:bodyPr>
          <a:lstStyle/>
          <a:p>
            <a:pPr eaLnBrk="0" hangingPunct="0"/>
            <a:r>
              <a:rPr lang="ru-RU" sz="3200" b="1" u="sng">
                <a:latin typeface="Times New Roman" pitchFamily="18" charset="0"/>
                <a:cs typeface="Times New Roman" pitchFamily="18" charset="0"/>
              </a:rPr>
              <a:t>- все сибсельмашевцы,</a:t>
            </a:r>
            <a:r>
              <a:rPr lang="ru-RU" sz="3200" b="1">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C:\Documents and Settings\Администратор\Рабочий стол\56420473_53420803_01.gif"/>
          <p:cNvPicPr>
            <a:picLocks noChangeAspect="1" noChangeArrowheads="1" noCrop="1"/>
          </p:cNvPicPr>
          <p:nvPr/>
        </p:nvPicPr>
        <p:blipFill>
          <a:blip r:embed="rId2"/>
          <a:srcRect/>
          <a:stretch>
            <a:fillRect/>
          </a:stretch>
        </p:blipFill>
        <p:spPr bwMode="auto">
          <a:xfrm>
            <a:off x="0" y="4476750"/>
            <a:ext cx="1785938" cy="2381250"/>
          </a:xfrm>
          <a:prstGeom prst="rect">
            <a:avLst/>
          </a:prstGeom>
          <a:noFill/>
          <a:ln w="9525">
            <a:noFill/>
            <a:miter lim="800000"/>
            <a:headEnd/>
            <a:tailEnd/>
          </a:ln>
        </p:spPr>
      </p:pic>
      <p:sp>
        <p:nvSpPr>
          <p:cNvPr id="12291" name="Rectangle 1"/>
          <p:cNvSpPr>
            <a:spLocks noChangeArrowheads="1"/>
          </p:cNvSpPr>
          <p:nvPr/>
        </p:nvSpPr>
        <p:spPr bwMode="auto">
          <a:xfrm>
            <a:off x="214313" y="857250"/>
            <a:ext cx="8643937" cy="4186238"/>
          </a:xfrm>
          <a:prstGeom prst="rect">
            <a:avLst/>
          </a:prstGeom>
          <a:noFill/>
          <a:ln w="9525">
            <a:noFill/>
            <a:miter lim="800000"/>
            <a:headEnd/>
            <a:tailEnd/>
          </a:ln>
        </p:spPr>
        <p:txBody>
          <a:bodyPr anchor="ctr">
            <a:spAutoFit/>
          </a:bodyPr>
          <a:lstStyle/>
          <a:p>
            <a:endParaRPr lang="ru-RU" b="1" u="sng">
              <a:latin typeface="Times New Roman" pitchFamily="18" charset="0"/>
              <a:cs typeface="Times New Roman" pitchFamily="18" charset="0"/>
            </a:endParaRPr>
          </a:p>
          <a:p>
            <a:pPr eaLnBrk="0" hangingPunct="0"/>
            <a:r>
              <a:rPr lang="ru-RU" sz="2000" b="1" u="sng">
                <a:solidFill>
                  <a:srgbClr val="0000FF"/>
                </a:solidFill>
                <a:latin typeface="Times New Roman" pitchFamily="18" charset="0"/>
                <a:cs typeface="Times New Roman" pitchFamily="18" charset="0"/>
              </a:rPr>
              <a:t>сержант Кигель Борис Давыдович </a:t>
            </a:r>
            <a:r>
              <a:rPr lang="ru-RU" b="1">
                <a:latin typeface="Times New Roman" pitchFamily="18" charset="0"/>
                <a:cs typeface="Times New Roman" pitchFamily="18" charset="0"/>
              </a:rPr>
              <a:t>(бывший главный технолог мясокомбината); </a:t>
            </a:r>
          </a:p>
          <a:p>
            <a:pPr eaLnBrk="0" hangingPunct="0"/>
            <a:r>
              <a:rPr lang="ru-RU" sz="2000" b="1" u="sng">
                <a:solidFill>
                  <a:srgbClr val="0000FF"/>
                </a:solidFill>
                <a:latin typeface="Times New Roman" pitchFamily="18" charset="0"/>
                <a:cs typeface="Times New Roman" pitchFamily="18" charset="0"/>
              </a:rPr>
              <a:t>сержант Даниленко Николай Федорович </a:t>
            </a:r>
            <a:r>
              <a:rPr lang="ru-RU" b="1">
                <a:latin typeface="Times New Roman" pitchFamily="18" charset="0"/>
                <a:cs typeface="Times New Roman" pitchFamily="18" charset="0"/>
              </a:rPr>
              <a:t>(бывший электромонтажник завода им. Чкалова);</a:t>
            </a:r>
          </a:p>
          <a:p>
            <a:pPr eaLnBrk="0" hangingPunct="0"/>
            <a:r>
              <a:rPr lang="ru-RU" b="1" u="sng">
                <a:latin typeface="Times New Roman" pitchFamily="18" charset="0"/>
                <a:cs typeface="Times New Roman" pitchFamily="18" charset="0"/>
              </a:rPr>
              <a:t> </a:t>
            </a:r>
            <a:r>
              <a:rPr lang="ru-RU" sz="2000" b="1" u="sng">
                <a:solidFill>
                  <a:srgbClr val="0000FF"/>
                </a:solidFill>
                <a:latin typeface="Times New Roman" pitchFamily="18" charset="0"/>
                <a:cs typeface="Times New Roman" pitchFamily="18" charset="0"/>
              </a:rPr>
              <a:t>рядовой Касабиев Татари Кналыкович</a:t>
            </a:r>
          </a:p>
          <a:p>
            <a:pPr eaLnBrk="0" hangingPunct="0"/>
            <a:r>
              <a:rPr lang="ru-RU" sz="2000" b="1" u="sng">
                <a:solidFill>
                  <a:srgbClr val="0000FF"/>
                </a:solidFill>
                <a:latin typeface="Times New Roman" pitchFamily="18" charset="0"/>
                <a:cs typeface="Times New Roman" pitchFamily="18" charset="0"/>
              </a:rPr>
              <a:t>рядовой Ярута Дмитрий Ильич </a:t>
            </a:r>
            <a:r>
              <a:rPr lang="ru-RU" b="1" u="sng">
                <a:latin typeface="Times New Roman" pitchFamily="18" charset="0"/>
                <a:cs typeface="Times New Roman" pitchFamily="18" charset="0"/>
              </a:rPr>
              <a:t>(бывший диспетчер с завода им. Кузьмина);</a:t>
            </a:r>
            <a:endParaRPr lang="ru-RU" b="1" u="sng">
              <a:solidFill>
                <a:srgbClr val="0000FF"/>
              </a:solidFill>
              <a:latin typeface="Times New Roman" pitchFamily="18" charset="0"/>
              <a:cs typeface="Times New Roman" pitchFamily="18" charset="0"/>
            </a:endParaRPr>
          </a:p>
          <a:p>
            <a:pPr eaLnBrk="0" hangingPunct="0"/>
            <a:r>
              <a:rPr lang="ru-RU" sz="2000" b="1" u="sng">
                <a:solidFill>
                  <a:srgbClr val="0000FF"/>
                </a:solidFill>
                <a:latin typeface="Times New Roman" pitchFamily="18" charset="0"/>
                <a:cs typeface="Times New Roman" pitchFamily="18" charset="0"/>
              </a:rPr>
              <a:t>рядовой Липовецер Элюша Яковлевич </a:t>
            </a:r>
            <a:r>
              <a:rPr lang="ru-RU" b="1" u="sng">
                <a:latin typeface="Times New Roman" pitchFamily="18" charset="0"/>
                <a:cs typeface="Times New Roman" pitchFamily="18" charset="0"/>
              </a:rPr>
              <a:t>(бывший мастер-технолог с завода им, Ефремова);</a:t>
            </a:r>
            <a:endParaRPr lang="ru-RU" b="1" u="sng">
              <a:solidFill>
                <a:srgbClr val="0000FF"/>
              </a:solidFill>
              <a:latin typeface="Times New Roman" pitchFamily="18" charset="0"/>
              <a:cs typeface="Times New Roman" pitchFamily="18" charset="0"/>
            </a:endParaRPr>
          </a:p>
          <a:p>
            <a:pPr eaLnBrk="0" hangingPunct="0"/>
            <a:r>
              <a:rPr lang="ru-RU" b="1">
                <a:latin typeface="Times New Roman" pitchFamily="18" charset="0"/>
                <a:cs typeface="Times New Roman" pitchFamily="18" charset="0"/>
              </a:rPr>
              <a:t> </a:t>
            </a:r>
            <a:r>
              <a:rPr lang="ru-RU" b="1" u="sng">
                <a:solidFill>
                  <a:srgbClr val="0000FF"/>
                </a:solidFill>
                <a:latin typeface="Times New Roman" pitchFamily="18" charset="0"/>
                <a:cs typeface="Times New Roman" pitchFamily="18" charset="0"/>
              </a:rPr>
              <a:t>рядовой </a:t>
            </a:r>
            <a:r>
              <a:rPr lang="ru-RU" sz="2000" b="1" u="sng">
                <a:solidFill>
                  <a:srgbClr val="0000FF"/>
                </a:solidFill>
                <a:latin typeface="Times New Roman" pitchFamily="18" charset="0"/>
                <a:cs typeface="Times New Roman" pitchFamily="18" charset="0"/>
              </a:rPr>
              <a:t>Артамонов Александр Андреевич </a:t>
            </a:r>
            <a:r>
              <a:rPr lang="ru-RU" b="1">
                <a:latin typeface="Times New Roman" pitchFamily="18" charset="0"/>
                <a:cs typeface="Times New Roman" pitchFamily="18" charset="0"/>
              </a:rPr>
              <a:t>(бывший начальник отдела автотранспортного управления);</a:t>
            </a:r>
          </a:p>
          <a:p>
            <a:pPr eaLnBrk="0" hangingPunct="0"/>
            <a:r>
              <a:rPr lang="ru-RU" b="1">
                <a:latin typeface="Times New Roman" pitchFamily="18" charset="0"/>
                <a:cs typeface="Times New Roman" pitchFamily="18" charset="0"/>
              </a:rPr>
              <a:t> </a:t>
            </a:r>
            <a:r>
              <a:rPr lang="ru-RU" b="1" u="sng">
                <a:solidFill>
                  <a:srgbClr val="0000FF"/>
                </a:solidFill>
                <a:latin typeface="Times New Roman" pitchFamily="18" charset="0"/>
                <a:cs typeface="Times New Roman" pitchFamily="18" charset="0"/>
              </a:rPr>
              <a:t>рядовой  </a:t>
            </a:r>
            <a:r>
              <a:rPr lang="ru-RU" sz="2000" b="1" u="sng">
                <a:solidFill>
                  <a:srgbClr val="0000FF"/>
                </a:solidFill>
                <a:latin typeface="Times New Roman" pitchFamily="18" charset="0"/>
                <a:cs typeface="Times New Roman" pitchFamily="18" charset="0"/>
              </a:rPr>
              <a:t>Белоконов Емельян Иванович </a:t>
            </a:r>
            <a:r>
              <a:rPr lang="ru-RU" b="1">
                <a:latin typeface="Times New Roman" pitchFamily="18" charset="0"/>
                <a:cs typeface="Times New Roman" pitchFamily="18" charset="0"/>
              </a:rPr>
              <a:t>(бывший военный строитель из                                                                     Закаменки). </a:t>
            </a:r>
            <a:endParaRPr lang="ru-RU" b="1"/>
          </a:p>
          <a:p>
            <a:pPr eaLnBrk="0" hangingPunct="0"/>
            <a:endParaRPr lang="ru-RU"/>
          </a:p>
        </p:txBody>
      </p:sp>
      <p:sp>
        <p:nvSpPr>
          <p:cNvPr id="5" name="Заголовок 1"/>
          <p:cNvSpPr>
            <a:spLocks noGrp="1"/>
          </p:cNvSpPr>
          <p:nvPr>
            <p:ph type="title"/>
          </p:nvPr>
        </p:nvSpPr>
        <p:spPr>
          <a:xfrm>
            <a:off x="457200" y="152400"/>
            <a:ext cx="8229600" cy="919146"/>
          </a:xfrm>
        </p:spPr>
        <p:txBody>
          <a:bodyPr>
            <a:noAutofit/>
          </a:bodyPr>
          <a:lstStyle/>
          <a:p>
            <a:pPr algn="ctr" eaLnBrk="1" fontAlgn="auto" hangingPunct="1">
              <a:spcAft>
                <a:spcPts val="0"/>
              </a:spcAft>
              <a:defRPr/>
            </a:pPr>
            <a:r>
              <a:rPr lang="ru-RU" sz="6000" smtClean="0"/>
              <a:t>18 ребят-героев</a:t>
            </a:r>
            <a:endParaRPr lang="ru-RU" sz="6000"/>
          </a:p>
        </p:txBody>
      </p:sp>
      <p:sp>
        <p:nvSpPr>
          <p:cNvPr id="12293" name="Прямоугольник 5"/>
          <p:cNvSpPr>
            <a:spLocks noChangeArrowheads="1"/>
          </p:cNvSpPr>
          <p:nvPr/>
        </p:nvSpPr>
        <p:spPr bwMode="auto">
          <a:xfrm>
            <a:off x="1785938" y="4714875"/>
            <a:ext cx="7000875" cy="708025"/>
          </a:xfrm>
          <a:prstGeom prst="rect">
            <a:avLst/>
          </a:prstGeom>
          <a:noFill/>
          <a:ln w="9525">
            <a:noFill/>
            <a:miter lim="800000"/>
            <a:headEnd/>
            <a:tailEnd/>
          </a:ln>
        </p:spPr>
        <p:txBody>
          <a:bodyPr>
            <a:spAutoFit/>
          </a:bodyPr>
          <a:lstStyle/>
          <a:p>
            <a:r>
              <a:rPr lang="ru-RU" sz="2000" b="1" u="sng">
                <a:solidFill>
                  <a:srgbClr val="0000FF"/>
                </a:solidFill>
                <a:latin typeface="Times New Roman" pitchFamily="18" charset="0"/>
                <a:cs typeface="Times New Roman" pitchFamily="18" charset="0"/>
              </a:rPr>
              <a:t>младший лейтенант  Евгений Иванович Порошин</a:t>
            </a:r>
            <a:r>
              <a:rPr lang="ru-RU" sz="2000" b="1"/>
              <a:t/>
            </a:r>
            <a:br>
              <a:rPr lang="ru-RU" sz="2000" b="1"/>
            </a:br>
            <a:endParaRPr lang="ru-RU"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image039.jpg"/>
          <p:cNvPicPr>
            <a:picLocks noChangeAspect="1"/>
          </p:cNvPicPr>
          <p:nvPr/>
        </p:nvPicPr>
        <p:blipFill>
          <a:blip r:embed="rId2" cstate="print"/>
          <a:stretch>
            <a:fillRect/>
          </a:stretch>
        </p:blipFill>
        <p:spPr>
          <a:xfrm>
            <a:off x="785786" y="1357298"/>
            <a:ext cx="3643338" cy="4884640"/>
          </a:xfrm>
          <a:prstGeom prst="rect">
            <a:avLst/>
          </a:prstGeom>
          <a:ln w="228600" cap="sq" cmpd="thickThin">
            <a:solidFill>
              <a:srgbClr val="000000"/>
            </a:solidFill>
            <a:prstDash val="solid"/>
            <a:miter lim="800000"/>
          </a:ln>
          <a:effectLst>
            <a:innerShdw blurRad="76200">
              <a:srgbClr val="000000"/>
            </a:innerShdw>
          </a:effectLst>
        </p:spPr>
      </p:pic>
      <p:sp>
        <p:nvSpPr>
          <p:cNvPr id="5" name="Диагональная полоса 4"/>
          <p:cNvSpPr/>
          <p:nvPr/>
        </p:nvSpPr>
        <p:spPr>
          <a:xfrm rot="10800000">
            <a:off x="2857500" y="4643438"/>
            <a:ext cx="1714500" cy="1785937"/>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13318" name="Прямоугольник 7"/>
          <p:cNvSpPr>
            <a:spLocks noChangeArrowheads="1"/>
          </p:cNvSpPr>
          <p:nvPr/>
        </p:nvSpPr>
        <p:spPr bwMode="auto">
          <a:xfrm>
            <a:off x="4714875" y="1500188"/>
            <a:ext cx="4143375" cy="4800600"/>
          </a:xfrm>
          <a:prstGeom prst="rect">
            <a:avLst/>
          </a:prstGeom>
          <a:noFill/>
          <a:ln w="9525">
            <a:noFill/>
            <a:miter lim="800000"/>
            <a:headEnd/>
            <a:tailEnd/>
          </a:ln>
        </p:spPr>
        <p:txBody>
          <a:bodyPr>
            <a:spAutoFit/>
          </a:bodyPr>
          <a:lstStyle/>
          <a:p>
            <a:r>
              <a:rPr lang="ru-RU"/>
              <a:t>Командир отряда.</a:t>
            </a:r>
          </a:p>
          <a:p>
            <a:r>
              <a:rPr lang="ru-RU"/>
              <a:t>Родился 3.02.1913 г. </a:t>
            </a:r>
          </a:p>
          <a:p>
            <a:r>
              <a:rPr lang="ru-RU"/>
              <a:t>в Екатеринбурге. </a:t>
            </a:r>
          </a:p>
          <a:p>
            <a:r>
              <a:rPr lang="ru-RU"/>
              <a:t>Закончив школу,</a:t>
            </a:r>
          </a:p>
          <a:p>
            <a:r>
              <a:rPr lang="ru-RU"/>
              <a:t> поступил в </a:t>
            </a:r>
          </a:p>
          <a:p>
            <a:r>
              <a:rPr lang="ru-RU"/>
              <a:t>химико-технологический техникум. После его окончания по комсомольской путёвке поехал на север области, где строился целый комплекс заводов. Осенью 1935 г. призван в армию. В ноябре 1941 г. участвовал в боях под Москвой. Был ранен, но из госпиталя рвался па фронт. В 718-й стрелковый полк младший лейтенант Порошин прибыл, когда наши прорывались к реке Снопоть.</a:t>
            </a:r>
          </a:p>
        </p:txBody>
      </p:sp>
      <p:sp>
        <p:nvSpPr>
          <p:cNvPr id="9" name="Заголовок 1"/>
          <p:cNvSpPr>
            <a:spLocks noGrp="1"/>
          </p:cNvSpPr>
          <p:nvPr>
            <p:ph type="title"/>
          </p:nvPr>
        </p:nvSpPr>
        <p:spPr>
          <a:xfrm>
            <a:off x="0" y="0"/>
            <a:ext cx="8215338" cy="1219200"/>
          </a:xfrm>
        </p:spPr>
        <p:txBody>
          <a:bodyPr>
            <a:normAutofit fontScale="90000"/>
          </a:bodyPr>
          <a:lstStyle/>
          <a:p>
            <a:pPr>
              <a:defRPr/>
            </a:pPr>
            <a:r>
              <a:rPr lang="ru-RU" sz="4400" b="1" smtClean="0"/>
              <a:t>Евгений Иванович Порошин,</a:t>
            </a:r>
            <a:br>
              <a:rPr lang="ru-RU" sz="4400" b="1" smtClean="0"/>
            </a:br>
            <a:r>
              <a:rPr lang="ru-RU" sz="4400" b="1" smtClean="0"/>
              <a:t>младший лейтенант</a:t>
            </a:r>
            <a:endParaRPr lang="ru-RU" sz="4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slide(fromBottom)">
                                      <p:cBhvr>
                                        <p:cTn id="7"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133460"/>
          </a:xfrm>
        </p:spPr>
        <p:txBody>
          <a:bodyPr>
            <a:normAutofit fontScale="90000"/>
          </a:bodyPr>
          <a:lstStyle/>
          <a:p>
            <a:pPr>
              <a:defRPr/>
            </a:pPr>
            <a:r>
              <a:rPr lang="ru-RU" sz="4400" b="1" smtClean="0">
                <a:solidFill>
                  <a:schemeClr val="tx1"/>
                </a:solidFill>
                <a:latin typeface="Times New Roman" pitchFamily="18" charset="0"/>
                <a:cs typeface="Times New Roman" pitchFamily="18" charset="0"/>
              </a:rPr>
              <a:t>Романов Петр Андреевич, </a:t>
            </a:r>
            <a:br>
              <a:rPr lang="ru-RU" sz="4400" b="1" smtClean="0">
                <a:solidFill>
                  <a:schemeClr val="tx1"/>
                </a:solidFill>
                <a:latin typeface="Times New Roman" pitchFamily="18" charset="0"/>
                <a:cs typeface="Times New Roman" pitchFamily="18" charset="0"/>
              </a:rPr>
            </a:br>
            <a:r>
              <a:rPr lang="ru-RU" sz="4400" b="1" smtClean="0">
                <a:solidFill>
                  <a:schemeClr val="tx1"/>
                </a:solidFill>
                <a:latin typeface="Times New Roman" pitchFamily="18" charset="0"/>
                <a:cs typeface="Times New Roman" pitchFamily="18" charset="0"/>
              </a:rPr>
              <a:t>рядовой</a:t>
            </a:r>
            <a:endParaRPr lang="ru-RU">
              <a:solidFill>
                <a:schemeClr val="tx1"/>
              </a:solidFill>
            </a:endParaRPr>
          </a:p>
        </p:txBody>
      </p:sp>
      <p:pic>
        <p:nvPicPr>
          <p:cNvPr id="26626" name="Picture 2"/>
          <p:cNvPicPr>
            <a:picLocks noChangeAspect="1" noChangeArrowheads="1"/>
          </p:cNvPicPr>
          <p:nvPr/>
        </p:nvPicPr>
        <p:blipFill>
          <a:blip r:embed="rId2" cstate="print"/>
          <a:srcRect/>
          <a:stretch>
            <a:fillRect/>
          </a:stretch>
        </p:blipFill>
        <p:spPr bwMode="auto">
          <a:xfrm>
            <a:off x="1214414" y="1428736"/>
            <a:ext cx="3500462" cy="4929222"/>
          </a:xfrm>
          <a:prstGeom prst="rect">
            <a:avLst/>
          </a:prstGeom>
          <a:ln w="228600" cap="sq" cmpd="thickThin">
            <a:solidFill>
              <a:srgbClr val="000000"/>
            </a:solidFill>
            <a:prstDash val="solid"/>
            <a:miter lim="800000"/>
          </a:ln>
          <a:effectLst>
            <a:innerShdw blurRad="76200">
              <a:srgbClr val="000000"/>
            </a:innerShdw>
          </a:effectLst>
        </p:spPr>
      </p:pic>
      <p:sp>
        <p:nvSpPr>
          <p:cNvPr id="5" name="Диагональная полоса 4"/>
          <p:cNvSpPr/>
          <p:nvPr/>
        </p:nvSpPr>
        <p:spPr>
          <a:xfrm rot="10800000">
            <a:off x="3143250" y="4500563"/>
            <a:ext cx="1785938" cy="1928812"/>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15367" name="Прямоугольник 6"/>
          <p:cNvSpPr>
            <a:spLocks noChangeArrowheads="1"/>
          </p:cNvSpPr>
          <p:nvPr/>
        </p:nvSpPr>
        <p:spPr bwMode="auto">
          <a:xfrm>
            <a:off x="4929188" y="1225550"/>
            <a:ext cx="4214812" cy="5356225"/>
          </a:xfrm>
          <a:prstGeom prst="rect">
            <a:avLst/>
          </a:prstGeom>
          <a:noFill/>
          <a:ln w="9525">
            <a:noFill/>
            <a:miter lim="800000"/>
            <a:headEnd/>
            <a:tailEnd/>
          </a:ln>
        </p:spPr>
        <p:txBody>
          <a:bodyPr>
            <a:spAutoFit/>
          </a:bodyPr>
          <a:lstStyle/>
          <a:p>
            <a:r>
              <a:rPr lang="ru-RU" u="sng"/>
              <a:t>Был самым молодым </a:t>
            </a:r>
          </a:p>
          <a:p>
            <a:r>
              <a:rPr lang="ru-RU" u="sng"/>
              <a:t>из восемнадцати. </a:t>
            </a:r>
          </a:p>
          <a:p>
            <a:endParaRPr lang="ru-RU"/>
          </a:p>
          <a:p>
            <a:r>
              <a:rPr lang="ru-RU" b="1"/>
              <a:t>Вырос в селе </a:t>
            </a:r>
          </a:p>
          <a:p>
            <a:r>
              <a:rPr lang="ru-RU" b="1"/>
              <a:t>Мишенском Тульской области. </a:t>
            </a:r>
          </a:p>
          <a:p>
            <a:r>
              <a:rPr lang="ru-RU" b="1"/>
              <a:t>С детства любил стихи. </a:t>
            </a:r>
            <a:br>
              <a:rPr lang="ru-RU" b="1"/>
            </a:br>
            <a:r>
              <a:rPr lang="ru-RU" b="1"/>
              <a:t>В пятнадцать лет он стал колхозным счетоводом. Все были довольны его работой. </a:t>
            </a:r>
            <a:r>
              <a:rPr lang="ru-RU"/>
              <a:t/>
            </a:r>
            <a:br>
              <a:rPr lang="ru-RU"/>
            </a:br>
            <a:r>
              <a:rPr lang="ru-RU" b="1"/>
              <a:t>Служил на Дальнем Востоке в зенитной артиллерии. Поступил работать на завод – и его эвакуировали вместе с заводом в Новосибирск. </a:t>
            </a:r>
            <a:br>
              <a:rPr lang="ru-RU" b="1"/>
            </a:br>
            <a:r>
              <a:rPr lang="ru-RU" b="1"/>
              <a:t>Летом 1943 г. ушел на фронт. Написал родным: «Еду мстить фашистским гадам. Ребята – один лучше другого. Немцы запомнят нас!»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slide(fromBottom)">
                                      <p:cBhvr>
                                        <p:cTn id="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229600" cy="1219200"/>
          </a:xfrm>
        </p:spPr>
        <p:txBody>
          <a:bodyPr>
            <a:normAutofit fontScale="90000"/>
          </a:bodyPr>
          <a:lstStyle/>
          <a:p>
            <a:pPr>
              <a:defRPr/>
            </a:pPr>
            <a:r>
              <a:rPr lang="ru-RU" sz="4000" b="1" err="1" smtClean="0">
                <a:solidFill>
                  <a:schemeClr val="tx1"/>
                </a:solidFill>
                <a:latin typeface="Times New Roman" pitchFamily="18" charset="0"/>
                <a:cs typeface="Times New Roman" pitchFamily="18" charset="0"/>
              </a:rPr>
              <a:t>Закомолдин</a:t>
            </a:r>
            <a:r>
              <a:rPr lang="ru-RU" sz="4000" b="1" smtClean="0">
                <a:solidFill>
                  <a:schemeClr val="tx1"/>
                </a:solidFill>
                <a:latin typeface="Times New Roman" pitchFamily="18" charset="0"/>
                <a:cs typeface="Times New Roman" pitchFamily="18" charset="0"/>
              </a:rPr>
              <a:t> Роман Алексеевич, </a:t>
            </a:r>
            <a:br>
              <a:rPr lang="ru-RU" sz="4000" b="1" smtClean="0">
                <a:solidFill>
                  <a:schemeClr val="tx1"/>
                </a:solidFill>
                <a:latin typeface="Times New Roman" pitchFamily="18" charset="0"/>
                <a:cs typeface="Times New Roman" pitchFamily="18" charset="0"/>
              </a:rPr>
            </a:br>
            <a:r>
              <a:rPr lang="ru-RU" sz="4000" b="1" smtClean="0">
                <a:solidFill>
                  <a:schemeClr val="tx1"/>
                </a:solidFill>
                <a:latin typeface="Times New Roman" pitchFamily="18" charset="0"/>
                <a:cs typeface="Times New Roman" pitchFamily="18" charset="0"/>
              </a:rPr>
              <a:t>старший сержант</a:t>
            </a:r>
            <a:endParaRPr lang="ru-RU" sz="4000">
              <a:solidFill>
                <a:schemeClr val="tx1"/>
              </a:solidFill>
            </a:endParaRPr>
          </a:p>
        </p:txBody>
      </p:sp>
      <p:pic>
        <p:nvPicPr>
          <p:cNvPr id="31746" name="Picture 2"/>
          <p:cNvPicPr>
            <a:picLocks noChangeAspect="1" noChangeArrowheads="1"/>
          </p:cNvPicPr>
          <p:nvPr/>
        </p:nvPicPr>
        <p:blipFill>
          <a:blip r:embed="rId2" cstate="print"/>
          <a:srcRect/>
          <a:stretch>
            <a:fillRect/>
          </a:stretch>
        </p:blipFill>
        <p:spPr bwMode="auto">
          <a:xfrm>
            <a:off x="1357290" y="1571612"/>
            <a:ext cx="3357586" cy="4572032"/>
          </a:xfrm>
          <a:prstGeom prst="rect">
            <a:avLst/>
          </a:prstGeom>
          <a:ln w="228600" cap="sq" cmpd="thickThin">
            <a:solidFill>
              <a:srgbClr val="000000"/>
            </a:solidFill>
            <a:prstDash val="solid"/>
            <a:miter lim="800000"/>
          </a:ln>
          <a:effectLst>
            <a:innerShdw blurRad="76200">
              <a:srgbClr val="000000"/>
            </a:innerShdw>
          </a:effectLst>
        </p:spPr>
      </p:pic>
      <p:sp>
        <p:nvSpPr>
          <p:cNvPr id="5" name="Диагональная полоса 4"/>
          <p:cNvSpPr/>
          <p:nvPr/>
        </p:nvSpPr>
        <p:spPr>
          <a:xfrm rot="10800000">
            <a:off x="3000375" y="4286250"/>
            <a:ext cx="1857375" cy="200025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solidFill>
                <a:schemeClr val="tx1"/>
              </a:solidFill>
            </a:endParaRPr>
          </a:p>
        </p:txBody>
      </p:sp>
      <p:sp>
        <p:nvSpPr>
          <p:cNvPr id="16391" name="Прямоугольник 5"/>
          <p:cNvSpPr>
            <a:spLocks noChangeArrowheads="1"/>
          </p:cNvSpPr>
          <p:nvPr/>
        </p:nvSpPr>
        <p:spPr bwMode="auto">
          <a:xfrm>
            <a:off x="4929188" y="1357313"/>
            <a:ext cx="4214812" cy="5354637"/>
          </a:xfrm>
          <a:prstGeom prst="rect">
            <a:avLst/>
          </a:prstGeom>
          <a:noFill/>
          <a:ln w="9525">
            <a:noFill/>
            <a:miter lim="800000"/>
            <a:headEnd/>
            <a:tailEnd/>
          </a:ln>
        </p:spPr>
        <p:txBody>
          <a:bodyPr>
            <a:spAutoFit/>
          </a:bodyPr>
          <a:lstStyle/>
          <a:p>
            <a:r>
              <a:rPr lang="ru-RU"/>
              <a:t>Вырос на Тамбовщине </a:t>
            </a:r>
          </a:p>
          <a:p>
            <a:r>
              <a:rPr lang="ru-RU"/>
              <a:t>в большой дружной</a:t>
            </a:r>
          </a:p>
          <a:p>
            <a:r>
              <a:rPr lang="ru-RU"/>
              <a:t>семье.</a:t>
            </a:r>
          </a:p>
          <a:p>
            <a:r>
              <a:rPr lang="ru-RU"/>
              <a:t>В числе первых вступил в комсомол. </a:t>
            </a:r>
          </a:p>
          <a:p>
            <a:r>
              <a:rPr lang="ru-RU"/>
              <a:t>В 1933 г. пришла пора служить в Красной Армии. Романа направили в артиллерию. После армии поехал в Таганрог, к родным, и стал работать на комбайновом заводе. С началом войны он эвакуировался в Новосибирск. </a:t>
            </a:r>
          </a:p>
          <a:p>
            <a:r>
              <a:rPr lang="ru-RU"/>
              <a:t>Осенью 1941 г. подал заявление с просьбой принять его в члены ВКП(б). Товарищи, не задумываясь, дали ему рекомендацию. Одним из них бал Герасим Ильич Лапин. Тот самый Лапин, с которым Роману пришлось драться на Безымянной высоте.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slide(fromBottom)">
                                      <p:cBhvr>
                                        <p:cTn id="7"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Серая">
      <a:dk1>
        <a:sysClr val="windowText" lastClr="000000"/>
      </a:dk1>
      <a:lt1>
        <a:sysClr val="window" lastClr="DFECF7"/>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1_Бумажная">
  <a:themeElements>
    <a:clrScheme name="Серая">
      <a:dk1>
        <a:sysClr val="windowText" lastClr="000000"/>
      </a:dk1>
      <a:lt1>
        <a:sysClr val="window" lastClr="DFECF7"/>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2_Бумажная">
  <a:themeElements>
    <a:clrScheme name="Серая">
      <a:dk1>
        <a:sysClr val="windowText" lastClr="000000"/>
      </a:dk1>
      <a:lt1>
        <a:sysClr val="window" lastClr="DFECF7"/>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DFECF7"/>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1305</TotalTime>
  <Words>1758</Words>
  <PresentationFormat>Экран (4:3)</PresentationFormat>
  <Paragraphs>134</Paragraphs>
  <Slides>26</Slides>
  <Notes>1</Notes>
  <HiddenSlides>0</HiddenSlides>
  <MMClips>0</MMClips>
  <ScaleCrop>false</ScaleCrop>
  <HeadingPairs>
    <vt:vector size="4" baseType="variant">
      <vt:variant>
        <vt:lpstr>Тема</vt:lpstr>
      </vt:variant>
      <vt:variant>
        <vt:i4>3</vt:i4>
      </vt:variant>
      <vt:variant>
        <vt:lpstr>Заголовки слайдов</vt:lpstr>
      </vt:variant>
      <vt:variant>
        <vt:i4>26</vt:i4>
      </vt:variant>
    </vt:vector>
  </HeadingPairs>
  <TitlesOfParts>
    <vt:vector size="29" baseType="lpstr">
      <vt:lpstr>Бумажная</vt:lpstr>
      <vt:lpstr>1_Бумажная</vt:lpstr>
      <vt:lpstr>2_Бумажная</vt:lpstr>
      <vt:lpstr>У незнакомого поселка, на безымянной высоте…</vt:lpstr>
      <vt:lpstr>Высота 224,1</vt:lpstr>
      <vt:lpstr>«Безымянная высота»</vt:lpstr>
      <vt:lpstr>«Безымянная высота»</vt:lpstr>
      <vt:lpstr>18 ребят-героев</vt:lpstr>
      <vt:lpstr>18 ребят-героев</vt:lpstr>
      <vt:lpstr>Евгений Иванович Порошин, младший лейтенант</vt:lpstr>
      <vt:lpstr>Романов Петр Андреевич,  рядовой</vt:lpstr>
      <vt:lpstr>Закомолдин Роман Алексеевич,  старший сержант</vt:lpstr>
      <vt:lpstr>Панин Петр Иванович,  старшина</vt:lpstr>
      <vt:lpstr>Денисов Даниил Алексеевич, сержант</vt:lpstr>
      <vt:lpstr>Воробьев Гавриил Андреевич, рядовой</vt:lpstr>
      <vt:lpstr>Голенкин Николай Иванович, рядовой</vt:lpstr>
      <vt:lpstr>Куликов Иван Иванович,  рядовой</vt:lpstr>
      <vt:lpstr>Шляхов Дмитрий Агеевич,  рядовой</vt:lpstr>
      <vt:lpstr>Константин Николаевич Власов, сержант</vt:lpstr>
      <vt:lpstr>Герасим Ильич Лапин,  рядовой</vt:lpstr>
      <vt:lpstr>Белоконов Емельян Иванович,        рядовой</vt:lpstr>
      <vt:lpstr>Даниленко Николай Федорович, сержант</vt:lpstr>
      <vt:lpstr>Александр Александрович  Артамонов, рядовой</vt:lpstr>
      <vt:lpstr>Ярута Дмитрий Ильич,  рядовой</vt:lpstr>
      <vt:lpstr>Липовецер Элюша Яковлевич,  рядовой</vt:lpstr>
      <vt:lpstr>Касабиев  Татари Кналыкович,  рядовой</vt:lpstr>
      <vt:lpstr>Кигель Борис Давыдович, сержант</vt:lpstr>
      <vt:lpstr>Слайд 25</vt:lpstr>
      <vt:lpstr>Выражаю огромную благодарность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Вандакуров</cp:lastModifiedBy>
  <cp:revision>131</cp:revision>
  <dcterms:modified xsi:type="dcterms:W3CDTF">2011-01-28T22:26:45Z</dcterms:modified>
</cp:coreProperties>
</file>