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57" r:id="rId10"/>
    <p:sldId id="268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4EC62F-1643-4336-81E3-3B4FA2BF57D8}" type="datetimeFigureOut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9A8234-5EC4-4808-BC2B-ABCBFAD67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D7DB6-9E1C-412C-ABF1-04E2FA06D01E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F1AE-DCA9-4775-9BAC-2983D7668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A9885-6A55-49AD-AC3A-24AE5B0B37D0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3E4A-C5AE-4AB5-8322-7B5984195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2FD7-61DD-45D7-9EF1-6FA3625D4A02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48CC-3308-4086-95E4-E38EAB9F9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8C70-8445-49E6-A8D2-784DE6D1530F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7E50-F4E1-4651-842F-082C51E4E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84358-2A85-4333-8365-D3B11AEEDED8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8494-A68F-44DB-97DA-2D764B9B3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57D1-A981-40B7-B824-B5F5ABEB4E0D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F1DCD-1E4C-48CE-BA56-8ABEB9C8A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8ABF-0629-4241-A3FE-E36BDC5F07B2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41EC-BC10-4CC0-B37F-0A28DB8DA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ED51-8DC5-4D1E-90EA-509F15829B4F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29A91-180D-4B95-8735-D1BB55BF7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E1628-B8FC-4B1F-8234-7DDF43433A1E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C7CF-2D4D-4D51-A3A7-223172173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8452-BDB4-46AE-9168-1B068B3F7644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E18F-47C1-4770-A776-67E2B90D5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02F2-6A9F-44E8-BFEF-721C42C814E5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A56-78F3-4D5E-AB0F-1981569C7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3FFE8-83BA-4F9B-91A5-06598FA5FA99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9D6FC-A541-46C7-825D-60C436A90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3" y="548681"/>
            <a:ext cx="4058791" cy="172819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Урок алгебры в 9 классе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2924944"/>
            <a:ext cx="6400800" cy="354253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«Числа. Выражения. Преобразования»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Учитель математики МОБУ СОШ с.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Прибельский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Биктимирова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Анна Михайловна.</a:t>
            </a:r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376" y="3789040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Отработка теоретического материала.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3(</a:t>
            </a:r>
            <a:r>
              <a:rPr lang="ru-RU" dirty="0" err="1" smtClean="0"/>
              <a:t>х</a:t>
            </a:r>
            <a:r>
              <a:rPr lang="ru-RU" dirty="0" smtClean="0"/>
              <a:t> - у)=3х-у                                 </a:t>
            </a:r>
          </a:p>
          <a:p>
            <a:pPr>
              <a:buNone/>
            </a:pPr>
            <a:r>
              <a:rPr lang="ru-RU" dirty="0" smtClean="0"/>
              <a:t>	         	(</a:t>
            </a:r>
            <a:r>
              <a:rPr lang="ru-RU" dirty="0" err="1" smtClean="0"/>
              <a:t>х</a:t>
            </a:r>
            <a:r>
              <a:rPr lang="ru-RU" dirty="0" smtClean="0"/>
              <a:t> - у)</a:t>
            </a:r>
            <a:r>
              <a:rPr lang="ru-RU" baseline="30000" dirty="0" smtClean="0"/>
              <a:t>2</a:t>
            </a:r>
            <a:r>
              <a:rPr lang="ru-RU" dirty="0" smtClean="0"/>
              <a:t>=х</a:t>
            </a:r>
            <a:r>
              <a:rPr lang="ru-RU" baseline="30000" dirty="0" smtClean="0"/>
              <a:t>2</a:t>
            </a:r>
            <a:r>
              <a:rPr lang="ru-RU" dirty="0" smtClean="0"/>
              <a:t> – у</a:t>
            </a:r>
            <a:r>
              <a:rPr lang="ru-RU" baseline="30000" dirty="0" smtClean="0"/>
              <a:t>2</a:t>
            </a:r>
            <a:r>
              <a:rPr lang="ru-RU" dirty="0" smtClean="0"/>
              <a:t>                              </a:t>
            </a:r>
          </a:p>
          <a:p>
            <a:pPr>
              <a:buNone/>
            </a:pPr>
            <a:r>
              <a:rPr lang="ru-RU" dirty="0" smtClean="0"/>
              <a:t>	     		(3 + </a:t>
            </a:r>
            <a:r>
              <a:rPr lang="ru-RU" dirty="0" err="1" smtClean="0"/>
              <a:t>х</a:t>
            </a:r>
            <a:r>
              <a:rPr lang="ru-RU" dirty="0" smtClean="0"/>
              <a:t>)(3 - </a:t>
            </a:r>
            <a:r>
              <a:rPr lang="ru-RU" dirty="0" err="1" smtClean="0"/>
              <a:t>х</a:t>
            </a:r>
            <a:r>
              <a:rPr lang="ru-RU" dirty="0" smtClean="0"/>
              <a:t>) = 9 - х</a:t>
            </a:r>
            <a:r>
              <a:rPr lang="ru-RU" baseline="30000" dirty="0" smtClean="0"/>
              <a:t>2</a:t>
            </a:r>
            <a:r>
              <a:rPr lang="ru-RU" dirty="0" smtClean="0"/>
              <a:t>                </a:t>
            </a:r>
          </a:p>
          <a:p>
            <a:pPr>
              <a:buNone/>
            </a:pPr>
            <a:r>
              <a:rPr lang="ru-RU" dirty="0" smtClean="0"/>
              <a:t>   		 	(х+4)</a:t>
            </a:r>
            <a:r>
              <a:rPr lang="ru-RU" baseline="30000" dirty="0" smtClean="0"/>
              <a:t>2</a:t>
            </a:r>
            <a:r>
              <a:rPr lang="ru-RU" dirty="0" smtClean="0"/>
              <a:t>= х</a:t>
            </a:r>
            <a:r>
              <a:rPr lang="ru-RU" baseline="30000" dirty="0" smtClean="0"/>
              <a:t>2</a:t>
            </a:r>
            <a:r>
              <a:rPr lang="ru-RU" dirty="0" smtClean="0"/>
              <a:t>+ 8х +16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A8C70-8445-49E6-A8D2-784DE6D1530F}" type="datetime1">
              <a:rPr lang="ru-RU" smtClean="0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Picture 5" descr="CRCTR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644900"/>
            <a:ext cx="28765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носка-облако 7"/>
          <p:cNvSpPr/>
          <p:nvPr/>
        </p:nvSpPr>
        <p:spPr>
          <a:xfrm>
            <a:off x="251520" y="1052736"/>
            <a:ext cx="8604448" cy="1728192"/>
          </a:xfrm>
          <a:prstGeom prst="cloudCallout">
            <a:avLst>
              <a:gd name="adj1" fmla="val 28423"/>
              <a:gd name="adj2" fmla="val 12800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Задание №1. </a:t>
            </a:r>
            <a:r>
              <a:rPr lang="ru-RU" sz="2400" dirty="0" smtClean="0">
                <a:solidFill>
                  <a:schemeClr val="tx1"/>
                </a:solidFill>
              </a:rPr>
              <a:t>В каком случае выражение преобразовано в тождественное равное.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     (а</a:t>
            </a:r>
            <a:r>
              <a:rPr lang="ru-RU" u="sng" baseline="30000" dirty="0" smtClean="0"/>
              <a:t>2</a:t>
            </a:r>
            <a:r>
              <a:rPr lang="ru-RU" u="sng" dirty="0" smtClean="0"/>
              <a:t>-9)</a:t>
            </a:r>
            <a:r>
              <a:rPr lang="ru-RU" dirty="0" smtClean="0"/>
              <a:t>__    * (а+3)                             </a:t>
            </a:r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baseline="30000" dirty="0" smtClean="0"/>
              <a:t>2</a:t>
            </a:r>
            <a:r>
              <a:rPr lang="ru-RU" dirty="0" smtClean="0"/>
              <a:t> +6а +9           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2</a:t>
            </a:r>
            <a:r>
              <a:rPr lang="en-US" u="sng" dirty="0" smtClean="0"/>
              <a:t>m</a:t>
            </a:r>
            <a:r>
              <a:rPr lang="ru-RU" u="sng" dirty="0" smtClean="0"/>
              <a:t>-4</a:t>
            </a:r>
            <a:r>
              <a:rPr lang="en-US" u="sng" dirty="0" smtClean="0"/>
              <a:t>m</a:t>
            </a:r>
            <a:r>
              <a:rPr lang="ru-RU" u="sng" baseline="30000" dirty="0" smtClean="0"/>
              <a:t>2</a:t>
            </a:r>
            <a:r>
              <a:rPr lang="ru-RU" baseline="30000" dirty="0" smtClean="0"/>
              <a:t>        </a:t>
            </a:r>
            <a:r>
              <a:rPr lang="ru-RU" u="sng" dirty="0" smtClean="0"/>
              <a:t>2</a:t>
            </a:r>
            <a:r>
              <a:rPr lang="en-US" u="sng" dirty="0" smtClean="0"/>
              <a:t>m</a:t>
            </a:r>
            <a:r>
              <a:rPr lang="ru-RU" u="sng" baseline="30000" dirty="0" smtClean="0"/>
              <a:t>2 </a:t>
            </a:r>
            <a:r>
              <a:rPr lang="ru-RU" baseline="30000" dirty="0" smtClean="0"/>
              <a:t>         </a:t>
            </a:r>
            <a:r>
              <a:rPr lang="ru-RU" dirty="0" smtClean="0"/>
              <a:t>                         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m</a:t>
            </a:r>
            <a:r>
              <a:rPr lang="ru-RU" dirty="0" smtClean="0"/>
              <a:t> -1       :  </a:t>
            </a:r>
            <a:r>
              <a:rPr lang="en-US" dirty="0" smtClean="0"/>
              <a:t>m</a:t>
            </a:r>
            <a:r>
              <a:rPr lang="ru-RU" dirty="0" smtClean="0"/>
              <a:t>+1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A8C70-8445-49E6-A8D2-784DE6D1530F}" type="datetime1">
              <a:rPr lang="ru-RU" smtClean="0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3805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539552" y="2204864"/>
            <a:ext cx="1800200" cy="10801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683568" y="3933056"/>
            <a:ext cx="1656184" cy="10801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2420888"/>
            <a:ext cx="18700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ьная выноска 11"/>
          <p:cNvSpPr/>
          <p:nvPr/>
        </p:nvSpPr>
        <p:spPr>
          <a:xfrm>
            <a:off x="395536" y="404664"/>
            <a:ext cx="8424936" cy="1152128"/>
          </a:xfrm>
          <a:prstGeom prst="wedgeEllipseCallout">
            <a:avLst>
              <a:gd name="adj1" fmla="val 30126"/>
              <a:gd name="adj2" fmla="val 19506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Задание №2</a:t>
            </a:r>
            <a:r>
              <a:rPr lang="ru-RU" sz="3200" dirty="0" smtClean="0">
                <a:solidFill>
                  <a:schemeClr val="tx1"/>
                </a:solidFill>
              </a:rPr>
              <a:t>. Упростите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                    выражение: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6059016" cy="3600400"/>
          </a:xfrm>
        </p:spPr>
        <p:txBody>
          <a:bodyPr/>
          <a:lstStyle/>
          <a:p>
            <a:pPr lvl="0"/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ru-RU" sz="6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ru-RU" sz="60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</a:t>
            </a: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а </a:t>
            </a:r>
            <a:r>
              <a:rPr lang="ru-RU" sz="6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+ а</a:t>
            </a:r>
            <a:b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2х + у + </a:t>
            </a:r>
            <a:r>
              <a:rPr lang="ru-RU" sz="6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4х</a:t>
            </a:r>
            <a:r>
              <a:rPr lang="ru-RU" sz="6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6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ru-RU" sz="6000" dirty="0" smtClean="0">
                <a:latin typeface="Arial" pitchFamily="34" charset="0"/>
              </a:rPr>
              <a:t> 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A8C70-8445-49E6-A8D2-784DE6D1530F}" type="datetime1">
              <a:rPr lang="ru-RU" smtClean="0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7" name="Picture 4" descr="CRCTR06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48264" y="1268760"/>
            <a:ext cx="1942529" cy="211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>
            <a:off x="1043608" y="332656"/>
            <a:ext cx="6192688" cy="1440160"/>
          </a:xfrm>
          <a:prstGeom prst="cloudCallout">
            <a:avLst>
              <a:gd name="adj1" fmla="val 56980"/>
              <a:gd name="adj2" fmla="val 10569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№3.  Разложите на множители: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4448" y="274638"/>
            <a:ext cx="823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1800" b="1" dirty="0" smtClean="0"/>
              <a:t> 1.</a:t>
            </a:r>
            <a:r>
              <a:rPr lang="ru-RU" sz="1800" dirty="0" smtClean="0"/>
              <a:t>Запишите 0,00019 в стандартном виде.          </a:t>
            </a:r>
          </a:p>
          <a:p>
            <a:r>
              <a:rPr lang="ru-RU" sz="1800" dirty="0" smtClean="0"/>
              <a:t>1)0                             1)0,19*10</a:t>
            </a:r>
            <a:r>
              <a:rPr lang="ru-RU" sz="1800" baseline="30000" dirty="0" smtClean="0"/>
              <a:t>-2</a:t>
            </a:r>
            <a:r>
              <a:rPr lang="ru-RU" sz="1800" dirty="0" smtClean="0"/>
              <a:t>      2)0,19*10</a:t>
            </a:r>
            <a:r>
              <a:rPr lang="ru-RU" sz="1800" baseline="30000" dirty="0" smtClean="0"/>
              <a:t>-3</a:t>
            </a:r>
            <a:r>
              <a:rPr lang="ru-RU" sz="1800" dirty="0" smtClean="0"/>
              <a:t>        3)1,9*10</a:t>
            </a:r>
            <a:r>
              <a:rPr lang="ru-RU" sz="1800" baseline="30000" dirty="0" smtClean="0"/>
              <a:t>-4</a:t>
            </a:r>
            <a:r>
              <a:rPr lang="ru-RU" sz="1800" dirty="0" smtClean="0"/>
              <a:t>       4)19*10</a:t>
            </a:r>
            <a:r>
              <a:rPr lang="ru-RU" sz="1800" baseline="30000" dirty="0" smtClean="0"/>
              <a:t>-5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                   </a:t>
            </a:r>
            <a:r>
              <a:rPr lang="ru-RU" sz="1800" b="1" dirty="0" smtClean="0"/>
              <a:t>2. </a:t>
            </a:r>
            <a:r>
              <a:rPr lang="ru-RU" sz="1800" dirty="0" smtClean="0"/>
              <a:t>Одна из точек, отмеченных на координатной прямой,   соответствует числу  √34. Какая это точка?</a:t>
            </a:r>
          </a:p>
          <a:p>
            <a:pPr lvl="0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</a:t>
            </a:r>
            <a:r>
              <a:rPr lang="ru-RU" sz="1800" i="1" dirty="0" smtClean="0"/>
              <a:t>А  </a:t>
            </a:r>
            <a:r>
              <a:rPr lang="ru-RU" sz="1800" dirty="0" smtClean="0"/>
              <a:t>    6      </a:t>
            </a:r>
            <a:r>
              <a:rPr lang="ru-RU" sz="1800" i="1" dirty="0" smtClean="0"/>
              <a:t>В  </a:t>
            </a:r>
            <a:r>
              <a:rPr lang="ru-RU" sz="1800" dirty="0" smtClean="0"/>
              <a:t>          </a:t>
            </a:r>
            <a:r>
              <a:rPr lang="ru-RU" sz="1800" i="1" dirty="0" smtClean="0"/>
              <a:t>С </a:t>
            </a:r>
            <a:r>
              <a:rPr lang="ru-RU" sz="1800" dirty="0" smtClean="0"/>
              <a:t>      7          </a:t>
            </a:r>
            <a:r>
              <a:rPr lang="ru-RU" sz="1800" i="1" dirty="0" smtClean="0"/>
              <a:t>Д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    1)   А    </a:t>
            </a:r>
            <a:r>
              <a:rPr lang="ru-RU" sz="1800" dirty="0" smtClean="0"/>
              <a:t>      2)  </a:t>
            </a:r>
            <a:r>
              <a:rPr lang="ru-RU" sz="1800" i="1" dirty="0" smtClean="0"/>
              <a:t>В </a:t>
            </a:r>
            <a:r>
              <a:rPr lang="ru-RU" sz="1800" dirty="0" smtClean="0"/>
              <a:t>       3) </a:t>
            </a:r>
            <a:r>
              <a:rPr lang="ru-RU" sz="1800" i="1" dirty="0" smtClean="0"/>
              <a:t> С</a:t>
            </a:r>
            <a:r>
              <a:rPr lang="ru-RU" sz="1800" dirty="0" smtClean="0"/>
              <a:t>      4)   </a:t>
            </a:r>
            <a:r>
              <a:rPr lang="ru-RU" sz="1800" i="1" dirty="0" smtClean="0"/>
              <a:t>Д	</a:t>
            </a:r>
            <a:r>
              <a:rPr lang="ru-RU" sz="1800" dirty="0" smtClean="0"/>
              <a:t>	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b="1" dirty="0" smtClean="0"/>
              <a:t> 3.     </a:t>
            </a:r>
            <a:r>
              <a:rPr lang="ru-RU" sz="1800" dirty="0" smtClean="0"/>
              <a:t>О числах  а и в</a:t>
            </a:r>
            <a:r>
              <a:rPr lang="ru-RU" sz="1800" i="1" dirty="0" smtClean="0"/>
              <a:t> </a:t>
            </a:r>
            <a:r>
              <a:rPr lang="ru-RU" sz="1800" dirty="0" smtClean="0"/>
              <a:t> известно,  что  а&gt;0,  в&gt;0,  а&gt;4в.   Какое из следующих неравенств неверно?</a:t>
            </a:r>
          </a:p>
          <a:p>
            <a:pPr lvl="0">
              <a:buNone/>
            </a:pPr>
            <a:r>
              <a:rPr lang="ru-RU" sz="1800" dirty="0" smtClean="0"/>
              <a:t>           1)   а-2а&gt;-3в          2)  2а&gt;8в     3)   а/4&gt;в-2         4)    а+3&gt;в+1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b="1" dirty="0" smtClean="0"/>
              <a:t>4</a:t>
            </a:r>
            <a:r>
              <a:rPr lang="ru-RU" sz="1800" dirty="0" smtClean="0"/>
              <a:t>.Найдите значение выражения:  (6х – 5у):(3х+у),     если х=1,5    а    у=0,5.</a:t>
            </a:r>
          </a:p>
          <a:p>
            <a:pPr>
              <a:buNone/>
            </a:pPr>
            <a:r>
              <a:rPr lang="ru-RU" sz="1800" dirty="0" smtClean="0"/>
              <a:t>                1)  1,5       2)    1,3      3)    1,33     4)    2,5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5</a:t>
            </a:r>
            <a:r>
              <a:rPr lang="ru-RU" sz="1800" dirty="0" smtClean="0"/>
              <a:t>.В какое из приведенных выражений   можно преобразовать выражение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(7 – </a:t>
            </a:r>
            <a:r>
              <a:rPr lang="ru-RU" sz="1800" dirty="0" err="1" smtClean="0"/>
              <a:t>х</a:t>
            </a:r>
            <a:r>
              <a:rPr lang="ru-RU" sz="1800" dirty="0" smtClean="0"/>
              <a:t>)(</a:t>
            </a:r>
            <a:r>
              <a:rPr lang="ru-RU" sz="1800" dirty="0" err="1" smtClean="0"/>
              <a:t>х</a:t>
            </a:r>
            <a:r>
              <a:rPr lang="ru-RU" sz="1800" dirty="0" smtClean="0"/>
              <a:t> -4 )?</a:t>
            </a:r>
          </a:p>
          <a:p>
            <a:pPr lvl="0"/>
            <a:r>
              <a:rPr lang="ru-RU" sz="1800" dirty="0" smtClean="0"/>
              <a:t>    </a:t>
            </a:r>
            <a:r>
              <a:rPr lang="ru-RU" sz="1800" dirty="0" smtClean="0"/>
              <a:t>   1) </a:t>
            </a:r>
            <a:r>
              <a:rPr lang="ru-RU" sz="1800" dirty="0" smtClean="0"/>
              <a:t> </a:t>
            </a:r>
            <a:r>
              <a:rPr lang="ru-RU" sz="1800" dirty="0" smtClean="0"/>
              <a:t>– (7 –</a:t>
            </a:r>
            <a:r>
              <a:rPr lang="ru-RU" sz="1800" dirty="0" err="1" smtClean="0"/>
              <a:t>х</a:t>
            </a:r>
            <a:r>
              <a:rPr lang="ru-RU" sz="1800" dirty="0" smtClean="0"/>
              <a:t>)(4 – </a:t>
            </a:r>
            <a:r>
              <a:rPr lang="ru-RU" sz="1800" dirty="0" err="1" smtClean="0"/>
              <a:t>х</a:t>
            </a:r>
            <a:r>
              <a:rPr lang="ru-RU" sz="1800" dirty="0" smtClean="0"/>
              <a:t>)    </a:t>
            </a:r>
            <a:r>
              <a:rPr lang="ru-RU" sz="1800" dirty="0" smtClean="0"/>
              <a:t>  </a:t>
            </a:r>
            <a:r>
              <a:rPr lang="ru-RU" sz="1800" dirty="0" smtClean="0"/>
              <a:t>2)      (7 – </a:t>
            </a:r>
            <a:r>
              <a:rPr lang="ru-RU" sz="1800" dirty="0" err="1" smtClean="0"/>
              <a:t>х</a:t>
            </a:r>
            <a:r>
              <a:rPr lang="ru-RU" sz="1800" dirty="0" smtClean="0"/>
              <a:t> )(4 – </a:t>
            </a:r>
            <a:r>
              <a:rPr lang="ru-RU" sz="1800" dirty="0" err="1" smtClean="0"/>
              <a:t>х</a:t>
            </a:r>
            <a:r>
              <a:rPr lang="ru-RU" sz="1800" dirty="0" smtClean="0"/>
              <a:t> )  </a:t>
            </a:r>
            <a:r>
              <a:rPr lang="ru-RU" sz="1800" dirty="0" smtClean="0"/>
              <a:t> 3)   </a:t>
            </a:r>
            <a:r>
              <a:rPr lang="ru-RU" sz="1800" dirty="0" smtClean="0"/>
              <a:t>- (</a:t>
            </a:r>
            <a:r>
              <a:rPr lang="ru-RU" sz="1800" dirty="0" err="1" smtClean="0"/>
              <a:t>х</a:t>
            </a:r>
            <a:r>
              <a:rPr lang="ru-RU" sz="1800" dirty="0" smtClean="0"/>
              <a:t> – 7 )(4 – </a:t>
            </a:r>
            <a:r>
              <a:rPr lang="ru-RU" sz="1800" dirty="0" err="1" smtClean="0"/>
              <a:t>х</a:t>
            </a:r>
            <a:r>
              <a:rPr lang="ru-RU" sz="1800" dirty="0" smtClean="0"/>
              <a:t>)    </a:t>
            </a:r>
            <a:r>
              <a:rPr lang="ru-RU" sz="1800" dirty="0" smtClean="0"/>
              <a:t>4)     </a:t>
            </a:r>
            <a:r>
              <a:rPr lang="ru-RU" sz="1800" dirty="0" smtClean="0"/>
              <a:t>(</a:t>
            </a:r>
            <a:r>
              <a:rPr lang="ru-RU" sz="1800" dirty="0" err="1" smtClean="0"/>
              <a:t>х</a:t>
            </a:r>
            <a:r>
              <a:rPr lang="ru-RU" sz="1800" dirty="0" smtClean="0"/>
              <a:t> – 7)(х-4).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7" name="Picture 6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0"/>
            <a:ext cx="1368152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1835696" y="332656"/>
            <a:ext cx="6264696" cy="576064"/>
          </a:xfrm>
          <a:prstGeom prst="wedgeRoundRectCallout">
            <a:avLst>
              <a:gd name="adj1" fmla="val -57439"/>
              <a:gd name="adj2" fmla="val 203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 </a:t>
            </a:r>
            <a:r>
              <a:rPr lang="ru-RU" sz="32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Числа и преобразования</a:t>
            </a:r>
            <a:r>
              <a:rPr lang="ru-RU" sz="32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sz="3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115616" y="2708920"/>
            <a:ext cx="38884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799692" y="2672916"/>
            <a:ext cx="216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419872" y="2708920"/>
            <a:ext cx="144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19672" y="263691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flipV="1">
            <a:off x="2339752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 flipV="1">
            <a:off x="2915816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flipV="1">
            <a:off x="4067944" y="2636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411760" y="4077072"/>
          <a:ext cx="59149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806"/>
                <a:gridCol w="954574"/>
                <a:gridCol w="980120"/>
                <a:gridCol w="985833"/>
                <a:gridCol w="985833"/>
                <a:gridCol w="985833"/>
              </a:tblGrid>
              <a:tr h="5363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задания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378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8" name="Picture 6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268760"/>
            <a:ext cx="25955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>
          <a:xfrm>
            <a:off x="3059832" y="332656"/>
            <a:ext cx="5184576" cy="2880320"/>
          </a:xfrm>
          <a:prstGeom prst="cloudCallout">
            <a:avLst>
              <a:gd name="adj1" fmla="val -62546"/>
              <a:gd name="adj2" fmla="val -200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Ключи к тесту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                   Итог урока.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1026" name="Picture 2" descr="E:\Мои рисунки\shcola\00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8144" y="1988840"/>
            <a:ext cx="2664296" cy="3960440"/>
          </a:xfrm>
          <a:prstGeom prst="rect">
            <a:avLst/>
          </a:prstGeom>
          <a:noFill/>
        </p:spPr>
      </p:pic>
      <p:sp>
        <p:nvSpPr>
          <p:cNvPr id="8" name="Овальная выноска 7"/>
          <p:cNvSpPr/>
          <p:nvPr/>
        </p:nvSpPr>
        <p:spPr>
          <a:xfrm>
            <a:off x="323528" y="188640"/>
            <a:ext cx="5184576" cy="5328592"/>
          </a:xfrm>
          <a:prstGeom prst="wedgeEllipseCallout">
            <a:avLst>
              <a:gd name="adj1" fmla="val 52514"/>
              <a:gd name="adj2" fmla="val 2722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</a:rPr>
              <a:t>«Эксперт – это, человек, который больше уже не думает, он знает».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		</a:t>
            </a:r>
            <a:endParaRPr lang="ru-RU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200" dirty="0" err="1" smtClean="0">
                <a:solidFill>
                  <a:schemeClr val="tx1"/>
                </a:solidFill>
              </a:rPr>
              <a:t>Френк</a:t>
            </a:r>
            <a:r>
              <a:rPr lang="ru-RU" sz="3200" dirty="0" smtClean="0">
                <a:solidFill>
                  <a:schemeClr val="tx1"/>
                </a:solidFill>
              </a:rPr>
              <a:t>   </a:t>
            </a:r>
            <a:r>
              <a:rPr lang="ru-RU" sz="3200" dirty="0" err="1" smtClean="0">
                <a:solidFill>
                  <a:schemeClr val="tx1"/>
                </a:solidFill>
              </a:rPr>
              <a:t>Хаббард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1\Рабочий стол\звёзды\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813" y="376238"/>
            <a:ext cx="4881562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0" descr="E:\PPBestDesign\фон\34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560" y="692696"/>
            <a:ext cx="3252788" cy="3252787"/>
          </a:xfrm>
        </p:spPr>
      </p:pic>
      <p:pic>
        <p:nvPicPr>
          <p:cNvPr id="5" name="Picture 3" descr="D:\великолепные клипарты\цирк\7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3717032"/>
            <a:ext cx="7704856" cy="164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Прямоугольник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1322388"/>
            <a:ext cx="4583112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Карточка – настроения.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A8C70-8445-49E6-A8D2-784DE6D1530F}" type="datetime1">
              <a:rPr lang="ru-RU" smtClean="0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D7E50-F4E1-4651-842F-082C51E4E32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5576" y="1700808"/>
            <a:ext cx="756084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7"/>
            <a:ext cx="7772400" cy="2520279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«Все, что перестает удаваться, перестает и привлекать»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                    </a:t>
            </a:r>
            <a:r>
              <a:rPr lang="ru-RU" sz="1800" dirty="0" smtClean="0"/>
              <a:t>Франсуа </a:t>
            </a:r>
            <a:r>
              <a:rPr lang="ru-RU" sz="1800" dirty="0" err="1" smtClean="0"/>
              <a:t>Ларашфуко</a:t>
            </a:r>
            <a:r>
              <a:rPr lang="ru-RU" sz="1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2936"/>
            <a:ext cx="7772400" cy="345638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Цель урока: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Усовершенствовать умения применять ранее полученные знания для подготовки к ГИА в 9 классе.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Научить умению анализировать, творчески подходить к поставленной задаче.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Воспитывать культуру и оперативность мышления, познавательный интерес к математике.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Помочь учащимся подготовиться к ГИА.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8494-A68F-44DB-97DA-2D764B9B3CB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6"/>
            <a:ext cx="7772400" cy="864096"/>
          </a:xfrm>
        </p:spPr>
        <p:txBody>
          <a:bodyPr/>
          <a:lstStyle/>
          <a:p>
            <a:r>
              <a:rPr lang="ru-RU" dirty="0" smtClean="0"/>
              <a:t>                  План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84784"/>
            <a:ext cx="7772400" cy="4536504"/>
          </a:xfrm>
        </p:spPr>
        <p:txBody>
          <a:bodyPr/>
          <a:lstStyle/>
          <a:p>
            <a:pPr lvl="0"/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Организационный момент.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Актуализация знаний.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Отработка теоретического материала.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Итог урока.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Домашнее задание.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8494-A68F-44DB-97DA-2D764B9B3CB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7"/>
            <a:ext cx="7772400" cy="864095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Актуализация знаний.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4968551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Числа.  Какие числа вы знаете?</a:t>
            </a:r>
          </a:p>
          <a:p>
            <a:pPr marL="457200" indent="-457200"/>
            <a:r>
              <a:rPr lang="ru-RU" sz="2400" dirty="0" smtClean="0">
                <a:solidFill>
                  <a:schemeClr val="tx1"/>
                </a:solidFill>
              </a:rPr>
              <a:t>       - натуральные – это числа 1,2,3,4… которые 	употребляются при счете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- целые – это  числа …-4,-3,-2,-1,0,1, 2… 	натуральные, противоположные им и число 0.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-рациональные – это числа целые и дробные числа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-иррациональные – это бесконечные десятичные 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    непериодические дроби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-действительные – это рациональные и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иррациональные 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8494-A68F-44DB-97DA-2D764B9B3CB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79208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2. Выражения. Какие выражения вы знаете?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772400" cy="4392489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числовые – это выражения, состоящие из чисел,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соединенных знаками  арифметических действий.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буквенные – это выражение, содержащее некоторые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переменные величины, числа и знаки действий.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-целые – это выражения, состоящие из чисел и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переменных с использованием действий сложения,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вычитания, умножения и деления на число.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-дробные – это целые выражения с использованием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деления на выражение с переменной.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8494-A68F-44DB-97DA-2D764B9B3C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08112"/>
          </a:xfrm>
        </p:spPr>
        <p:txBody>
          <a:bodyPr/>
          <a:lstStyle/>
          <a:p>
            <a:r>
              <a:rPr lang="ru-RU" sz="2400" dirty="0" smtClean="0"/>
              <a:t>3. Преобразования. Какие основные свойства используются при выполнении  преобразований?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340768"/>
            <a:ext cx="7772400" cy="4032447"/>
          </a:xfrm>
        </p:spPr>
        <p:txBody>
          <a:bodyPr/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переместительное – для любых чисел а и в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верно: </a:t>
            </a:r>
            <a:r>
              <a:rPr lang="ru-RU" sz="2800" dirty="0" err="1" smtClean="0">
                <a:solidFill>
                  <a:schemeClr val="tx1"/>
                </a:solidFill>
              </a:rPr>
              <a:t>а+в=в+а</a:t>
            </a:r>
            <a:r>
              <a:rPr lang="ru-RU" sz="2800" dirty="0" smtClean="0">
                <a:solidFill>
                  <a:schemeClr val="tx1"/>
                </a:solidFill>
              </a:rPr>
              <a:t>,    </a:t>
            </a:r>
            <a:r>
              <a:rPr lang="ru-RU" sz="2800" dirty="0" err="1" smtClean="0">
                <a:solidFill>
                  <a:schemeClr val="tx1"/>
                </a:solidFill>
              </a:rPr>
              <a:t>ав=ва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-сочетательное – для любых чисел а, в, с  верно: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(</a:t>
            </a:r>
            <a:r>
              <a:rPr lang="ru-RU" sz="2800" dirty="0" err="1" smtClean="0">
                <a:solidFill>
                  <a:schemeClr val="tx1"/>
                </a:solidFill>
              </a:rPr>
              <a:t>а+в</a:t>
            </a:r>
            <a:r>
              <a:rPr lang="ru-RU" sz="2800" dirty="0" smtClean="0">
                <a:solidFill>
                  <a:schemeClr val="tx1"/>
                </a:solidFill>
              </a:rPr>
              <a:t>)+</a:t>
            </a:r>
            <a:r>
              <a:rPr lang="ru-RU" sz="2800" dirty="0" err="1" smtClean="0">
                <a:solidFill>
                  <a:schemeClr val="tx1"/>
                </a:solidFill>
              </a:rPr>
              <a:t>с=а+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в+с</a:t>
            </a:r>
            <a:r>
              <a:rPr lang="ru-RU" sz="2800" dirty="0" smtClean="0">
                <a:solidFill>
                  <a:schemeClr val="tx1"/>
                </a:solidFill>
              </a:rPr>
              <a:t>),   (</a:t>
            </a:r>
            <a:r>
              <a:rPr lang="ru-RU" sz="2800" dirty="0" err="1" smtClean="0">
                <a:solidFill>
                  <a:schemeClr val="tx1"/>
                </a:solidFill>
              </a:rPr>
              <a:t>ав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r>
              <a:rPr lang="ru-RU" sz="2800" dirty="0" err="1" smtClean="0">
                <a:solidFill>
                  <a:schemeClr val="tx1"/>
                </a:solidFill>
              </a:rPr>
              <a:t>с=а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вс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-распределительное – для любых чисел а, в, с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верно:     а(</a:t>
            </a:r>
            <a:r>
              <a:rPr lang="ru-RU" sz="2800" dirty="0" err="1" smtClean="0">
                <a:solidFill>
                  <a:schemeClr val="tx1"/>
                </a:solidFill>
              </a:rPr>
              <a:t>в+с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r>
              <a:rPr lang="ru-RU" sz="2800" dirty="0" err="1" smtClean="0">
                <a:solidFill>
                  <a:schemeClr val="tx1"/>
                </a:solidFill>
              </a:rPr>
              <a:t>=ав+ас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8494-A68F-44DB-97DA-2D764B9B3CB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7"/>
            <a:ext cx="7883153" cy="792087"/>
          </a:xfrm>
        </p:spPr>
        <p:txBody>
          <a:bodyPr/>
          <a:lstStyle/>
          <a:p>
            <a:r>
              <a:rPr lang="ru-RU" dirty="0" smtClean="0"/>
              <a:t>                4. Выполните: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554461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расположите в порядке возрастания числа: 0,0157; 0,105; 0,07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	0,0157; 0,07; 0,105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-расположите числа в порядке убывания: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0,0216; 0,12; 0,016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	0,12; 0,0216; 0,016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-одна из точек, отмеченных на координатной прямой, соответствует   числу √68; √54; √77. Какая это точка?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     А                  В              С                    Д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7                          8                          9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		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8494-A68F-44DB-97DA-2D764B9B3CB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115616" y="4797152"/>
            <a:ext cx="6840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88518" y="4688346"/>
            <a:ext cx="216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392774" y="4760354"/>
            <a:ext cx="216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769038" y="4832362"/>
            <a:ext cx="216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 flipH="1">
            <a:off x="2627784" y="47251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995937" y="4725141"/>
            <a:ext cx="72007" cy="72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 flipV="1">
            <a:off x="5148065" y="4725144"/>
            <a:ext cx="72008" cy="144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V="1">
            <a:off x="6516216" y="47251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sz="2400" dirty="0" smtClean="0"/>
              <a:t>На координатной прямой отмечены числа а и в. Какое из следующих утверждений является верным?</a:t>
            </a:r>
            <a:br>
              <a:rPr lang="ru-RU" sz="2400" dirty="0" smtClean="0"/>
            </a:br>
            <a:r>
              <a:rPr lang="ru-RU" sz="2400" dirty="0" err="1" smtClean="0"/>
              <a:t>а+в</a:t>
            </a:r>
            <a:r>
              <a:rPr lang="ru-RU" sz="2400" dirty="0" smtClean="0"/>
              <a:t>&gt;0;    </a:t>
            </a:r>
            <a:r>
              <a:rPr lang="ru-RU" sz="2400" dirty="0" err="1" smtClean="0"/>
              <a:t>ав</a:t>
            </a:r>
            <a:r>
              <a:rPr lang="ru-RU" sz="2400" dirty="0" smtClean="0"/>
              <a:t>&gt;0;  а(</a:t>
            </a:r>
            <a:r>
              <a:rPr lang="ru-RU" sz="2400" dirty="0" err="1" smtClean="0"/>
              <a:t>а+в</a:t>
            </a:r>
            <a:r>
              <a:rPr lang="ru-RU" sz="2400" dirty="0" smtClean="0"/>
              <a:t>)&gt;0;  в(</a:t>
            </a:r>
            <a:r>
              <a:rPr lang="ru-RU" sz="2400" dirty="0" err="1" smtClean="0"/>
              <a:t>а+в</a:t>
            </a:r>
            <a:r>
              <a:rPr lang="ru-RU" sz="2400" dirty="0" smtClean="0"/>
              <a:t>)&gt;о?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7" name="Содержимое 6" descr="Безымянный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332656"/>
            <a:ext cx="7200800" cy="1224136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90C42-2A23-45E0-9F79-DCC5A4728C4F}" type="datetime1">
              <a:rPr lang="ru-RU"/>
              <a:pPr>
                <a:defRPr/>
              </a:pPr>
              <a:t>27.01.2011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A1F8F-20D6-45D0-9F7B-E31B3995A74E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152</TotalTime>
  <Words>450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математика - 14!</vt:lpstr>
      <vt:lpstr>Урок алгебры в 9 классе</vt:lpstr>
      <vt:lpstr>Карточка – настроения. </vt:lpstr>
      <vt:lpstr>«Все, что перестает удаваться, перестает и привлекать» .                       Франсуа Ларашфуко. </vt:lpstr>
      <vt:lpstr>                  План урока: </vt:lpstr>
      <vt:lpstr>      Актуализация знаний. </vt:lpstr>
      <vt:lpstr> 2. Выражения. Какие выражения вы знаете?</vt:lpstr>
      <vt:lpstr>3. Преобразования. Какие основные свойства используются при выполнении  преобразований? </vt:lpstr>
      <vt:lpstr>                4. Выполните:</vt:lpstr>
      <vt:lpstr>На координатной прямой отмечены числа а и в. Какое из следующих утверждений является верным? а+в&gt;0;    ав&gt;0;  а(а+в)&gt;0;  в(а+в)&gt;о?       </vt:lpstr>
      <vt:lpstr> Отработка теоретического материала. </vt:lpstr>
      <vt:lpstr> </vt:lpstr>
      <vt:lpstr>а3 – ав - а 2 в + а 2х + у + у 2 – 4х2                </vt:lpstr>
      <vt:lpstr>Слайд 13</vt:lpstr>
      <vt:lpstr>Слайд 14</vt:lpstr>
      <vt:lpstr>                                     Итог урока.  </vt:lpstr>
      <vt:lpstr>Слайд 16</vt:lpstr>
    </vt:vector>
  </TitlesOfParts>
  <Company>ЗАО "Пчелиный яд"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 в 9 классе</dc:title>
  <dc:creator>Анна Михайловна</dc:creator>
  <dc:description>http://aida.ucoz.ru</dc:description>
  <cp:lastModifiedBy>Анна Михайловна</cp:lastModifiedBy>
  <cp:revision>17</cp:revision>
  <dcterms:created xsi:type="dcterms:W3CDTF">2011-01-24T17:34:23Z</dcterms:created>
  <dcterms:modified xsi:type="dcterms:W3CDTF">2011-01-27T16:37:17Z</dcterms:modified>
</cp:coreProperties>
</file>