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3" r:id="rId4"/>
    <p:sldId id="257" r:id="rId5"/>
    <p:sldId id="262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1D85FB-02F4-423D-8DB8-9B18A88EC983}" type="datetimeFigureOut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511A93-BE36-48B2-8795-4A2C4CD9B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7E10-ECE7-4056-A807-BAA5E632AE6F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E6DA-E97E-4267-85B2-A04BF27B7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1D99-D180-4128-9024-6B0CD39BA72B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49DC-8168-4EB5-A4A7-FC67FF94D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C989-F168-4D2B-954C-CEA8CE888A3D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2C41-5AF0-4174-945D-59A1F1EDE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A907-C9BB-43C9-86E9-63E7E81A25F4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7368-1933-4CDD-9DF6-16E5EF0A1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5F1D-710D-43BE-8F45-61A10B34D99D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4301-068C-42AB-840E-EBD2DFDDC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AD0B-88B2-47C2-92E9-7A6DADD1D523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1A28-26E6-4D95-BE57-76DE365BD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E2A1-0EEA-45C4-9543-A70CE6DF3FAB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B63C-9DAF-43C5-90B0-C8357BF14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914-C63F-44F9-BEDE-A79B5E1CD77F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1B19-D4B4-4929-B60B-4C398B51B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4F2B-F21D-4714-9284-0C8581DB00F6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E359-D896-43F2-9507-D1EB9C7B0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E06D-650B-46C4-AF2E-18B80F210E50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CBB3-DFC4-47E9-BC53-63054A46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A0E3-E9D2-4EBC-B80F-25C11979DFD9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E8B9-9B2F-4FB5-BC22-ABA1631C1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15B798-FA6C-41AD-8A5A-035B806134FC}" type="datetime1">
              <a:rPr lang="ru-RU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E66BF-3F4F-4552-BDE4-03688A015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57250" y="4071938"/>
            <a:ext cx="7772400" cy="2428875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Математическое ралли </a:t>
            </a:r>
            <a:br>
              <a:rPr lang="ru-RU" sz="3600" smtClean="0">
                <a:latin typeface="Arial" charset="0"/>
                <a:cs typeface="Arial" charset="0"/>
              </a:rPr>
            </a:br>
            <a:r>
              <a:rPr lang="ru-RU" sz="3600" smtClean="0">
                <a:latin typeface="Arial" charset="0"/>
                <a:cs typeface="Arial" charset="0"/>
              </a:rPr>
              <a:t>« Маршрут по району»</a:t>
            </a:r>
            <a:br>
              <a:rPr lang="ru-RU" sz="3600" smtClean="0">
                <a:latin typeface="Arial" charset="0"/>
                <a:cs typeface="Arial" charset="0"/>
              </a:rPr>
            </a:br>
            <a:r>
              <a:rPr lang="ru-RU" sz="3600" smtClean="0">
                <a:latin typeface="Arial" charset="0"/>
                <a:cs typeface="Arial" charset="0"/>
              </a:rPr>
              <a:t>урок алгебры в 7 классе</a:t>
            </a: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238" y="6577013"/>
            <a:ext cx="9326563" cy="396875"/>
          </a:xfrm>
          <a:prstGeom prst="rect">
            <a:avLst/>
          </a:prstGeom>
          <a:noFill/>
        </p:spPr>
      </p:pic>
      <p:pic>
        <p:nvPicPr>
          <p:cNvPr id="7" name="Picture 2" descr="H:\Documents and Settings\Aida\Рабочий стол\текстуры и фоны, клипарты\новеньки картинки\boy reading to class a h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775" y="1066800"/>
            <a:ext cx="2371725" cy="25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796925"/>
          </a:xfrm>
        </p:spPr>
        <p:txBody>
          <a:bodyPr/>
          <a:lstStyle/>
          <a:p>
            <a:r>
              <a:rPr lang="ru-RU" smtClean="0"/>
              <a:t>Аксаковское озеро и его окрестности </a:t>
            </a:r>
          </a:p>
        </p:txBody>
      </p:sp>
      <p:pic>
        <p:nvPicPr>
          <p:cNvPr id="7" name="Содержимое 6" descr="P10006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4281487" cy="4429125"/>
          </a:xfrm>
        </p:spPr>
      </p:pic>
      <p:pic>
        <p:nvPicPr>
          <p:cNvPr id="8" name="Содержимое 7" descr="P10006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00188"/>
            <a:ext cx="4495800" cy="4429125"/>
          </a:xfrm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CE80F0-6A68-46C9-A685-1449B7CEC30E}" type="datetime1">
              <a:rPr lang="ru-RU" smtClean="0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5F4E5-F625-49DE-8132-3E647578B0D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" name="Рисунок 8" descr="P10006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100063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994525" cy="1214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Аксаковское озеро   </a:t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2800" dirty="0" smtClean="0"/>
              <a:t>и его окрестности </a:t>
            </a:r>
            <a:endParaRPr lang="ru-RU" sz="2800" dirty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722313" y="1571625"/>
            <a:ext cx="7772400" cy="4429125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1команда.</a:t>
            </a:r>
            <a:r>
              <a:rPr lang="ru-RU" smtClean="0">
                <a:solidFill>
                  <a:schemeClr val="tx1"/>
                </a:solidFill>
              </a:rPr>
              <a:t> Турист, прошел в первый день 3у км, а во второй день</a:t>
            </a:r>
          </a:p>
          <a:p>
            <a:r>
              <a:rPr lang="ru-RU" smtClean="0">
                <a:solidFill>
                  <a:schemeClr val="tx1"/>
                </a:solidFill>
              </a:rPr>
              <a:t>на 2х км больше. Какое расстояние прошел турист за два   дня? Вычислите это расстояние при у=3,4 и х=2,5.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2 команда</a:t>
            </a:r>
            <a:r>
              <a:rPr lang="ru-RU" smtClean="0">
                <a:solidFill>
                  <a:schemeClr val="tx1"/>
                </a:solidFill>
              </a:rPr>
              <a:t>. Найдите площадь прямоугольного участка земли, если</a:t>
            </a:r>
          </a:p>
          <a:p>
            <a:r>
              <a:rPr lang="ru-RU" smtClean="0">
                <a:solidFill>
                  <a:schemeClr val="tx1"/>
                </a:solidFill>
              </a:rPr>
              <a:t> его длина равна х м, а ширина на у м меньше. Вычислите</a:t>
            </a:r>
          </a:p>
          <a:p>
            <a:r>
              <a:rPr lang="ru-RU" smtClean="0">
                <a:solidFill>
                  <a:schemeClr val="tx1"/>
                </a:solidFill>
              </a:rPr>
              <a:t> эту площадь при х=10, у=2,1.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3 команда</a:t>
            </a:r>
            <a:r>
              <a:rPr lang="ru-RU" smtClean="0">
                <a:solidFill>
                  <a:schemeClr val="tx1"/>
                </a:solidFill>
              </a:rPr>
              <a:t>. Токарь за один час может изготовить 3а деталей, а его</a:t>
            </a:r>
          </a:p>
          <a:p>
            <a:r>
              <a:rPr lang="ru-RU" smtClean="0">
                <a:solidFill>
                  <a:schemeClr val="tx1"/>
                </a:solidFill>
              </a:rPr>
              <a:t>  ученик изготавливает на в деталей меньше. Сколько </a:t>
            </a:r>
          </a:p>
          <a:p>
            <a:r>
              <a:rPr lang="ru-RU" smtClean="0">
                <a:solidFill>
                  <a:schemeClr val="tx1"/>
                </a:solidFill>
              </a:rPr>
              <a:t>  деталей они могут изготовить вместе за 1 час? Найдите</a:t>
            </a:r>
          </a:p>
          <a:p>
            <a:r>
              <a:rPr lang="ru-RU" smtClean="0">
                <a:solidFill>
                  <a:schemeClr val="tx1"/>
                </a:solidFill>
              </a:rPr>
              <a:t>  это количество при а=5, в=4.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7BB93-870B-40CD-9A77-92A0B9847DE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643813" y="6143625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708775" cy="12144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    Финиш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000" dirty="0" smtClean="0"/>
              <a:t>(самостоятельная работа)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722313" y="1571625"/>
            <a:ext cx="7772400" cy="4357688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1. Найдите значение выражения</a:t>
            </a:r>
          </a:p>
          <a:p>
            <a:r>
              <a:rPr lang="ru-RU" sz="3600" smtClean="0">
                <a:solidFill>
                  <a:schemeClr val="tx1"/>
                </a:solidFill>
              </a:rPr>
              <a:t>	3,4*6,8+3,5*3,2</a:t>
            </a:r>
          </a:p>
          <a:p>
            <a:r>
              <a:rPr lang="ru-RU" sz="3600" smtClean="0">
                <a:solidFill>
                  <a:schemeClr val="tx1"/>
                </a:solidFill>
              </a:rPr>
              <a:t>	3,17+10,2+0,83++9,8</a:t>
            </a:r>
          </a:p>
          <a:p>
            <a:r>
              <a:rPr lang="ru-RU" sz="3600" smtClean="0">
                <a:solidFill>
                  <a:schemeClr val="tx1"/>
                </a:solidFill>
              </a:rPr>
              <a:t>2. Решите уравнение.</a:t>
            </a:r>
          </a:p>
          <a:p>
            <a:r>
              <a:rPr lang="ru-RU" sz="3600" smtClean="0">
                <a:solidFill>
                  <a:schemeClr val="tx1"/>
                </a:solidFill>
              </a:rPr>
              <a:t>	2,5х+15=30</a:t>
            </a:r>
          </a:p>
          <a:p>
            <a:r>
              <a:rPr lang="ru-RU" sz="3600" smtClean="0">
                <a:solidFill>
                  <a:schemeClr val="tx1"/>
                </a:solidFill>
              </a:rPr>
              <a:t>3. Найдите значение выражения.</a:t>
            </a:r>
          </a:p>
          <a:p>
            <a:r>
              <a:rPr lang="ru-RU" sz="3600" smtClean="0">
                <a:solidFill>
                  <a:schemeClr val="tx1"/>
                </a:solidFill>
              </a:rPr>
              <a:t>	Х</a:t>
            </a:r>
            <a:r>
              <a:rPr lang="ru-RU" sz="3600" baseline="30000" smtClean="0">
                <a:solidFill>
                  <a:schemeClr val="tx1"/>
                </a:solidFill>
              </a:rPr>
              <a:t>2</a:t>
            </a:r>
            <a:r>
              <a:rPr lang="ru-RU" sz="3600" smtClean="0">
                <a:solidFill>
                  <a:schemeClr val="tx1"/>
                </a:solidFill>
              </a:rPr>
              <a:t> -5У, при Х=-2, У=1,6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E79872-009E-4972-AC6E-7562FCA35510}" type="datetime1">
              <a:rPr lang="ru-RU" smtClean="0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D5BEB-DEEA-465C-A380-14EC8FB8003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AG0004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0"/>
            <a:ext cx="2533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59" name="Picture 3" descr="AG003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950" y="2000250"/>
            <a:ext cx="2178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0" name="Picture 4" descr="AG0032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3879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4572000" y="187325"/>
            <a:ext cx="297338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П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Е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  Р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   Е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    М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       Е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        Н</a:t>
            </a:r>
          </a:p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            А 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5010150"/>
            <a:ext cx="5370512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357188"/>
            <a:ext cx="6851650" cy="7858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     Цели урока: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1071563"/>
            <a:ext cx="7700963" cy="4500562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закрепить умение решать линейные  уравнения;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Обеспечить устойчивую мотивационную среду, интерес к изучаемой теме;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Развивать умение обобщать, правильно отбирать способы решения уравнения;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Воспитывать волю и настойчивость для достижения конечных результатов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E79872-009E-4972-AC6E-7562FCA35510}" type="datetime1">
              <a:rPr lang="ru-RU" smtClean="0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FDF-6A72-4F66-B4A3-BF0DF4F0139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994525" cy="9286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План урока</a:t>
            </a:r>
            <a:endParaRPr lang="ru-RU" dirty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722313" y="1428750"/>
            <a:ext cx="7772400" cy="371475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Организационный момент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Устные упражнения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Работа по материалам урока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Итог урока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Домашнее задание.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E79872-009E-4972-AC6E-7562FCA35510}" type="datetime1">
              <a:rPr lang="ru-RU" smtClean="0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0D459-A908-444E-9B8D-6C1B6B3A5DB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4000" smtClean="0"/>
              <a:t>Карта путешествия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smtClean="0"/>
              <a:t>Д. Константиновка (старт)</a:t>
            </a:r>
            <a:r>
              <a:rPr lang="ru-RU" smtClean="0">
                <a:hlinkClick r:id="rId2" action="ppaction://hlinksldjump"/>
              </a:rPr>
              <a:t> </a:t>
            </a:r>
          </a:p>
          <a:p>
            <a:pPr lvl="1"/>
            <a:r>
              <a:rPr lang="ru-RU" smtClean="0">
                <a:hlinkClick r:id="rId2" action="ppaction://hlinksldjump"/>
              </a:rPr>
              <a:t>заправка топливом  .</a:t>
            </a:r>
            <a:endParaRPr lang="ru-RU" smtClean="0"/>
          </a:p>
          <a:p>
            <a:r>
              <a:rPr lang="ru-RU" smtClean="0">
                <a:hlinkClick r:id="rId3" action="ppaction://hlinksldjump"/>
              </a:rPr>
              <a:t>Карламанская пещера</a:t>
            </a:r>
            <a:endParaRPr lang="ru-RU" smtClean="0"/>
          </a:p>
          <a:p>
            <a:r>
              <a:rPr lang="ru-RU" smtClean="0">
                <a:hlinkClick r:id="rId4" action="ppaction://hlinksldjump"/>
              </a:rPr>
              <a:t>Голубое озеро</a:t>
            </a:r>
            <a:endParaRPr lang="ru-RU" smtClean="0"/>
          </a:p>
          <a:p>
            <a:r>
              <a:rPr lang="ru-RU" smtClean="0">
                <a:hlinkClick r:id="rId5" action="ppaction://hlinksldjump"/>
              </a:rPr>
              <a:t>Аксаковское озеро и его окрестности </a:t>
            </a:r>
            <a:endParaRPr lang="ru-RU" smtClean="0"/>
          </a:p>
          <a:p>
            <a:r>
              <a:rPr lang="ru-RU" smtClean="0"/>
              <a:t>Д. Константиновка </a:t>
            </a:r>
            <a:r>
              <a:rPr lang="ru-RU" smtClean="0">
                <a:hlinkClick r:id="rId6" action="ppaction://hlinksldjump"/>
              </a:rPr>
              <a:t>   Финиш               (самостоятельная     ...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19D-4F75-4280-AD29-4C2F0626433E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7215188" cy="10715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заправка топливом   </a:t>
            </a:r>
            <a:r>
              <a:rPr lang="ru-RU" sz="2000" dirty="0" smtClean="0"/>
              <a:t>                                                        			(устный счет)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0"/>
            <a:ext cx="7772400" cy="4929188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1.Какое выражение называется числовым? </a:t>
            </a:r>
          </a:p>
          <a:p>
            <a:r>
              <a:rPr lang="ru-RU" smtClean="0">
                <a:solidFill>
                  <a:schemeClr val="tx1"/>
                </a:solidFill>
              </a:rPr>
              <a:t>2.Какие математические законы необходимы при нахождении значения числового выражения?</a:t>
            </a:r>
          </a:p>
          <a:p>
            <a:r>
              <a:rPr lang="ru-RU" smtClean="0">
                <a:solidFill>
                  <a:schemeClr val="tx1"/>
                </a:solidFill>
              </a:rPr>
              <a:t>      Переместительный закон            а +в=в+а            ав=ва</a:t>
            </a:r>
          </a:p>
          <a:p>
            <a:r>
              <a:rPr lang="ru-RU" smtClean="0">
                <a:solidFill>
                  <a:schemeClr val="tx1"/>
                </a:solidFill>
              </a:rPr>
              <a:t>      Сочетательный закон                 (а+в)+с=а+(в+с)   авс=а(вс)</a:t>
            </a:r>
          </a:p>
          <a:p>
            <a:r>
              <a:rPr lang="ru-RU" smtClean="0">
                <a:solidFill>
                  <a:schemeClr val="tx1"/>
                </a:solidFill>
              </a:rPr>
              <a:t>     Распределительный закон                      а(в+с)=ав+ас</a:t>
            </a:r>
          </a:p>
          <a:p>
            <a:r>
              <a:rPr lang="ru-RU" smtClean="0">
                <a:solidFill>
                  <a:schemeClr val="tx1"/>
                </a:solidFill>
              </a:rPr>
              <a:t>3. Вычислите наиболее рациональным способом.</a:t>
            </a:r>
          </a:p>
          <a:p>
            <a:r>
              <a:rPr lang="ru-RU" smtClean="0">
                <a:solidFill>
                  <a:schemeClr val="tx1"/>
                </a:solidFill>
              </a:rPr>
              <a:t>	½ + 2  2/3 +1 ½ +1  1/3 	</a:t>
            </a:r>
          </a:p>
          <a:p>
            <a:r>
              <a:rPr lang="ru-RU" smtClean="0">
                <a:solidFill>
                  <a:schemeClr val="tx1"/>
                </a:solidFill>
              </a:rPr>
              <a:t>	4,16+2,5+6,04+3,5	</a:t>
            </a:r>
          </a:p>
          <a:p>
            <a:r>
              <a:rPr lang="ru-RU" smtClean="0">
                <a:solidFill>
                  <a:schemeClr val="tx1"/>
                </a:solidFill>
              </a:rPr>
              <a:t>	7,8*6,3+7,8*13,7		</a:t>
            </a:r>
          </a:p>
          <a:p>
            <a:r>
              <a:rPr lang="ru-RU" smtClean="0">
                <a:solidFill>
                  <a:schemeClr val="tx1"/>
                </a:solidFill>
              </a:rPr>
              <a:t>	17,96*0,1-0,1*81,96	</a:t>
            </a:r>
          </a:p>
          <a:p>
            <a:r>
              <a:rPr lang="ru-RU" smtClean="0">
                <a:solidFill>
                  <a:schemeClr val="tx1"/>
                </a:solidFill>
              </a:rPr>
              <a:t>	4,03*27,9-17,9*4,03	</a:t>
            </a:r>
          </a:p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A7D1C-98C3-4977-8ECE-5BD3C11177B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572375" y="6429375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725487"/>
          </a:xfrm>
        </p:spPr>
        <p:txBody>
          <a:bodyPr/>
          <a:lstStyle/>
          <a:p>
            <a:r>
              <a:rPr lang="ru-RU" smtClean="0"/>
              <a:t>Карламанская пещера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P10006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00188"/>
            <a:ext cx="4040188" cy="4165600"/>
          </a:xfrm>
        </p:spPr>
      </p:pic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Содержимое 9" descr="P100060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500188"/>
            <a:ext cx="4284663" cy="4165600"/>
          </a:xfrm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504CF-86EB-46C4-B6FE-9C0657AFC2CF}" type="datetime1">
              <a:rPr lang="ru-RU" smtClean="0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68BFE-7B5B-43A9-AF34-EB81573AD1B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" name="Рисунок 10" descr="P10006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71625"/>
            <a:ext cx="4000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10006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88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10006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6923088" cy="785812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Карламанская</a:t>
            </a:r>
            <a:r>
              <a:rPr lang="ru-RU" dirty="0" smtClean="0"/>
              <a:t> пещера</a:t>
            </a:r>
            <a:endParaRPr lang="ru-RU" dirty="0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722313" y="1285875"/>
            <a:ext cx="7772400" cy="492918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3200" b="1" smtClean="0">
                <a:solidFill>
                  <a:schemeClr val="tx1"/>
                </a:solidFill>
              </a:rPr>
              <a:t>команда.     </a:t>
            </a:r>
            <a:r>
              <a:rPr lang="ru-RU" sz="3200" smtClean="0">
                <a:solidFill>
                  <a:schemeClr val="tx1"/>
                </a:solidFill>
              </a:rPr>
              <a:t>(1 ½ + 2 2/3 ): 3 ¾ -2/5 </a:t>
            </a:r>
          </a:p>
          <a:p>
            <a:pPr marL="457200" indent="-457200">
              <a:buFont typeface="Arial" charset="0"/>
              <a:buAutoNum type="arabicPeriod"/>
            </a:pPr>
            <a:endParaRPr lang="ru-RU" sz="3200" smtClean="0">
              <a:solidFill>
                <a:schemeClr val="tx1"/>
              </a:solidFill>
            </a:endParaRPr>
          </a:p>
          <a:p>
            <a:pPr marL="457200" indent="-457200"/>
            <a:endParaRPr lang="ru-RU" sz="320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3200" b="1" smtClean="0">
                <a:solidFill>
                  <a:schemeClr val="tx1"/>
                </a:solidFill>
              </a:rPr>
              <a:t>2 команда.     </a:t>
            </a:r>
            <a:r>
              <a:rPr lang="ru-RU" sz="3200" smtClean="0">
                <a:solidFill>
                  <a:schemeClr val="tx1"/>
                </a:solidFill>
              </a:rPr>
              <a:t>1 1/10 + 7: (3 1/12 – 1 5/8)</a:t>
            </a:r>
          </a:p>
          <a:p>
            <a:pPr marL="457200" indent="-457200">
              <a:buFont typeface="Arial" charset="0"/>
              <a:buAutoNum type="arabicPeriod"/>
            </a:pPr>
            <a:endParaRPr lang="ru-RU" sz="320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AutoNum type="arabicPeriod"/>
            </a:pPr>
            <a:endParaRPr lang="ru-RU" sz="320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3200" b="1" smtClean="0">
                <a:solidFill>
                  <a:schemeClr val="tx1"/>
                </a:solidFill>
              </a:rPr>
              <a:t>3 команда.    </a:t>
            </a:r>
            <a:r>
              <a:rPr lang="ru-RU" sz="3200" smtClean="0">
                <a:solidFill>
                  <a:schemeClr val="tx1"/>
                </a:solidFill>
              </a:rPr>
              <a:t>3 1/10 – 1 5/9 *(2 ¼  - 1 7/8)</a:t>
            </a:r>
          </a:p>
          <a:p>
            <a:pPr marL="457200" indent="-457200">
              <a:buFont typeface="Arial" charset="0"/>
              <a:buAutoNum type="arabicPeriod"/>
            </a:pP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36851-9C51-4967-B971-B663D88592B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929563" y="621506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725487"/>
          </a:xfrm>
        </p:spPr>
        <p:txBody>
          <a:bodyPr/>
          <a:lstStyle/>
          <a:p>
            <a:r>
              <a:rPr lang="ru-RU" smtClean="0"/>
              <a:t>Голубое озеро</a:t>
            </a:r>
          </a:p>
        </p:txBody>
      </p:sp>
      <p:pic>
        <p:nvPicPr>
          <p:cNvPr id="6" name="Содержимое 5" descr="Фото-0011_e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143000"/>
            <a:ext cx="7215187" cy="5429250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612C28-7B84-4A8C-86AC-F3A7BE3CF4D2}" type="datetime1">
              <a:rPr lang="ru-RU" smtClean="0"/>
              <a:pPr>
                <a:defRPr/>
              </a:pPr>
              <a:t>02.05.2011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9A0A8-E37A-441B-BFFF-281559E37B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 descr="IMG_00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143000"/>
            <a:ext cx="7215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ото-00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0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7072312" cy="857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Голубое озеро</a:t>
            </a:r>
            <a:endParaRPr lang="ru-RU" dirty="0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722313" y="1428750"/>
            <a:ext cx="7772400" cy="4500563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1 команда. </a:t>
            </a:r>
            <a:r>
              <a:rPr lang="en-US" sz="2400" smtClean="0">
                <a:solidFill>
                  <a:schemeClr val="tx1"/>
                </a:solidFill>
              </a:rPr>
              <a:t>	</a:t>
            </a:r>
            <a:r>
              <a:rPr lang="ru-RU" sz="2400" smtClean="0">
                <a:solidFill>
                  <a:schemeClr val="tx1"/>
                </a:solidFill>
              </a:rPr>
              <a:t>	</a:t>
            </a:r>
            <a:r>
              <a:rPr lang="en-US" sz="2400" smtClean="0">
                <a:solidFill>
                  <a:schemeClr val="tx1"/>
                </a:solidFill>
              </a:rPr>
              <a:t>x</a:t>
            </a:r>
            <a:r>
              <a:rPr lang="ru-RU" sz="2400" smtClean="0">
                <a:solidFill>
                  <a:schemeClr val="tx1"/>
                </a:solidFill>
              </a:rPr>
              <a:t>+ (в+с+а)-d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			a-(b+c-d)</a:t>
            </a:r>
            <a:endParaRPr lang="ru-RU" sz="2400" smtClean="0">
              <a:solidFill>
                <a:schemeClr val="tx1"/>
              </a:solidFill>
            </a:endParaRPr>
          </a:p>
          <a:p>
            <a:r>
              <a:rPr lang="en-US" sz="2400" smtClean="0">
                <a:solidFill>
                  <a:schemeClr val="tx1"/>
                </a:solidFill>
              </a:rPr>
              <a:t>			2x+9=13-x</a:t>
            </a:r>
            <a:endParaRPr lang="ru-RU" sz="2400" smtClean="0">
              <a:solidFill>
                <a:schemeClr val="tx1"/>
              </a:solidFill>
            </a:endParaRPr>
          </a:p>
          <a:p>
            <a:r>
              <a:rPr lang="en-US" sz="2400" smtClean="0">
                <a:solidFill>
                  <a:schemeClr val="tx1"/>
                </a:solidFill>
              </a:rPr>
              <a:t> </a:t>
            </a:r>
            <a:r>
              <a:rPr lang="ru-RU" sz="2400" b="1" smtClean="0">
                <a:solidFill>
                  <a:schemeClr val="tx1"/>
                </a:solidFill>
              </a:rPr>
              <a:t>2 команда.</a:t>
            </a:r>
            <a:r>
              <a:rPr lang="ru-RU" sz="2400" smtClean="0">
                <a:solidFill>
                  <a:schemeClr val="tx1"/>
                </a:solidFill>
              </a:rPr>
              <a:t>		</a:t>
            </a:r>
            <a:r>
              <a:rPr lang="en-US" sz="2400" smtClean="0">
                <a:solidFill>
                  <a:schemeClr val="tx1"/>
                </a:solidFill>
              </a:rPr>
              <a:t>x</a:t>
            </a:r>
            <a:r>
              <a:rPr lang="ru-RU" sz="2400" smtClean="0">
                <a:solidFill>
                  <a:schemeClr val="tx1"/>
                </a:solidFill>
              </a:rPr>
              <a:t>+</a:t>
            </a: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ru-RU" sz="2400" smtClean="0">
                <a:solidFill>
                  <a:schemeClr val="tx1"/>
                </a:solidFill>
              </a:rPr>
              <a:t>+(</a:t>
            </a:r>
            <a:r>
              <a:rPr lang="en-US" sz="2400" smtClean="0">
                <a:solidFill>
                  <a:schemeClr val="tx1"/>
                </a:solidFill>
              </a:rPr>
              <a:t>b</a:t>
            </a:r>
            <a:r>
              <a:rPr lang="ru-RU" sz="2400" smtClean="0">
                <a:solidFill>
                  <a:schemeClr val="tx1"/>
                </a:solidFill>
              </a:rPr>
              <a:t>-</a:t>
            </a:r>
            <a:r>
              <a:rPr lang="en-US" sz="2400" smtClean="0">
                <a:solidFill>
                  <a:schemeClr val="tx1"/>
                </a:solidFill>
              </a:rPr>
              <a:t>d</a:t>
            </a:r>
            <a:r>
              <a:rPr lang="ru-RU" sz="240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			m-(n+p-q)</a:t>
            </a:r>
            <a:endParaRPr lang="ru-RU" sz="2400" smtClean="0">
              <a:solidFill>
                <a:schemeClr val="tx1"/>
              </a:solidFill>
            </a:endParaRPr>
          </a:p>
          <a:p>
            <a:r>
              <a:rPr lang="en-US" sz="2400" smtClean="0">
                <a:solidFill>
                  <a:schemeClr val="tx1"/>
                </a:solidFill>
              </a:rPr>
              <a:t>			</a:t>
            </a:r>
            <a:r>
              <a:rPr lang="ru-RU" sz="2400" smtClean="0">
                <a:solidFill>
                  <a:schemeClr val="tx1"/>
                </a:solidFill>
              </a:rPr>
              <a:t>14-</a:t>
            </a:r>
            <a:r>
              <a:rPr lang="en-US" sz="2400" smtClean="0">
                <a:solidFill>
                  <a:schemeClr val="tx1"/>
                </a:solidFill>
              </a:rPr>
              <a:t>y</a:t>
            </a:r>
            <a:r>
              <a:rPr lang="ru-RU" sz="2400" smtClean="0">
                <a:solidFill>
                  <a:schemeClr val="tx1"/>
                </a:solidFill>
              </a:rPr>
              <a:t>=19-11</a:t>
            </a:r>
            <a:r>
              <a:rPr lang="en-US" sz="2400" smtClean="0">
                <a:solidFill>
                  <a:schemeClr val="tx1"/>
                </a:solidFill>
              </a:rPr>
              <a:t>y</a:t>
            </a:r>
            <a:endParaRPr lang="ru-RU" sz="2400" smtClean="0">
              <a:solidFill>
                <a:schemeClr val="tx1"/>
              </a:solidFill>
            </a:endParaRPr>
          </a:p>
          <a:p>
            <a:r>
              <a:rPr lang="ru-RU" sz="2400" b="1" smtClean="0">
                <a:solidFill>
                  <a:schemeClr val="tx1"/>
                </a:solidFill>
              </a:rPr>
              <a:t>3 команда.</a:t>
            </a:r>
            <a:r>
              <a:rPr lang="ru-RU" sz="2400" smtClean="0">
                <a:solidFill>
                  <a:schemeClr val="tx1"/>
                </a:solidFill>
              </a:rPr>
              <a:t>		</a:t>
            </a:r>
            <a:r>
              <a:rPr lang="en-US" sz="2400" smtClean="0">
                <a:solidFill>
                  <a:schemeClr val="tx1"/>
                </a:solidFill>
              </a:rPr>
              <a:t>x</a:t>
            </a:r>
            <a:r>
              <a:rPr lang="ru-RU" sz="2400" smtClean="0">
                <a:solidFill>
                  <a:schemeClr val="tx1"/>
                </a:solidFill>
              </a:rPr>
              <a:t>+(</a:t>
            </a:r>
            <a:r>
              <a:rPr lang="en-US" sz="2400" smtClean="0">
                <a:solidFill>
                  <a:schemeClr val="tx1"/>
                </a:solidFill>
              </a:rPr>
              <a:t>b</a:t>
            </a:r>
            <a:r>
              <a:rPr lang="ru-RU" sz="2400" smtClean="0">
                <a:solidFill>
                  <a:schemeClr val="tx1"/>
                </a:solidFill>
              </a:rPr>
              <a:t>-</a:t>
            </a: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ru-RU" sz="2400" smtClean="0">
                <a:solidFill>
                  <a:schemeClr val="tx1"/>
                </a:solidFill>
              </a:rPr>
              <a:t>+</a:t>
            </a:r>
            <a:r>
              <a:rPr lang="en-US" sz="2400" smtClean="0">
                <a:solidFill>
                  <a:schemeClr val="tx1"/>
                </a:solidFill>
              </a:rPr>
              <a:t>d</a:t>
            </a:r>
            <a:r>
              <a:rPr lang="ru-RU" sz="240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			a-(d+c-k)</a:t>
            </a:r>
            <a:endParaRPr lang="ru-RU" sz="2400" smtClean="0">
              <a:solidFill>
                <a:schemeClr val="tx1"/>
              </a:solidFill>
            </a:endParaRPr>
          </a:p>
          <a:p>
            <a:r>
              <a:rPr lang="en-US" sz="2400" smtClean="0">
                <a:solidFill>
                  <a:schemeClr val="tx1"/>
                </a:solidFill>
              </a:rPr>
              <a:t>			</a:t>
            </a:r>
            <a:r>
              <a:rPr lang="ru-RU" sz="2400" smtClean="0">
                <a:solidFill>
                  <a:schemeClr val="tx1"/>
                </a:solidFill>
              </a:rPr>
              <a:t>0,8</a:t>
            </a:r>
            <a:r>
              <a:rPr lang="en-US" sz="2400" smtClean="0">
                <a:solidFill>
                  <a:schemeClr val="tx1"/>
                </a:solidFill>
              </a:rPr>
              <a:t>x</a:t>
            </a:r>
            <a:r>
              <a:rPr lang="ru-RU" sz="2400" smtClean="0">
                <a:solidFill>
                  <a:schemeClr val="tx1"/>
                </a:solidFill>
              </a:rPr>
              <a:t>+14=2-1,6</a:t>
            </a:r>
            <a:r>
              <a:rPr lang="en-US" sz="2400" smtClean="0">
                <a:solidFill>
                  <a:schemeClr val="tx1"/>
                </a:solidFill>
              </a:rPr>
              <a:t>x</a:t>
            </a:r>
            <a:endParaRPr lang="ru-RU" sz="2400" smtClean="0">
              <a:solidFill>
                <a:schemeClr val="tx1"/>
              </a:solidFill>
            </a:endParaRPr>
          </a:p>
          <a:p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943EE-F516-4313-B071-1F514FFFC2B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643813" y="592931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7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- 7!</Template>
  <TotalTime>135</TotalTime>
  <Words>336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Bookman Old Style</vt:lpstr>
      <vt:lpstr>Times New Roman</vt:lpstr>
      <vt:lpstr>Wingdings</vt:lpstr>
      <vt:lpstr>Book Antiqua</vt:lpstr>
      <vt:lpstr>математика - 7!</vt:lpstr>
      <vt:lpstr>Математическое ралли  « Маршрут по району» урок алгебры в 7 классе</vt:lpstr>
      <vt:lpstr>      ЦЕЛИ УРОКА:</vt:lpstr>
      <vt:lpstr>               ПЛАН УРОКА</vt:lpstr>
      <vt:lpstr>Карта путешествия </vt:lpstr>
      <vt:lpstr>         ЗАПРАВКА ТОПЛИВОМ                                                              (УСТНЫЙ СЧЕТ)</vt:lpstr>
      <vt:lpstr>Карламанская пещера</vt:lpstr>
      <vt:lpstr>КАРЛАМАНСКАЯ ПЕЩЕРА</vt:lpstr>
      <vt:lpstr>Голубое озеро</vt:lpstr>
      <vt:lpstr>           ГОЛУБОЕ ОЗЕРО</vt:lpstr>
      <vt:lpstr>Аксаковское озеро и его окрестности </vt:lpstr>
      <vt:lpstr>         АКСАКОВСКОЕ ОЗЕРО                  И ЕГО ОКРЕСТНОСТИ </vt:lpstr>
      <vt:lpstr>                    ФИНИШ               (САМОСТОЯТЕЛЬНАЯ РАБОТА) </vt:lpstr>
      <vt:lpstr>Слайд 13</vt:lpstr>
    </vt:vector>
  </TitlesOfParts>
  <Company>ЗАО "Пчелиный яд"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ралли  « р»</dc:title>
  <dc:creator>Анна Михайловна</dc:creator>
  <dc:description>http://aida.ucoz.ru</dc:description>
  <cp:lastModifiedBy>ольга</cp:lastModifiedBy>
  <cp:revision>18</cp:revision>
  <dcterms:created xsi:type="dcterms:W3CDTF">2010-11-10T15:34:32Z</dcterms:created>
  <dcterms:modified xsi:type="dcterms:W3CDTF">2011-05-01T20:59:25Z</dcterms:modified>
</cp:coreProperties>
</file>