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9" r:id="rId3"/>
    <p:sldId id="270" r:id="rId4"/>
    <p:sldId id="259" r:id="rId5"/>
    <p:sldId id="264" r:id="rId6"/>
    <p:sldId id="266" r:id="rId7"/>
    <p:sldId id="267" r:id="rId8"/>
    <p:sldId id="268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FFFF00"/>
    <a:srgbClr val="FF6D8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110" d="100"/>
          <a:sy n="110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144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2766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8CB7113-C796-488D-8BCC-4134063A943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0" y="2457450"/>
            <a:ext cx="9067800" cy="4324350"/>
            <a:chOff x="0" y="1548"/>
            <a:chExt cx="5712" cy="2724"/>
          </a:xfrm>
        </p:grpSpPr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1056" y="1680"/>
              <a:ext cx="4656" cy="48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144" y="2544"/>
              <a:ext cx="48" cy="172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pic>
          <p:nvPicPr>
            <p:cNvPr id="3082" name="Picture 10" descr="dic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548"/>
              <a:ext cx="978" cy="9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D7056-001B-4770-B677-69747A8DC7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8313" y="304800"/>
            <a:ext cx="2017712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903913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933E5-043C-4056-8E0D-F8A480E385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E306E-BBDF-4DFA-815A-AEE77F3129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8F3CB-F5BC-45BC-A107-5BAAEE155F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F304C-B7F2-4084-86F9-351D4334BF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4BA19-068C-447B-A20C-21AFED211C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2A1AA-70B1-4725-97E8-60D5F690BF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6E6C7-3ACE-47C8-9A91-7640186196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AAA7A-1A87-43C9-903F-9B82EFC6FA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704C0-061F-4E7F-8DC9-B4B7A1FE26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834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FA50C0C5-843C-433F-8B73-FDA38615E5E7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228600" y="228600"/>
            <a:ext cx="8763000" cy="6553200"/>
            <a:chOff x="144" y="144"/>
            <a:chExt cx="5520" cy="4128"/>
          </a:xfrm>
        </p:grpSpPr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1008" y="144"/>
              <a:ext cx="4656" cy="48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144" y="1104"/>
              <a:ext cx="48" cy="316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</p:grpSp>
      <p:pic>
        <p:nvPicPr>
          <p:cNvPr id="2058" name="Picture 10" descr="dice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0" y="0"/>
            <a:ext cx="1720850" cy="1752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0000"/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Комбинаторные задачи.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Правило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умножения.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sz="16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МОУ «</a:t>
            </a:r>
            <a:r>
              <a:rPr lang="ru-RU" sz="16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Лашманская</a:t>
            </a:r>
            <a:r>
              <a:rPr lang="ru-RU" sz="16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СОШ»  Салахова Р.Х.</a:t>
            </a:r>
            <a:endParaRPr lang="ru-RU" sz="16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2800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53706"/>
            <a:ext cx="9144000" cy="6804294"/>
            <a:chOff x="316" y="406"/>
            <a:chExt cx="11608" cy="15028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316" y="406"/>
              <a:ext cx="11608" cy="15028"/>
              <a:chOff x="321" y="406"/>
              <a:chExt cx="11600" cy="15025"/>
            </a:xfrm>
          </p:grpSpPr>
          <p:sp>
            <p:nvSpPr>
              <p:cNvPr id="1028" name="Rectangle 4" descr="Zig zag"/>
              <p:cNvSpPr>
                <a:spLocks noChangeArrowheads="1"/>
              </p:cNvSpPr>
              <p:nvPr/>
            </p:nvSpPr>
            <p:spPr bwMode="auto">
              <a:xfrm>
                <a:off x="339" y="406"/>
                <a:ext cx="11582" cy="15025"/>
              </a:xfrm>
              <a:prstGeom prst="rect">
                <a:avLst/>
              </a:prstGeom>
              <a:pattFill prst="zigZag">
                <a:fgClr>
                  <a:srgbClr val="8C8C8C"/>
                </a:fgClr>
                <a:bgClr>
                  <a:srgbClr val="BFBFBF"/>
                </a:bgClr>
              </a:patt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3446" y="1471"/>
                <a:ext cx="8475" cy="1396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228600" tIns="1371600" rIns="457200" bIns="45720" numCol="1" anchor="t" anchorCtr="0" compatLnSpc="1">
                <a:prstTxWarp prst="textNoShape">
                  <a:avLst/>
                </a:prstTxWarp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3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  <a:latin typeface="Calibri" pitchFamily="34" charset="0"/>
                    <a:cs typeface="Arial" pitchFamily="34" charset="0"/>
                  </a:rPr>
                  <a:t>Решение комбинаторных задач. Правило умножения.</a:t>
                </a:r>
                <a:endParaRPr kumimoji="0" lang="ru-RU" sz="3600" b="1" i="0" u="none" strike="noStrike" cap="all" normalizeH="0" baseline="0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all" normalizeH="0" baseline="0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1" i="0" u="none" strike="noStrike" cap="all" normalizeH="0" baseline="0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1" i="0" u="none" strike="noStrike" cap="all" normalizeH="0" baseline="0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30" name="Group 6"/>
              <p:cNvGrpSpPr>
                <a:grpSpLocks/>
              </p:cNvGrpSpPr>
              <p:nvPr/>
            </p:nvGrpSpPr>
            <p:grpSpPr bwMode="auto">
              <a:xfrm>
                <a:off x="321" y="3424"/>
                <a:ext cx="3125" cy="6069"/>
                <a:chOff x="654" y="3599"/>
                <a:chExt cx="2880" cy="5760"/>
              </a:xfrm>
            </p:grpSpPr>
            <p:sp>
              <p:nvSpPr>
                <p:cNvPr id="1031" name="Rectangle 7"/>
                <p:cNvSpPr>
                  <a:spLocks noChangeArrowheads="1"/>
                </p:cNvSpPr>
                <p:nvPr/>
              </p:nvSpPr>
              <p:spPr bwMode="auto">
                <a:xfrm flipH="1">
                  <a:off x="2094" y="647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8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2" name="Rectangle 8"/>
                <p:cNvSpPr>
                  <a:spLocks noChangeArrowheads="1"/>
                </p:cNvSpPr>
                <p:nvPr/>
              </p:nvSpPr>
              <p:spPr bwMode="auto">
                <a:xfrm flipH="1">
                  <a:off x="2094" y="5039"/>
                  <a:ext cx="1440" cy="1440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3" name="Rectangle 9"/>
                <p:cNvSpPr>
                  <a:spLocks noChangeArrowheads="1"/>
                </p:cNvSpPr>
                <p:nvPr/>
              </p:nvSpPr>
              <p:spPr bwMode="auto">
                <a:xfrm flipH="1">
                  <a:off x="654" y="503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8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4" name="Rectangle 10"/>
                <p:cNvSpPr>
                  <a:spLocks noChangeArrowheads="1"/>
                </p:cNvSpPr>
                <p:nvPr/>
              </p:nvSpPr>
              <p:spPr bwMode="auto">
                <a:xfrm flipH="1">
                  <a:off x="654" y="3599"/>
                  <a:ext cx="1440" cy="1440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5" name="Rectangle 11"/>
                <p:cNvSpPr>
                  <a:spLocks noChangeArrowheads="1"/>
                </p:cNvSpPr>
                <p:nvPr/>
              </p:nvSpPr>
              <p:spPr bwMode="auto">
                <a:xfrm flipH="1">
                  <a:off x="654" y="6479"/>
                  <a:ext cx="1440" cy="1440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6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2094" y="7919"/>
                  <a:ext cx="1440" cy="1440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3446" y="11681"/>
              <a:ext cx="8478" cy="3753"/>
              <a:chOff x="3446" y="11681"/>
              <a:chExt cx="8478" cy="3753"/>
            </a:xfrm>
          </p:grpSpPr>
          <p:grpSp>
            <p:nvGrpSpPr>
              <p:cNvPr id="1039" name="Group 15"/>
              <p:cNvGrpSpPr>
                <a:grpSpLocks/>
              </p:cNvGrpSpPr>
              <p:nvPr/>
            </p:nvGrpSpPr>
            <p:grpSpPr bwMode="auto">
              <a:xfrm flipH="1" flipV="1">
                <a:off x="10555" y="11681"/>
                <a:ext cx="1369" cy="3753"/>
                <a:chOff x="7616" y="10839"/>
                <a:chExt cx="5041" cy="14116"/>
              </a:xfrm>
            </p:grpSpPr>
            <p:sp>
              <p:nvSpPr>
                <p:cNvPr id="1040" name="Rectangle 16"/>
                <p:cNvSpPr>
                  <a:spLocks noChangeArrowheads="1"/>
                </p:cNvSpPr>
                <p:nvPr/>
              </p:nvSpPr>
              <p:spPr bwMode="auto">
                <a:xfrm flipH="1">
                  <a:off x="10194" y="10839"/>
                  <a:ext cx="2463" cy="8885"/>
                </a:xfrm>
                <a:prstGeom prst="rect">
                  <a:avLst/>
                </a:prstGeom>
                <a:solidFill>
                  <a:srgbClr val="BFBFBF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2" name="Rectangle 18"/>
                <p:cNvSpPr>
                  <a:spLocks noChangeArrowheads="1"/>
                </p:cNvSpPr>
                <p:nvPr/>
              </p:nvSpPr>
              <p:spPr bwMode="auto">
                <a:xfrm flipH="1">
                  <a:off x="7616" y="17216"/>
                  <a:ext cx="3669" cy="7739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3446" y="13758"/>
                <a:ext cx="7105" cy="13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0" rIns="91440" bIns="0" numCol="1" anchor="b" anchorCtr="0" compatLnSpc="1">
                <a:prstTxWarp prst="textNoShape">
                  <a:avLst/>
                </a:prstTxWarp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1" i="0" u="none" strike="noStrike" cap="all" normalizeH="0" baseline="0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1" i="0" u="none" strike="noStrike" cap="all" normalizeH="0" baseline="0" dirty="0" smtClean="0">
                  <a:ln w="0"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>
                    <a:reflection blurRad="12700" stA="50000" endPos="50000" dist="5000" dir="5400000" sy="-100000" rotWithShape="0"/>
                  </a:effectLst>
                  <a:latin typeface="+mj-lt"/>
                  <a:cs typeface="Arial" pitchFamily="34" charset="0"/>
                </a:endParaRP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all" normalizeH="0" baseline="0" dirty="0" smtClean="0">
                    <a:ln w="0"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  <a:effectLst>
                      <a:reflection blurRad="12700" stA="50000" endPos="50000" dist="5000" dir="5400000" sy="-100000" rotWithShape="0"/>
                    </a:effectLst>
                    <a:latin typeface="+mj-lt"/>
                    <a:cs typeface="Arial" pitchFamily="34" charset="0"/>
                  </a:rPr>
                  <a:t>МОУ</a:t>
                </a:r>
                <a:r>
                  <a:rPr kumimoji="0" lang="ru-RU" sz="1800" b="1" i="0" u="none" strike="noStrike" cap="all" normalizeH="0" dirty="0" smtClean="0">
                    <a:ln w="0"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  <a:effectLst>
                      <a:reflection blurRad="12700" stA="50000" endPos="50000" dist="5000" dir="5400000" sy="-100000" rotWithShape="0"/>
                    </a:effectLst>
                    <a:latin typeface="+mj-lt"/>
                    <a:cs typeface="Arial" pitchFamily="34" charset="0"/>
                  </a:rPr>
                  <a:t> «</a:t>
                </a:r>
                <a:r>
                  <a:rPr kumimoji="0" lang="ru-RU" sz="1800" b="1" i="0" u="none" strike="noStrike" cap="all" normalizeH="0" dirty="0" err="1" smtClean="0">
                    <a:ln w="0"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  <a:effectLst>
                      <a:reflection blurRad="12700" stA="50000" endPos="50000" dist="5000" dir="5400000" sy="-100000" rotWithShape="0"/>
                    </a:effectLst>
                    <a:latin typeface="+mj-lt"/>
                    <a:cs typeface="Arial" pitchFamily="34" charset="0"/>
                  </a:rPr>
                  <a:t>Лашманская</a:t>
                </a:r>
                <a:r>
                  <a:rPr kumimoji="0" lang="ru-RU" sz="1800" b="1" i="0" u="none" strike="noStrike" cap="all" normalizeH="0" dirty="0" smtClean="0">
                    <a:ln w="0"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  <a:effectLst>
                      <a:reflection blurRad="12700" stA="50000" endPos="50000" dist="5000" dir="5400000" sy="-100000" rotWithShape="0"/>
                    </a:effectLst>
                    <a:latin typeface="+mj-lt"/>
                    <a:cs typeface="Arial" pitchFamily="34" charset="0"/>
                  </a:rPr>
                  <a:t> СОШ» Салахова Р.Х.</a:t>
                </a:r>
                <a:endParaRPr kumimoji="0" lang="ru-RU" sz="1800" b="1" i="0" u="none" strike="noStrike" cap="all" normalizeH="0" baseline="0" dirty="0" smtClean="0">
                  <a:ln w="0"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>
                    <a:reflection blurRad="12700" stA="50000" endPos="50000" dist="5000" dir="5400000" sy="-100000" rotWithShape="0"/>
                  </a:effectLst>
                  <a:latin typeface="+mj-lt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491707" y="304800"/>
            <a:ext cx="8203720" cy="113581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800" dirty="0">
                <a:solidFill>
                  <a:schemeClr val="bg1"/>
                </a:solidFill>
              </a:rPr>
              <a:t>От турбазы к </a:t>
            </a:r>
            <a:r>
              <a:rPr lang="ru-RU" sz="1800" dirty="0" smtClean="0">
                <a:solidFill>
                  <a:schemeClr val="bg1"/>
                </a:solidFill>
              </a:rPr>
              <a:t> водопаду </a:t>
            </a:r>
            <a:r>
              <a:rPr lang="ru-RU" sz="1800" dirty="0">
                <a:solidFill>
                  <a:schemeClr val="bg1"/>
                </a:solidFill>
              </a:rPr>
              <a:t>ведут </a:t>
            </a:r>
            <a:r>
              <a:rPr lang="ru-RU" sz="1800" dirty="0" smtClean="0">
                <a:solidFill>
                  <a:schemeClr val="bg1"/>
                </a:solidFill>
              </a:rPr>
              <a:t>16 </a:t>
            </a:r>
            <a:r>
              <a:rPr lang="ru-RU" sz="1800" dirty="0">
                <a:solidFill>
                  <a:schemeClr val="bg1"/>
                </a:solidFill>
              </a:rPr>
              <a:t>троп. Сколькими способами туристы могут отправиться в поход к </a:t>
            </a:r>
            <a:r>
              <a:rPr lang="ru-RU" sz="1800" dirty="0" smtClean="0">
                <a:solidFill>
                  <a:schemeClr val="bg1"/>
                </a:solidFill>
              </a:rPr>
              <a:t>водопаду, </a:t>
            </a:r>
            <a:r>
              <a:rPr lang="ru-RU" sz="1800" dirty="0">
                <a:solidFill>
                  <a:schemeClr val="bg1"/>
                </a:solidFill>
              </a:rPr>
              <a:t>если они не хотят спускаться по той же тропе по которой поднимались?</a:t>
            </a:r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646982" y="1915065"/>
            <a:ext cx="8177842" cy="15081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Решение: чтоб </a:t>
            </a:r>
            <a:r>
              <a:rPr lang="ru-RU" sz="1800" b="1" i="1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подняться у туристов есть </a:t>
            </a:r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 </a:t>
            </a:r>
            <a:r>
              <a:rPr lang="ru-RU" sz="1800" b="1" i="1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троп (</a:t>
            </a:r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 </a:t>
            </a:r>
            <a:r>
              <a:rPr lang="ru-RU" sz="1800" b="1" i="1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вариантов) </a:t>
            </a:r>
          </a:p>
          <a:p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и </a:t>
            </a:r>
            <a:r>
              <a:rPr lang="ru-RU" sz="1800" b="1" i="1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каждый из них есть по </a:t>
            </a:r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 </a:t>
            </a:r>
            <a:r>
              <a:rPr lang="ru-RU" sz="1800" b="1" i="1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оставшихся троп </a:t>
            </a:r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(15 </a:t>
            </a:r>
            <a:r>
              <a:rPr lang="ru-RU" sz="1800" b="1" i="1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вариантов), </a:t>
            </a:r>
          </a:p>
          <a:p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чтоб </a:t>
            </a:r>
            <a:r>
              <a:rPr lang="ru-RU" sz="1800" b="1" i="1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спуститься, т.е. </a:t>
            </a:r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 </a:t>
            </a:r>
            <a:r>
              <a:rPr lang="ru-RU" sz="1800" b="1" i="1" dirty="0" err="1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sz="1800" b="1" i="1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 </a:t>
            </a:r>
            <a:r>
              <a:rPr lang="ru-RU" sz="1800" b="1" i="1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</a:t>
            </a:r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240 </a:t>
            </a:r>
            <a:r>
              <a:rPr lang="ru-RU" sz="1800" b="1" i="1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маршрутов подхода </a:t>
            </a:r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водопаду.</a:t>
            </a:r>
          </a:p>
          <a:p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           Ответ: 240 способов</a:t>
            </a:r>
            <a:r>
              <a:rPr lang="ru-RU" sz="1800" b="1" i="1" dirty="0" smtClean="0">
                <a:solidFill>
                  <a:srgbClr val="FF0000"/>
                </a:solidFill>
              </a:rPr>
              <a:t>. </a:t>
            </a:r>
          </a:p>
          <a:p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448575" y="3588589"/>
            <a:ext cx="8212346" cy="67710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i="1" dirty="0" smtClean="0"/>
              <a:t>   </a:t>
            </a:r>
            <a:r>
              <a:rPr lang="ru-RU" sz="1800" dirty="0" smtClean="0"/>
              <a:t>Сколькими </a:t>
            </a:r>
            <a:r>
              <a:rPr lang="ru-RU" sz="1800" dirty="0"/>
              <a:t>способами можно выбрать </a:t>
            </a:r>
            <a:r>
              <a:rPr lang="ru-RU" sz="1800" dirty="0" smtClean="0"/>
              <a:t>старосту и учебного сектора в классе численностью 28 человек?</a:t>
            </a: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517525" y="5158596"/>
            <a:ext cx="8319713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Решение: на </a:t>
            </a:r>
            <a:r>
              <a:rPr lang="ru-RU" sz="1800" b="1" i="1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должность </a:t>
            </a:r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старосты </a:t>
            </a:r>
            <a:r>
              <a:rPr lang="ru-RU" sz="1800" b="1" i="1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может быть выбран любой из </a:t>
            </a:r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28 человек, а </a:t>
            </a:r>
          </a:p>
          <a:p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на должность учебного сектора 27 человек.</a:t>
            </a:r>
          </a:p>
          <a:p>
            <a:r>
              <a:rPr lang="ru-RU" sz="1800" b="1" i="1" dirty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28</a:t>
            </a:r>
            <a:r>
              <a:rPr lang="ru-RU" sz="1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27=756                                                            Ответ: 756 способами.</a:t>
            </a:r>
            <a:endParaRPr lang="ru-RU" sz="1800" b="1" i="1" dirty="0" smtClean="0">
              <a:ln w="1905">
                <a:solidFill>
                  <a:srgbClr val="FF00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7" grpId="0"/>
      <p:bldP spid="14388" grpId="0" animBg="1"/>
      <p:bldP spid="143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971" y="1901541"/>
            <a:ext cx="544209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32 декабря объявлен праздничным днем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49085" y="2758568"/>
            <a:ext cx="492334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 школе учатся мальчики и девочки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314" y="3683214"/>
            <a:ext cx="352307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15 го августа будет град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16429" y="4561242"/>
            <a:ext cx="5715000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завтра у вас будет контрольная работа по </a:t>
            </a:r>
          </a:p>
          <a:p>
            <a:r>
              <a:rPr lang="ru-RU" dirty="0" smtClean="0"/>
              <a:t> математическому анализу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00892" y="390421"/>
            <a:ext cx="5602175" cy="461665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Охарактеризуйте следующие события</a:t>
            </a:r>
            <a:r>
              <a:rPr lang="ru-RU" b="1" i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5766099" y="1452282"/>
            <a:ext cx="2216075" cy="634701"/>
          </a:xfrm>
          <a:prstGeom prst="ellipse">
            <a:avLst/>
          </a:prstGeom>
          <a:solidFill>
            <a:srgbClr val="FF0000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normalizeH="0" baseline="0" dirty="0" smtClean="0">
                <a:ln/>
                <a:solidFill>
                  <a:schemeClr val="accent3"/>
                </a:solidFill>
                <a:latin typeface="Times New Roman" pitchFamily="18" charset="0"/>
              </a:rPr>
              <a:t>невозможное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5326829" y="2411505"/>
            <a:ext cx="2216075" cy="634701"/>
          </a:xfrm>
          <a:prstGeom prst="ellipse">
            <a:avLst/>
          </a:prstGeom>
          <a:solidFill>
            <a:srgbClr val="FF0000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ln/>
                <a:solidFill>
                  <a:schemeClr val="accent3"/>
                </a:solidFill>
              </a:rPr>
              <a:t>достоверное</a:t>
            </a:r>
            <a:endParaRPr kumimoji="0" lang="ru-RU" sz="1800" b="1" i="0" u="none" strike="noStrike" normalizeH="0" baseline="0" dirty="0" smtClean="0">
              <a:ln/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3917577" y="3368936"/>
            <a:ext cx="2216075" cy="634701"/>
          </a:xfrm>
          <a:prstGeom prst="ellipse">
            <a:avLst/>
          </a:prstGeom>
          <a:solidFill>
            <a:srgbClr val="FF0000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ln/>
                <a:solidFill>
                  <a:schemeClr val="accent3"/>
                </a:solidFill>
              </a:rPr>
              <a:t>случай</a:t>
            </a:r>
            <a:r>
              <a:rPr kumimoji="0" lang="ru-RU" sz="1800" b="1" i="0" u="none" strike="noStrike" normalizeH="0" baseline="0" dirty="0" smtClean="0">
                <a:ln/>
                <a:solidFill>
                  <a:schemeClr val="accent3"/>
                </a:solidFill>
                <a:latin typeface="Times New Roman" pitchFamily="18" charset="0"/>
              </a:rPr>
              <a:t>ное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6230471" y="4358640"/>
            <a:ext cx="2216075" cy="634701"/>
          </a:xfrm>
          <a:prstGeom prst="ellipse">
            <a:avLst/>
          </a:prstGeom>
          <a:solidFill>
            <a:srgbClr val="FF0000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normalizeH="0" baseline="0" dirty="0" smtClean="0">
                <a:ln/>
                <a:solidFill>
                  <a:schemeClr val="accent3"/>
                </a:solidFill>
                <a:latin typeface="Times New Roman" pitchFamily="18" charset="0"/>
              </a:rPr>
              <a:t>невозможное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971" y="1901541"/>
            <a:ext cx="544209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Из коробки достали 5 синих шаров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49084" y="2758568"/>
            <a:ext cx="7107561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Из коробки достали желтый, красный и синий шары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314" y="3889612"/>
            <a:ext cx="7866310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Из коробки достали желтый, черный, зеленый и красный шары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16428" y="5540991"/>
            <a:ext cx="7536001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Из коробки достали 13 разноцветных шара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00892" y="390421"/>
            <a:ext cx="7331687" cy="830997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коробке лежат 7 красных, 2 желтых, 4 синих шара.</a:t>
            </a:r>
          </a:p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Охарактеризуйте следующие события: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5766099" y="1452282"/>
            <a:ext cx="2216075" cy="634701"/>
          </a:xfrm>
          <a:prstGeom prst="ellipse">
            <a:avLst/>
          </a:prstGeom>
          <a:solidFill>
            <a:srgbClr val="FF0000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normalizeH="0" baseline="0" dirty="0" smtClean="0">
                <a:ln/>
                <a:solidFill>
                  <a:schemeClr val="accent3"/>
                </a:solidFill>
                <a:latin typeface="Times New Roman" pitchFamily="18" charset="0"/>
              </a:rPr>
              <a:t>невозможное</a:t>
            </a:r>
          </a:p>
        </p:txBody>
      </p:sp>
      <p:sp>
        <p:nvSpPr>
          <p:cNvPr id="8" name="Овал 7"/>
          <p:cNvSpPr/>
          <p:nvPr/>
        </p:nvSpPr>
        <p:spPr bwMode="auto">
          <a:xfrm>
            <a:off x="6927925" y="2206789"/>
            <a:ext cx="2216075" cy="634701"/>
          </a:xfrm>
          <a:prstGeom prst="ellipse">
            <a:avLst/>
          </a:prstGeom>
          <a:solidFill>
            <a:srgbClr val="FF0000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ln/>
                <a:solidFill>
                  <a:schemeClr val="accent3"/>
                </a:solidFill>
              </a:rPr>
              <a:t>случайное</a:t>
            </a:r>
            <a:endParaRPr kumimoji="0" lang="ru-RU" sz="1800" b="1" i="0" u="none" strike="noStrike" normalizeH="0" baseline="0" dirty="0" smtClean="0">
              <a:ln/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6927925" y="3314345"/>
            <a:ext cx="2216075" cy="634701"/>
          </a:xfrm>
          <a:prstGeom prst="ellipse">
            <a:avLst/>
          </a:prstGeom>
          <a:solidFill>
            <a:srgbClr val="FF0000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ln/>
                <a:solidFill>
                  <a:schemeClr val="accent3"/>
                </a:solidFill>
              </a:rPr>
              <a:t>невозмож</a:t>
            </a:r>
            <a:r>
              <a:rPr kumimoji="0" lang="ru-RU" sz="1800" b="1" i="0" u="none" strike="noStrike" normalizeH="0" baseline="0" dirty="0" smtClean="0">
                <a:ln/>
                <a:solidFill>
                  <a:schemeClr val="accent3"/>
                </a:solidFill>
                <a:latin typeface="Times New Roman" pitchFamily="18" charset="0"/>
              </a:rPr>
              <a:t>ное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6639904" y="5122915"/>
            <a:ext cx="2216075" cy="634701"/>
          </a:xfrm>
          <a:prstGeom prst="ellipse">
            <a:avLst/>
          </a:prstGeom>
          <a:solidFill>
            <a:srgbClr val="FF0000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ln/>
                <a:solidFill>
                  <a:schemeClr val="accent3"/>
                </a:solidFill>
              </a:rPr>
              <a:t>достовер</a:t>
            </a:r>
            <a:r>
              <a:rPr kumimoji="0" lang="ru-RU" sz="1800" b="1" i="0" u="none" strike="noStrike" normalizeH="0" baseline="0" dirty="0" smtClean="0">
                <a:ln/>
                <a:solidFill>
                  <a:schemeClr val="accent3"/>
                </a:solidFill>
                <a:latin typeface="Times New Roman" pitchFamily="18" charset="0"/>
              </a:rPr>
              <a:t>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0" name="Oval 160"/>
          <p:cNvSpPr>
            <a:spLocks noChangeArrowheads="1"/>
          </p:cNvSpPr>
          <p:nvPr/>
        </p:nvSpPr>
        <p:spPr bwMode="auto">
          <a:xfrm>
            <a:off x="4773613" y="2125663"/>
            <a:ext cx="471487" cy="482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317500" y="3730625"/>
            <a:ext cx="8637588" cy="477838"/>
          </a:xfrm>
          <a:prstGeom prst="rect">
            <a:avLst/>
          </a:prstGeom>
          <a:gradFill rotWithShape="1">
            <a:gsLst>
              <a:gs pos="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2000" dirty="0">
                <a:solidFill>
                  <a:schemeClr val="bg1"/>
                </a:solidFill>
              </a:rPr>
              <a:t>ц</a:t>
            </a:r>
            <a:r>
              <a:rPr lang="ru-RU" sz="2000" dirty="0" smtClean="0">
                <a:solidFill>
                  <a:schemeClr val="bg1"/>
                </a:solidFill>
              </a:rPr>
              <a:t>ифра единиц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283" name="Rectangle 43"/>
          <p:cNvSpPr>
            <a:spLocks noChangeArrowheads="1"/>
          </p:cNvSpPr>
          <p:nvPr/>
        </p:nvSpPr>
        <p:spPr bwMode="auto">
          <a:xfrm>
            <a:off x="295275" y="4608513"/>
            <a:ext cx="8637588" cy="593215"/>
          </a:xfrm>
          <a:prstGeom prst="rect">
            <a:avLst/>
          </a:prstGeom>
          <a:gradFill rotWithShape="1">
            <a:gsLst>
              <a:gs pos="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2000" dirty="0">
                <a:solidFill>
                  <a:schemeClr val="bg1"/>
                </a:solidFill>
              </a:rPr>
              <a:t>п</a:t>
            </a:r>
            <a:r>
              <a:rPr lang="ru-RU" sz="2000" dirty="0" smtClean="0">
                <a:solidFill>
                  <a:schemeClr val="bg1"/>
                </a:solidFill>
              </a:rPr>
              <a:t>олученные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   числа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2638" y="724619"/>
            <a:ext cx="7610864" cy="69873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b="1" i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Запишите все возможные двухзначные и трехзначные числа с помощью цифр 7 и 8 (повторение цифр допускается)?</a:t>
            </a:r>
            <a:endParaRPr lang="ru-RU" sz="2000" b="1" i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3850" y="2997200"/>
            <a:ext cx="8569325" cy="431800"/>
          </a:xfrm>
          <a:prstGeom prst="rect">
            <a:avLst/>
          </a:prstGeom>
          <a:gradFill rotWithShape="1">
            <a:gsLst>
              <a:gs pos="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2000" dirty="0">
                <a:solidFill>
                  <a:schemeClr val="bg1"/>
                </a:solidFill>
              </a:rPr>
              <a:t>ц</a:t>
            </a:r>
            <a:r>
              <a:rPr lang="ru-RU" sz="2000" dirty="0" smtClean="0">
                <a:solidFill>
                  <a:schemeClr val="bg1"/>
                </a:solidFill>
              </a:rPr>
              <a:t>ифра десятков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>
            <a:off x="2744788" y="3390900"/>
            <a:ext cx="644525" cy="414338"/>
          </a:xfrm>
          <a:prstGeom prst="line">
            <a:avLst/>
          </a:prstGeom>
          <a:noFill/>
          <a:ln w="28575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3644900" y="3389313"/>
            <a:ext cx="588963" cy="428625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6826250" y="3363913"/>
            <a:ext cx="641350" cy="441325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32" name="Line 92"/>
          <p:cNvSpPr>
            <a:spLocks noChangeShapeType="1"/>
          </p:cNvSpPr>
          <p:nvPr/>
        </p:nvSpPr>
        <p:spPr bwMode="auto">
          <a:xfrm flipH="1">
            <a:off x="6096000" y="3411538"/>
            <a:ext cx="465138" cy="366712"/>
          </a:xfrm>
          <a:prstGeom prst="line">
            <a:avLst/>
          </a:prstGeom>
          <a:noFill/>
          <a:ln w="28575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96" name="Rectangle 156"/>
          <p:cNvSpPr>
            <a:spLocks noChangeArrowheads="1"/>
          </p:cNvSpPr>
          <p:nvPr/>
        </p:nvSpPr>
        <p:spPr bwMode="auto">
          <a:xfrm>
            <a:off x="301926" y="5451894"/>
            <a:ext cx="8229600" cy="42269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600" dirty="0">
                <a:solidFill>
                  <a:schemeClr val="bg1"/>
                </a:solidFill>
              </a:rPr>
              <a:t>Варианты:</a:t>
            </a:r>
            <a:r>
              <a:rPr lang="ru-RU" sz="1600" b="1" dirty="0">
                <a:solidFill>
                  <a:schemeClr val="bg1"/>
                </a:solidFill>
              </a:rPr>
              <a:t>        </a:t>
            </a:r>
            <a:r>
              <a:rPr lang="ru-RU" sz="1600" b="1" dirty="0" smtClean="0">
                <a:solidFill>
                  <a:schemeClr val="bg1"/>
                </a:solidFill>
              </a:rPr>
              <a:t>                 1                                 2                                3                              4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0402" name="Line 162"/>
          <p:cNvSpPr>
            <a:spLocks noChangeShapeType="1"/>
          </p:cNvSpPr>
          <p:nvPr/>
        </p:nvSpPr>
        <p:spPr bwMode="auto">
          <a:xfrm flipH="1">
            <a:off x="3627438" y="2527300"/>
            <a:ext cx="1212850" cy="504825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05" name="Line 165"/>
          <p:cNvSpPr>
            <a:spLocks noChangeShapeType="1"/>
          </p:cNvSpPr>
          <p:nvPr/>
        </p:nvSpPr>
        <p:spPr bwMode="auto">
          <a:xfrm flipH="1" flipV="1">
            <a:off x="5137150" y="2528888"/>
            <a:ext cx="1358900" cy="550862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2393950" y="3786188"/>
            <a:ext cx="504825" cy="338137"/>
          </a:xfrm>
          <a:prstGeom prst="ellipse">
            <a:avLst/>
          </a:prstGeom>
          <a:solidFill>
            <a:srgbClr val="FFFF00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hlink"/>
                </a:solidFill>
              </a:rPr>
              <a:t>7</a:t>
            </a:r>
            <a:endParaRPr lang="ru-RU" sz="1800" b="1" dirty="0">
              <a:solidFill>
                <a:schemeClr val="hlink"/>
              </a:solidFill>
            </a:endParaRPr>
          </a:p>
        </p:txBody>
      </p:sp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4140200" y="3795713"/>
            <a:ext cx="504825" cy="338137"/>
          </a:xfrm>
          <a:prstGeom prst="ellipse">
            <a:avLst/>
          </a:prstGeom>
          <a:solidFill>
            <a:schemeClr val="hlink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8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266" name="Oval 26"/>
          <p:cNvSpPr>
            <a:spLocks noChangeArrowheads="1"/>
          </p:cNvSpPr>
          <p:nvPr/>
        </p:nvSpPr>
        <p:spPr bwMode="auto">
          <a:xfrm>
            <a:off x="5716588" y="3783013"/>
            <a:ext cx="504825" cy="338137"/>
          </a:xfrm>
          <a:prstGeom prst="ellipse">
            <a:avLst/>
          </a:prstGeom>
          <a:solidFill>
            <a:srgbClr val="FFFF00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hlink"/>
                </a:solidFill>
              </a:rPr>
              <a:t>7</a:t>
            </a:r>
            <a:endParaRPr lang="ru-RU" sz="1800" b="1" dirty="0">
              <a:solidFill>
                <a:schemeClr val="hlink"/>
              </a:solidFill>
            </a:endParaRPr>
          </a:p>
        </p:txBody>
      </p:sp>
      <p:sp>
        <p:nvSpPr>
          <p:cNvPr id="10267" name="Oval 27"/>
          <p:cNvSpPr>
            <a:spLocks noChangeArrowheads="1"/>
          </p:cNvSpPr>
          <p:nvPr/>
        </p:nvSpPr>
        <p:spPr bwMode="auto">
          <a:xfrm>
            <a:off x="7367588" y="3765550"/>
            <a:ext cx="504825" cy="338138"/>
          </a:xfrm>
          <a:prstGeom prst="ellipse">
            <a:avLst/>
          </a:prstGeom>
          <a:solidFill>
            <a:schemeClr val="hlink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8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6421438" y="3017838"/>
            <a:ext cx="533400" cy="377825"/>
          </a:xfrm>
          <a:prstGeom prst="ellipse">
            <a:avLst/>
          </a:prstGeom>
          <a:solidFill>
            <a:srgbClr val="FFFF00"/>
          </a:solidFill>
          <a:ln w="3175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hlink"/>
                </a:solidFill>
              </a:rPr>
              <a:t>8</a:t>
            </a:r>
            <a:endParaRPr lang="ru-RU" sz="1800" b="1" dirty="0">
              <a:solidFill>
                <a:schemeClr val="hlink"/>
              </a:solidFill>
            </a:endParaRPr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2403475" y="4657725"/>
            <a:ext cx="504825" cy="338138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77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3255963" y="3028950"/>
            <a:ext cx="531812" cy="36512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7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409" name="Oval 169"/>
          <p:cNvSpPr>
            <a:spLocks noChangeArrowheads="1"/>
          </p:cNvSpPr>
          <p:nvPr/>
        </p:nvSpPr>
        <p:spPr bwMode="auto">
          <a:xfrm>
            <a:off x="4135438" y="4676775"/>
            <a:ext cx="504825" cy="338138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78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415" name="Oval 175"/>
          <p:cNvSpPr>
            <a:spLocks noChangeArrowheads="1"/>
          </p:cNvSpPr>
          <p:nvPr/>
        </p:nvSpPr>
        <p:spPr bwMode="auto">
          <a:xfrm>
            <a:off x="5767268" y="4684713"/>
            <a:ext cx="504825" cy="338137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87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421" name="Oval 181"/>
          <p:cNvSpPr>
            <a:spLocks noChangeArrowheads="1"/>
          </p:cNvSpPr>
          <p:nvPr/>
        </p:nvSpPr>
        <p:spPr bwMode="auto">
          <a:xfrm>
            <a:off x="7438996" y="4690644"/>
            <a:ext cx="504825" cy="338137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88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425" name="Text Box 185"/>
          <p:cNvSpPr txBox="1">
            <a:spLocks noChangeArrowheads="1"/>
          </p:cNvSpPr>
          <p:nvPr/>
        </p:nvSpPr>
        <p:spPr bwMode="auto">
          <a:xfrm>
            <a:off x="405441" y="2162175"/>
            <a:ext cx="185467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Решение: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е</a:t>
            </a:r>
            <a:r>
              <a:rPr lang="ru-RU" sz="2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36762" y="1431986"/>
            <a:ext cx="734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Составим «дерево вариантов» для двухзначных чисел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50105" y="181154"/>
            <a:ext cx="1626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Задача №1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10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1000"/>
                                        <p:tgtEl>
                                          <p:spTgt spid="10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1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0"/>
                                        <p:tgtEl>
                                          <p:spTgt spid="1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3000"/>
                                        <p:tgtEl>
                                          <p:spTgt spid="103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0" grpId="0" animBg="1"/>
      <p:bldP spid="10269" grpId="0" animBg="1"/>
      <p:bldP spid="10283" grpId="0" animBg="1"/>
      <p:bldP spid="10246" grpId="0" animBg="1"/>
      <p:bldP spid="10274" grpId="0" animBg="1"/>
      <p:bldP spid="10275" grpId="0" animBg="1"/>
      <p:bldP spid="10282" grpId="0" animBg="1"/>
      <p:bldP spid="10332" grpId="0" animBg="1"/>
      <p:bldP spid="10396" grpId="0" animBg="1"/>
      <p:bldP spid="10402" grpId="0" animBg="1"/>
      <p:bldP spid="10405" grpId="0" animBg="1"/>
      <p:bldP spid="10257" grpId="0" animBg="1"/>
      <p:bldP spid="10261" grpId="0" animBg="1"/>
      <p:bldP spid="10266" grpId="0" animBg="1"/>
      <p:bldP spid="10267" grpId="0" animBg="1"/>
      <p:bldP spid="10253" grpId="0" animBg="1"/>
      <p:bldP spid="10254" grpId="0" animBg="1"/>
      <p:bldP spid="10256" grpId="0" animBg="1"/>
      <p:bldP spid="10409" grpId="0" animBg="1"/>
      <p:bldP spid="10415" grpId="0" animBg="1"/>
      <p:bldP spid="10421" grpId="0" animBg="1"/>
      <p:bldP spid="10425" grpId="0" build="allAtOnce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0" name="Oval 160"/>
          <p:cNvSpPr>
            <a:spLocks noChangeArrowheads="1"/>
          </p:cNvSpPr>
          <p:nvPr/>
        </p:nvSpPr>
        <p:spPr bwMode="auto">
          <a:xfrm>
            <a:off x="4773613" y="978350"/>
            <a:ext cx="471487" cy="482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266550" y="2540179"/>
            <a:ext cx="8730801" cy="477838"/>
          </a:xfrm>
          <a:prstGeom prst="rect">
            <a:avLst/>
          </a:prstGeom>
          <a:gradFill rotWithShape="1">
            <a:gsLst>
              <a:gs pos="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Цифра десятков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0283" name="Rectangle 43"/>
          <p:cNvSpPr>
            <a:spLocks noChangeArrowheads="1"/>
          </p:cNvSpPr>
          <p:nvPr/>
        </p:nvSpPr>
        <p:spPr bwMode="auto">
          <a:xfrm>
            <a:off x="241540" y="3452574"/>
            <a:ext cx="8691323" cy="477837"/>
          </a:xfrm>
          <a:prstGeom prst="rect">
            <a:avLst/>
          </a:prstGeom>
          <a:gradFill rotWithShape="1">
            <a:gsLst>
              <a:gs pos="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Цифра единиц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66549" y="1815381"/>
            <a:ext cx="8634382" cy="431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Цифра сотен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>
            <a:off x="2744788" y="2243587"/>
            <a:ext cx="644525" cy="414338"/>
          </a:xfrm>
          <a:prstGeom prst="line">
            <a:avLst/>
          </a:prstGeom>
          <a:noFill/>
          <a:ln w="28575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3644900" y="2242000"/>
            <a:ext cx="588963" cy="428625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6826250" y="2216600"/>
            <a:ext cx="641350" cy="441325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2674190" y="2967487"/>
            <a:ext cx="293298" cy="543465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 flipH="1">
            <a:off x="2277373" y="2979767"/>
            <a:ext cx="349369" cy="548437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32" name="Line 92"/>
          <p:cNvSpPr>
            <a:spLocks noChangeShapeType="1"/>
          </p:cNvSpPr>
          <p:nvPr/>
        </p:nvSpPr>
        <p:spPr bwMode="auto">
          <a:xfrm flipH="1">
            <a:off x="6096000" y="2264225"/>
            <a:ext cx="465138" cy="366712"/>
          </a:xfrm>
          <a:prstGeom prst="line">
            <a:avLst/>
          </a:prstGeom>
          <a:noFill/>
          <a:ln w="28575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96" name="Rectangle 156"/>
          <p:cNvSpPr>
            <a:spLocks noChangeArrowheads="1"/>
          </p:cNvSpPr>
          <p:nvPr/>
        </p:nvSpPr>
        <p:spPr bwMode="auto">
          <a:xfrm>
            <a:off x="310552" y="5236234"/>
            <a:ext cx="8658824" cy="638355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600" b="1" dirty="0">
                <a:solidFill>
                  <a:schemeClr val="bg1"/>
                </a:solidFill>
              </a:rPr>
              <a:t>Варианты:          </a:t>
            </a:r>
            <a:r>
              <a:rPr lang="ru-RU" sz="1600" b="1" dirty="0" smtClean="0">
                <a:solidFill>
                  <a:schemeClr val="bg1"/>
                </a:solidFill>
              </a:rPr>
              <a:t>    </a:t>
            </a:r>
            <a:r>
              <a:rPr lang="ru-RU" sz="1600" b="1" dirty="0">
                <a:solidFill>
                  <a:schemeClr val="bg1"/>
                </a:solidFill>
              </a:rPr>
              <a:t>1          </a:t>
            </a:r>
            <a:r>
              <a:rPr lang="ru-RU" sz="1600" b="1" dirty="0" smtClean="0">
                <a:solidFill>
                  <a:schemeClr val="bg1"/>
                </a:solidFill>
              </a:rPr>
              <a:t>    2                3             4                </a:t>
            </a:r>
            <a:r>
              <a:rPr lang="ru-RU" sz="1600" b="1" dirty="0">
                <a:solidFill>
                  <a:schemeClr val="bg1"/>
                </a:solidFill>
              </a:rPr>
              <a:t>5         </a:t>
            </a:r>
            <a:r>
              <a:rPr lang="ru-RU" sz="1600" b="1" dirty="0" smtClean="0">
                <a:solidFill>
                  <a:schemeClr val="bg1"/>
                </a:solidFill>
              </a:rPr>
              <a:t>     6                 7              </a:t>
            </a:r>
            <a:r>
              <a:rPr lang="ru-RU" sz="1600" b="1" dirty="0">
                <a:solidFill>
                  <a:schemeClr val="bg1"/>
                </a:solidFill>
              </a:rPr>
              <a:t>8        </a:t>
            </a:r>
          </a:p>
        </p:txBody>
      </p:sp>
      <p:sp>
        <p:nvSpPr>
          <p:cNvPr id="10402" name="Line 162"/>
          <p:cNvSpPr>
            <a:spLocks noChangeShapeType="1"/>
          </p:cNvSpPr>
          <p:nvPr/>
        </p:nvSpPr>
        <p:spPr bwMode="auto">
          <a:xfrm flipH="1">
            <a:off x="3627438" y="1379987"/>
            <a:ext cx="1212850" cy="504825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05" name="Line 165"/>
          <p:cNvSpPr>
            <a:spLocks noChangeShapeType="1"/>
          </p:cNvSpPr>
          <p:nvPr/>
        </p:nvSpPr>
        <p:spPr bwMode="auto">
          <a:xfrm flipH="1" flipV="1">
            <a:off x="5137150" y="1381575"/>
            <a:ext cx="1358900" cy="550862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10" name="Line 170"/>
          <p:cNvSpPr>
            <a:spLocks noChangeShapeType="1"/>
          </p:cNvSpPr>
          <p:nvPr/>
        </p:nvSpPr>
        <p:spPr bwMode="auto">
          <a:xfrm>
            <a:off x="4416725" y="3001992"/>
            <a:ext cx="211976" cy="522707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11" name="Line 171"/>
          <p:cNvSpPr>
            <a:spLocks noChangeShapeType="1"/>
          </p:cNvSpPr>
          <p:nvPr/>
        </p:nvSpPr>
        <p:spPr bwMode="auto">
          <a:xfrm flipH="1">
            <a:off x="4011283" y="2984740"/>
            <a:ext cx="370936" cy="552090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16" name="Line 176"/>
          <p:cNvSpPr>
            <a:spLocks noChangeShapeType="1"/>
          </p:cNvSpPr>
          <p:nvPr/>
        </p:nvSpPr>
        <p:spPr bwMode="auto">
          <a:xfrm>
            <a:off x="5986733" y="2984739"/>
            <a:ext cx="224286" cy="517585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17" name="Line 177"/>
          <p:cNvSpPr>
            <a:spLocks noChangeShapeType="1"/>
          </p:cNvSpPr>
          <p:nvPr/>
        </p:nvSpPr>
        <p:spPr bwMode="auto">
          <a:xfrm flipH="1">
            <a:off x="5702059" y="2993366"/>
            <a:ext cx="258793" cy="526211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22" name="Line 182"/>
          <p:cNvSpPr>
            <a:spLocks noChangeShapeType="1"/>
          </p:cNvSpPr>
          <p:nvPr/>
        </p:nvSpPr>
        <p:spPr bwMode="auto">
          <a:xfrm>
            <a:off x="7651630" y="2950234"/>
            <a:ext cx="241420" cy="549066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23" name="Line 183"/>
          <p:cNvSpPr>
            <a:spLocks noChangeShapeType="1"/>
          </p:cNvSpPr>
          <p:nvPr/>
        </p:nvSpPr>
        <p:spPr bwMode="auto">
          <a:xfrm flipH="1">
            <a:off x="7380288" y="2945262"/>
            <a:ext cx="198437" cy="565150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2393950" y="2638875"/>
            <a:ext cx="504825" cy="338137"/>
          </a:xfrm>
          <a:prstGeom prst="ellipse">
            <a:avLst/>
          </a:prstGeom>
          <a:solidFill>
            <a:srgbClr val="FFFF00"/>
          </a:solidFill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hlink"/>
                </a:solidFill>
              </a:rPr>
              <a:t>7</a:t>
            </a:r>
            <a:endParaRPr lang="ru-RU" sz="1800" b="1" dirty="0">
              <a:solidFill>
                <a:schemeClr val="hlink"/>
              </a:solidFill>
            </a:endParaRPr>
          </a:p>
        </p:txBody>
      </p:sp>
      <p:sp>
        <p:nvSpPr>
          <p:cNvPr id="10260" name="Oval 20"/>
          <p:cNvSpPr>
            <a:spLocks noChangeArrowheads="1"/>
          </p:cNvSpPr>
          <p:nvPr/>
        </p:nvSpPr>
        <p:spPr bwMode="auto">
          <a:xfrm>
            <a:off x="1990696" y="3543540"/>
            <a:ext cx="504825" cy="33813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7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4140200" y="2648400"/>
            <a:ext cx="504825" cy="338137"/>
          </a:xfrm>
          <a:prstGeom prst="ellipse">
            <a:avLst/>
          </a:prstGeom>
          <a:solidFill>
            <a:schemeClr val="hlink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8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266" name="Oval 26"/>
          <p:cNvSpPr>
            <a:spLocks noChangeArrowheads="1"/>
          </p:cNvSpPr>
          <p:nvPr/>
        </p:nvSpPr>
        <p:spPr bwMode="auto">
          <a:xfrm>
            <a:off x="5716588" y="2635700"/>
            <a:ext cx="504825" cy="338137"/>
          </a:xfrm>
          <a:prstGeom prst="ellipse">
            <a:avLst/>
          </a:prstGeom>
          <a:solidFill>
            <a:srgbClr val="FFFF00"/>
          </a:solidFill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hlink"/>
                </a:solidFill>
              </a:rPr>
              <a:t>7</a:t>
            </a:r>
            <a:endParaRPr lang="ru-RU" sz="1800" b="1" dirty="0">
              <a:solidFill>
                <a:schemeClr val="hlink"/>
              </a:solidFill>
            </a:endParaRPr>
          </a:p>
        </p:txBody>
      </p:sp>
      <p:sp>
        <p:nvSpPr>
          <p:cNvPr id="10267" name="Oval 27"/>
          <p:cNvSpPr>
            <a:spLocks noChangeArrowheads="1"/>
          </p:cNvSpPr>
          <p:nvPr/>
        </p:nvSpPr>
        <p:spPr bwMode="auto">
          <a:xfrm>
            <a:off x="7367588" y="2618237"/>
            <a:ext cx="504825" cy="338138"/>
          </a:xfrm>
          <a:prstGeom prst="ellipse">
            <a:avLst/>
          </a:prstGeom>
          <a:solidFill>
            <a:schemeClr val="hlink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8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6421438" y="1870525"/>
            <a:ext cx="533400" cy="377825"/>
          </a:xfrm>
          <a:prstGeom prst="ellipse">
            <a:avLst/>
          </a:prstGeom>
          <a:solidFill>
            <a:srgbClr val="FFFF00"/>
          </a:solidFill>
          <a:ln w="3175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hlink"/>
                </a:solidFill>
              </a:rPr>
              <a:t>8</a:t>
            </a:r>
            <a:endParaRPr lang="ru-RU" sz="1800" b="1" dirty="0">
              <a:solidFill>
                <a:schemeClr val="hlink"/>
              </a:solidFill>
            </a:endParaRPr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2722652" y="3510412"/>
            <a:ext cx="504825" cy="338138"/>
          </a:xfrm>
          <a:prstGeom prst="ellipse">
            <a:avLst/>
          </a:prstGeom>
          <a:solidFill>
            <a:schemeClr val="hlink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8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3255963" y="1881637"/>
            <a:ext cx="531812" cy="36512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7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407" name="Oval 167"/>
          <p:cNvSpPr>
            <a:spLocks noChangeArrowheads="1"/>
          </p:cNvSpPr>
          <p:nvPr/>
        </p:nvSpPr>
        <p:spPr bwMode="auto">
          <a:xfrm>
            <a:off x="3782084" y="3530360"/>
            <a:ext cx="504825" cy="33813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7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409" name="Oval 169"/>
          <p:cNvSpPr>
            <a:spLocks noChangeArrowheads="1"/>
          </p:cNvSpPr>
          <p:nvPr/>
        </p:nvSpPr>
        <p:spPr bwMode="auto">
          <a:xfrm>
            <a:off x="4402857" y="3503583"/>
            <a:ext cx="504825" cy="338138"/>
          </a:xfrm>
          <a:prstGeom prst="ellipse">
            <a:avLst/>
          </a:prstGeom>
          <a:solidFill>
            <a:schemeClr val="hlink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8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413" name="Oval 173"/>
          <p:cNvSpPr>
            <a:spLocks noChangeArrowheads="1"/>
          </p:cNvSpPr>
          <p:nvPr/>
        </p:nvSpPr>
        <p:spPr bwMode="auto">
          <a:xfrm>
            <a:off x="5433922" y="3519248"/>
            <a:ext cx="504825" cy="3381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7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415" name="Oval 175"/>
          <p:cNvSpPr>
            <a:spLocks noChangeArrowheads="1"/>
          </p:cNvSpPr>
          <p:nvPr/>
        </p:nvSpPr>
        <p:spPr bwMode="auto">
          <a:xfrm>
            <a:off x="5991555" y="3528774"/>
            <a:ext cx="504825" cy="338137"/>
          </a:xfrm>
          <a:prstGeom prst="ellipse">
            <a:avLst/>
          </a:prstGeom>
          <a:solidFill>
            <a:schemeClr val="hlink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8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419" name="Oval 179"/>
          <p:cNvSpPr>
            <a:spLocks noChangeArrowheads="1"/>
          </p:cNvSpPr>
          <p:nvPr/>
        </p:nvSpPr>
        <p:spPr bwMode="auto">
          <a:xfrm>
            <a:off x="7107238" y="3524700"/>
            <a:ext cx="504825" cy="3381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7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421" name="Oval 181"/>
          <p:cNvSpPr>
            <a:spLocks noChangeArrowheads="1"/>
          </p:cNvSpPr>
          <p:nvPr/>
        </p:nvSpPr>
        <p:spPr bwMode="auto">
          <a:xfrm>
            <a:off x="7697788" y="3508825"/>
            <a:ext cx="504825" cy="338137"/>
          </a:xfrm>
          <a:prstGeom prst="ellipse">
            <a:avLst/>
          </a:prstGeom>
          <a:solidFill>
            <a:schemeClr val="hlink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8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425" name="Text Box 185"/>
          <p:cNvSpPr txBox="1">
            <a:spLocks noChangeArrowheads="1"/>
          </p:cNvSpPr>
          <p:nvPr/>
        </p:nvSpPr>
        <p:spPr bwMode="auto">
          <a:xfrm>
            <a:off x="952500" y="1014862"/>
            <a:ext cx="1276119" cy="40011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36762" y="310552"/>
            <a:ext cx="734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6"/>
                </a:solidFill>
              </a:rPr>
              <a:t>Составим «дерево вариантов» для </a:t>
            </a:r>
            <a:r>
              <a:rPr lang="ru-RU" sz="1800" b="1" dirty="0">
                <a:solidFill>
                  <a:schemeClr val="accent6"/>
                </a:solidFill>
              </a:rPr>
              <a:t> </a:t>
            </a:r>
            <a:r>
              <a:rPr lang="ru-RU" sz="1800" b="1" dirty="0" smtClean="0">
                <a:solidFill>
                  <a:schemeClr val="accent6"/>
                </a:solidFill>
              </a:rPr>
              <a:t>трехзначных чисел</a:t>
            </a:r>
            <a:r>
              <a:rPr lang="ru-RU" b="1" dirty="0" smtClean="0">
                <a:solidFill>
                  <a:schemeClr val="accent6"/>
                </a:solidFill>
              </a:rPr>
              <a:t>: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241539" y="4139810"/>
            <a:ext cx="8671195" cy="578838"/>
          </a:xfrm>
          <a:prstGeom prst="rect">
            <a:avLst/>
          </a:prstGeom>
          <a:gradFill rotWithShape="1">
            <a:gsLst>
              <a:gs pos="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Полученные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     числа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49" name="Oval 160"/>
          <p:cNvSpPr>
            <a:spLocks noChangeArrowheads="1"/>
          </p:cNvSpPr>
          <p:nvPr/>
        </p:nvSpPr>
        <p:spPr bwMode="auto">
          <a:xfrm>
            <a:off x="3605842" y="4184500"/>
            <a:ext cx="592587" cy="482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787</a:t>
            </a:r>
            <a:endParaRPr lang="ru-RU" sz="1800" b="1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0" name="Oval 160"/>
          <p:cNvSpPr>
            <a:spLocks noChangeArrowheads="1"/>
          </p:cNvSpPr>
          <p:nvPr/>
        </p:nvSpPr>
        <p:spPr bwMode="auto">
          <a:xfrm>
            <a:off x="1929772" y="4181625"/>
            <a:ext cx="606394" cy="482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777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51" name="Oval 160"/>
          <p:cNvSpPr>
            <a:spLocks noChangeArrowheads="1"/>
          </p:cNvSpPr>
          <p:nvPr/>
        </p:nvSpPr>
        <p:spPr bwMode="auto">
          <a:xfrm>
            <a:off x="6113584" y="4164371"/>
            <a:ext cx="606394" cy="482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accent3"/>
                </a:solidFill>
              </a:rPr>
              <a:t>878</a:t>
            </a:r>
            <a:endParaRPr lang="ru-RU" sz="1800" b="1" dirty="0">
              <a:solidFill>
                <a:schemeClr val="accent3"/>
              </a:solidFill>
            </a:endParaRPr>
          </a:p>
        </p:txBody>
      </p:sp>
      <p:sp>
        <p:nvSpPr>
          <p:cNvPr id="52" name="Oval 160"/>
          <p:cNvSpPr>
            <a:spLocks noChangeArrowheads="1"/>
          </p:cNvSpPr>
          <p:nvPr/>
        </p:nvSpPr>
        <p:spPr bwMode="auto">
          <a:xfrm>
            <a:off x="6996023" y="4204628"/>
            <a:ext cx="647221" cy="482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887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53" name="Oval 160"/>
          <p:cNvSpPr>
            <a:spLocks noChangeArrowheads="1"/>
          </p:cNvSpPr>
          <p:nvPr/>
        </p:nvSpPr>
        <p:spPr bwMode="auto">
          <a:xfrm>
            <a:off x="7772731" y="4167247"/>
            <a:ext cx="629397" cy="482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accent3"/>
                </a:solidFill>
              </a:rPr>
              <a:t>888</a:t>
            </a:r>
            <a:endParaRPr lang="ru-RU" sz="1800" b="1" dirty="0">
              <a:solidFill>
                <a:schemeClr val="accent3"/>
              </a:solidFill>
            </a:endParaRPr>
          </a:p>
        </p:txBody>
      </p:sp>
      <p:sp>
        <p:nvSpPr>
          <p:cNvPr id="54" name="Oval 160"/>
          <p:cNvSpPr>
            <a:spLocks noChangeArrowheads="1"/>
          </p:cNvSpPr>
          <p:nvPr/>
        </p:nvSpPr>
        <p:spPr bwMode="auto">
          <a:xfrm>
            <a:off x="5305246" y="4172999"/>
            <a:ext cx="581086" cy="482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877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55" name="Oval 160"/>
          <p:cNvSpPr>
            <a:spLocks noChangeArrowheads="1"/>
          </p:cNvSpPr>
          <p:nvPr/>
        </p:nvSpPr>
        <p:spPr bwMode="auto">
          <a:xfrm>
            <a:off x="4422806" y="4172998"/>
            <a:ext cx="632273" cy="482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788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56" name="Oval 160"/>
          <p:cNvSpPr>
            <a:spLocks noChangeArrowheads="1"/>
          </p:cNvSpPr>
          <p:nvPr/>
        </p:nvSpPr>
        <p:spPr bwMode="auto">
          <a:xfrm>
            <a:off x="2749281" y="4172998"/>
            <a:ext cx="615021" cy="482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778</a:t>
            </a:r>
            <a:endParaRPr lang="ru-RU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10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0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10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1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0"/>
                                        <p:tgtEl>
                                          <p:spTgt spid="10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1000"/>
                                        <p:tgtEl>
                                          <p:spTgt spid="1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0"/>
                                        <p:tgtEl>
                                          <p:spTgt spid="104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2000"/>
                                        <p:tgtEl>
                                          <p:spTgt spid="1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1000"/>
                                        <p:tgtEl>
                                          <p:spTgt spid="1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1000"/>
                                        <p:tgtEl>
                                          <p:spTgt spid="1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2000"/>
                                        <p:tgtEl>
                                          <p:spTgt spid="104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2000"/>
                                        <p:tgtEl>
                                          <p:spTgt spid="1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1000"/>
                                        <p:tgtEl>
                                          <p:spTgt spid="1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1000"/>
                                        <p:tgtEl>
                                          <p:spTgt spid="1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00"/>
                            </p:stCondLst>
                            <p:childTnLst>
                              <p:par>
                                <p:cTn id="1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5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0"/>
                            </p:stCondLst>
                            <p:childTnLst>
                              <p:par>
                                <p:cTn id="1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500"/>
                            </p:stCondLst>
                            <p:childTnLst>
                              <p:par>
                                <p:cTn id="1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0" grpId="0" animBg="1"/>
      <p:bldP spid="10269" grpId="0" animBg="1"/>
      <p:bldP spid="10283" grpId="0" animBg="1"/>
      <p:bldP spid="10246" grpId="0" animBg="1"/>
      <p:bldP spid="10274" grpId="0" animBg="1"/>
      <p:bldP spid="10275" grpId="0" animBg="1"/>
      <p:bldP spid="10282" grpId="0" animBg="1"/>
      <p:bldP spid="10324" grpId="0" animBg="1"/>
      <p:bldP spid="10325" grpId="0" animBg="1"/>
      <p:bldP spid="10332" grpId="0" animBg="1"/>
      <p:bldP spid="10396" grpId="0" animBg="1"/>
      <p:bldP spid="10402" grpId="0" animBg="1"/>
      <p:bldP spid="10405" grpId="0" animBg="1"/>
      <p:bldP spid="10410" grpId="0" animBg="1"/>
      <p:bldP spid="10411" grpId="0" animBg="1"/>
      <p:bldP spid="10416" grpId="0" animBg="1"/>
      <p:bldP spid="10417" grpId="0" animBg="1"/>
      <p:bldP spid="10422" grpId="0" animBg="1"/>
      <p:bldP spid="10423" grpId="0" animBg="1"/>
      <p:bldP spid="10257" grpId="0" animBg="1"/>
      <p:bldP spid="10260" grpId="0" animBg="1"/>
      <p:bldP spid="10261" grpId="0" animBg="1"/>
      <p:bldP spid="10266" grpId="0" animBg="1"/>
      <p:bldP spid="10267" grpId="0" animBg="1"/>
      <p:bldP spid="10253" grpId="0" animBg="1"/>
      <p:bldP spid="10254" grpId="0" animBg="1"/>
      <p:bldP spid="10256" grpId="0" animBg="1"/>
      <p:bldP spid="10407" grpId="0" animBg="1"/>
      <p:bldP spid="10409" grpId="0" animBg="1"/>
      <p:bldP spid="10413" grpId="0" animBg="1"/>
      <p:bldP spid="10415" grpId="0" animBg="1"/>
      <p:bldP spid="10419" grpId="0" animBg="1"/>
      <p:bldP spid="10421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3849" y="448574"/>
            <a:ext cx="8126083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На завтрак мама предложила сыну выбрать бутерброд с колбасой или с сыром, </a:t>
            </a:r>
          </a:p>
          <a:p>
            <a:r>
              <a:rPr lang="ru-RU" sz="1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а также  чай,  какао  или  кофейный напиток. Сколько вариантов завтрака мама        предложила сыну? Представьте решение в виде «дерева вариантов».</a:t>
            </a:r>
            <a:endParaRPr lang="ru-RU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0637" y="3769745"/>
            <a:ext cx="1196736" cy="15355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1569" y="3752491"/>
            <a:ext cx="1311215" cy="15009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10951" y="3778370"/>
            <a:ext cx="1552753" cy="14965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1687" y="1837426"/>
            <a:ext cx="1282999" cy="11924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99804" y="1814152"/>
            <a:ext cx="1276709" cy="12741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60"/>
          <p:cNvSpPr>
            <a:spLocks noChangeArrowheads="1"/>
          </p:cNvSpPr>
          <p:nvPr/>
        </p:nvSpPr>
        <p:spPr bwMode="auto">
          <a:xfrm>
            <a:off x="4313209" y="288236"/>
            <a:ext cx="1535500" cy="482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завтрак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4" name="Rectangle 43"/>
          <p:cNvSpPr>
            <a:spLocks noChangeArrowheads="1"/>
          </p:cNvSpPr>
          <p:nvPr/>
        </p:nvSpPr>
        <p:spPr bwMode="auto">
          <a:xfrm>
            <a:off x="267419" y="2175863"/>
            <a:ext cx="8691323" cy="477837"/>
          </a:xfrm>
          <a:prstGeom prst="rect">
            <a:avLst/>
          </a:prstGeom>
          <a:gradFill rotWithShape="1">
            <a:gsLst>
              <a:gs pos="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Напиток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76045" y="1151146"/>
            <a:ext cx="8634382" cy="431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Бутерброд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9" name="Line 84"/>
          <p:cNvSpPr>
            <a:spLocks noChangeShapeType="1"/>
          </p:cNvSpPr>
          <p:nvPr/>
        </p:nvSpPr>
        <p:spPr bwMode="auto">
          <a:xfrm flipH="1">
            <a:off x="2984740" y="1578633"/>
            <a:ext cx="215660" cy="681487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85"/>
          <p:cNvSpPr>
            <a:spLocks noChangeShapeType="1"/>
          </p:cNvSpPr>
          <p:nvPr/>
        </p:nvSpPr>
        <p:spPr bwMode="auto">
          <a:xfrm flipH="1">
            <a:off x="1854679" y="1526876"/>
            <a:ext cx="1130060" cy="733245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62"/>
          <p:cNvSpPr>
            <a:spLocks noChangeShapeType="1"/>
          </p:cNvSpPr>
          <p:nvPr/>
        </p:nvSpPr>
        <p:spPr bwMode="auto">
          <a:xfrm flipH="1">
            <a:off x="3627438" y="733245"/>
            <a:ext cx="1160222" cy="461453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65"/>
          <p:cNvSpPr>
            <a:spLocks noChangeShapeType="1"/>
          </p:cNvSpPr>
          <p:nvPr/>
        </p:nvSpPr>
        <p:spPr bwMode="auto">
          <a:xfrm flipH="1" flipV="1">
            <a:off x="5331124" y="724619"/>
            <a:ext cx="1164925" cy="517704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171"/>
          <p:cNvSpPr>
            <a:spLocks noChangeShapeType="1"/>
          </p:cNvSpPr>
          <p:nvPr/>
        </p:nvSpPr>
        <p:spPr bwMode="auto">
          <a:xfrm>
            <a:off x="3485072" y="1595887"/>
            <a:ext cx="526211" cy="655606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176"/>
          <p:cNvSpPr>
            <a:spLocks noChangeShapeType="1"/>
          </p:cNvSpPr>
          <p:nvPr/>
        </p:nvSpPr>
        <p:spPr bwMode="auto">
          <a:xfrm>
            <a:off x="6418053" y="1578634"/>
            <a:ext cx="120770" cy="629727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Line 177"/>
          <p:cNvSpPr>
            <a:spLocks noChangeShapeType="1"/>
          </p:cNvSpPr>
          <p:nvPr/>
        </p:nvSpPr>
        <p:spPr bwMode="auto">
          <a:xfrm flipH="1">
            <a:off x="5702058" y="1578635"/>
            <a:ext cx="586599" cy="655606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Line 183"/>
          <p:cNvSpPr>
            <a:spLocks noChangeShapeType="1"/>
          </p:cNvSpPr>
          <p:nvPr/>
        </p:nvSpPr>
        <p:spPr bwMode="auto">
          <a:xfrm>
            <a:off x="6625086" y="1595887"/>
            <a:ext cx="755201" cy="629188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1397481" y="2249577"/>
            <a:ext cx="813370" cy="33813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чай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5" name="Oval 13"/>
          <p:cNvSpPr>
            <a:spLocks noChangeArrowheads="1"/>
          </p:cNvSpPr>
          <p:nvPr/>
        </p:nvSpPr>
        <p:spPr bwMode="auto">
          <a:xfrm>
            <a:off x="5753819" y="1180411"/>
            <a:ext cx="1201019" cy="377825"/>
          </a:xfrm>
          <a:prstGeom prst="ellipse">
            <a:avLst/>
          </a:prstGeom>
          <a:solidFill>
            <a:srgbClr val="FFFF00"/>
          </a:solidFill>
          <a:ln w="3175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hlink"/>
                </a:solidFill>
              </a:rPr>
              <a:t>с</a:t>
            </a:r>
            <a:r>
              <a:rPr lang="ru-RU" sz="1400" b="1" dirty="0" smtClean="0">
                <a:solidFill>
                  <a:schemeClr val="hlink"/>
                </a:solidFill>
              </a:rPr>
              <a:t> сыром</a:t>
            </a:r>
            <a:endParaRPr lang="ru-RU" sz="1400" b="1" dirty="0">
              <a:solidFill>
                <a:schemeClr val="hlink"/>
              </a:solidFill>
            </a:endParaRPr>
          </a:p>
        </p:txBody>
      </p:sp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2674190" y="2233702"/>
            <a:ext cx="672859" cy="338138"/>
          </a:xfrm>
          <a:prstGeom prst="ellipse">
            <a:avLst/>
          </a:prstGeom>
          <a:solidFill>
            <a:schemeClr val="hlink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какао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7" name="Oval 16"/>
          <p:cNvSpPr>
            <a:spLocks noChangeArrowheads="1"/>
          </p:cNvSpPr>
          <p:nvPr/>
        </p:nvSpPr>
        <p:spPr bwMode="auto">
          <a:xfrm>
            <a:off x="2665562" y="1191523"/>
            <a:ext cx="1276710" cy="36512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с</a:t>
            </a:r>
            <a:r>
              <a:rPr lang="ru-RU" sz="1400" b="1" dirty="0" smtClean="0">
                <a:solidFill>
                  <a:schemeClr val="bg1"/>
                </a:solidFill>
              </a:rPr>
              <a:t> колбасой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8" name="Oval 167"/>
          <p:cNvSpPr>
            <a:spLocks noChangeArrowheads="1"/>
          </p:cNvSpPr>
          <p:nvPr/>
        </p:nvSpPr>
        <p:spPr bwMode="auto">
          <a:xfrm>
            <a:off x="3588589" y="2245023"/>
            <a:ext cx="1000664" cy="338138"/>
          </a:xfrm>
          <a:prstGeom prst="ellipse">
            <a:avLst/>
          </a:prstGeom>
          <a:solidFill>
            <a:srgbClr val="FFFF00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err="1">
                <a:solidFill>
                  <a:srgbClr val="FF0000"/>
                </a:solidFill>
              </a:rPr>
              <a:t>к</a:t>
            </a:r>
            <a:r>
              <a:rPr lang="ru-RU" sz="1400" b="1" dirty="0" err="1" smtClean="0">
                <a:solidFill>
                  <a:srgbClr val="FF0000"/>
                </a:solidFill>
              </a:rPr>
              <a:t>оф</a:t>
            </a:r>
            <a:r>
              <a:rPr lang="ru-RU" sz="1400" b="1" dirty="0" smtClean="0">
                <a:solidFill>
                  <a:srgbClr val="FF0000"/>
                </a:solidFill>
              </a:rPr>
              <a:t>. </a:t>
            </a:r>
            <a:r>
              <a:rPr lang="ru-RU" sz="1400" b="1" dirty="0" err="1">
                <a:solidFill>
                  <a:srgbClr val="FF0000"/>
                </a:solidFill>
              </a:rPr>
              <a:t>н</a:t>
            </a:r>
            <a:r>
              <a:rPr lang="ru-RU" sz="1400" b="1" dirty="0" err="1" smtClean="0">
                <a:solidFill>
                  <a:srgbClr val="FF0000"/>
                </a:solidFill>
              </a:rPr>
              <a:t>ап</a:t>
            </a:r>
            <a:r>
              <a:rPr lang="ru-RU" sz="1400" b="1" dirty="0" smtClean="0">
                <a:solidFill>
                  <a:srgbClr val="FF0000"/>
                </a:solidFill>
              </a:rPr>
              <a:t>.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30" name="Oval 173"/>
          <p:cNvSpPr>
            <a:spLocks noChangeArrowheads="1"/>
          </p:cNvSpPr>
          <p:nvPr/>
        </p:nvSpPr>
        <p:spPr bwMode="auto">
          <a:xfrm>
            <a:off x="4994695" y="2233911"/>
            <a:ext cx="892294" cy="3381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чай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1" name="Oval 175"/>
          <p:cNvSpPr>
            <a:spLocks noChangeArrowheads="1"/>
          </p:cNvSpPr>
          <p:nvPr/>
        </p:nvSpPr>
        <p:spPr bwMode="auto">
          <a:xfrm>
            <a:off x="6012611" y="2243437"/>
            <a:ext cx="871268" cy="338137"/>
          </a:xfrm>
          <a:prstGeom prst="ellipse">
            <a:avLst/>
          </a:prstGeom>
          <a:solidFill>
            <a:schemeClr val="hlink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какао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2" name="Oval 179"/>
          <p:cNvSpPr>
            <a:spLocks noChangeArrowheads="1"/>
          </p:cNvSpPr>
          <p:nvPr/>
        </p:nvSpPr>
        <p:spPr bwMode="auto">
          <a:xfrm>
            <a:off x="7055479" y="2239363"/>
            <a:ext cx="1053351" cy="338137"/>
          </a:xfrm>
          <a:prstGeom prst="ellipse">
            <a:avLst/>
          </a:prstGeom>
          <a:solidFill>
            <a:srgbClr val="FFFF00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err="1" smtClean="0">
                <a:solidFill>
                  <a:srgbClr val="FF0000"/>
                </a:solidFill>
              </a:rPr>
              <a:t>коф</a:t>
            </a:r>
            <a:r>
              <a:rPr lang="ru-RU" sz="1400" b="1" dirty="0" smtClean="0">
                <a:solidFill>
                  <a:srgbClr val="FF0000"/>
                </a:solidFill>
              </a:rPr>
              <a:t>. </a:t>
            </a:r>
            <a:r>
              <a:rPr lang="ru-RU" sz="1400" b="1" dirty="0" err="1" smtClean="0">
                <a:solidFill>
                  <a:srgbClr val="FF0000"/>
                </a:solidFill>
              </a:rPr>
              <a:t>нап</a:t>
            </a:r>
            <a:r>
              <a:rPr lang="ru-RU" sz="1800" b="1" dirty="0" smtClean="0">
                <a:solidFill>
                  <a:srgbClr val="FF0000"/>
                </a:solidFill>
              </a:rPr>
              <a:t>.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4" name="Text Box 185"/>
          <p:cNvSpPr txBox="1">
            <a:spLocks noChangeArrowheads="1"/>
          </p:cNvSpPr>
          <p:nvPr/>
        </p:nvSpPr>
        <p:spPr bwMode="auto">
          <a:xfrm>
            <a:off x="952500" y="324748"/>
            <a:ext cx="1276119" cy="40011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Решение:</a:t>
            </a:r>
          </a:p>
        </p:txBody>
      </p:sp>
      <p:sp>
        <p:nvSpPr>
          <p:cNvPr id="35" name="Rectangle 43"/>
          <p:cNvSpPr>
            <a:spLocks noChangeArrowheads="1"/>
          </p:cNvSpPr>
          <p:nvPr/>
        </p:nvSpPr>
        <p:spPr bwMode="auto">
          <a:xfrm>
            <a:off x="241539" y="3209026"/>
            <a:ext cx="8671195" cy="2708695"/>
          </a:xfrm>
          <a:prstGeom prst="rect">
            <a:avLst/>
          </a:prstGeom>
          <a:gradFill rotWithShape="1">
            <a:gsLst>
              <a:gs pos="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Полученные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   завтраки: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07433" y="3562709"/>
            <a:ext cx="4347713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Бутерброд с колбасой, чай.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Бутерброд с колбасой, какао.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Бутерброд с колбасой, кофейный напиток.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Бутерброд с сыром, чай.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Бутерброд с сыром, какао.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Бутерброд с сыром, кофейный напиток.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9" grpId="0" animBg="1"/>
      <p:bldP spid="10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5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40053" y="1233442"/>
            <a:ext cx="8634382" cy="431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Бутерброд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" name="Oval 160"/>
          <p:cNvSpPr>
            <a:spLocks noChangeArrowheads="1"/>
          </p:cNvSpPr>
          <p:nvPr/>
        </p:nvSpPr>
        <p:spPr bwMode="auto">
          <a:xfrm>
            <a:off x="3865153" y="388820"/>
            <a:ext cx="1535500" cy="482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завтрак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3" name="Rectangle 43"/>
          <p:cNvSpPr>
            <a:spLocks noChangeArrowheads="1"/>
          </p:cNvSpPr>
          <p:nvPr/>
        </p:nvSpPr>
        <p:spPr bwMode="auto">
          <a:xfrm>
            <a:off x="313139" y="2258159"/>
            <a:ext cx="8691323" cy="477837"/>
          </a:xfrm>
          <a:prstGeom prst="rect">
            <a:avLst/>
          </a:prstGeom>
          <a:gradFill rotWithShape="1">
            <a:gsLst>
              <a:gs pos="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Напиток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4" name="Line 84"/>
          <p:cNvSpPr>
            <a:spLocks noChangeShapeType="1"/>
          </p:cNvSpPr>
          <p:nvPr/>
        </p:nvSpPr>
        <p:spPr bwMode="auto">
          <a:xfrm flipH="1">
            <a:off x="2536684" y="1679217"/>
            <a:ext cx="215660" cy="681487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85"/>
          <p:cNvSpPr>
            <a:spLocks noChangeShapeType="1"/>
          </p:cNvSpPr>
          <p:nvPr/>
        </p:nvSpPr>
        <p:spPr bwMode="auto">
          <a:xfrm flipH="1">
            <a:off x="1406623" y="1627460"/>
            <a:ext cx="1130060" cy="733245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165"/>
          <p:cNvSpPr>
            <a:spLocks noChangeShapeType="1"/>
          </p:cNvSpPr>
          <p:nvPr/>
        </p:nvSpPr>
        <p:spPr bwMode="auto">
          <a:xfrm flipH="1" flipV="1">
            <a:off x="4883068" y="825203"/>
            <a:ext cx="1164925" cy="517704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171"/>
          <p:cNvSpPr>
            <a:spLocks noChangeShapeType="1"/>
          </p:cNvSpPr>
          <p:nvPr/>
        </p:nvSpPr>
        <p:spPr bwMode="auto">
          <a:xfrm>
            <a:off x="3037016" y="1696471"/>
            <a:ext cx="526211" cy="655606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176"/>
          <p:cNvSpPr>
            <a:spLocks noChangeShapeType="1"/>
          </p:cNvSpPr>
          <p:nvPr/>
        </p:nvSpPr>
        <p:spPr bwMode="auto">
          <a:xfrm>
            <a:off x="5969997" y="1679218"/>
            <a:ext cx="120770" cy="629727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177"/>
          <p:cNvSpPr>
            <a:spLocks noChangeShapeType="1"/>
          </p:cNvSpPr>
          <p:nvPr/>
        </p:nvSpPr>
        <p:spPr bwMode="auto">
          <a:xfrm flipH="1">
            <a:off x="5254002" y="1679219"/>
            <a:ext cx="586599" cy="655606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183"/>
          <p:cNvSpPr>
            <a:spLocks noChangeShapeType="1"/>
          </p:cNvSpPr>
          <p:nvPr/>
        </p:nvSpPr>
        <p:spPr bwMode="auto">
          <a:xfrm>
            <a:off x="6177030" y="1696471"/>
            <a:ext cx="755201" cy="629188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949425" y="2350161"/>
            <a:ext cx="813370" cy="33813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чай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5305763" y="1280995"/>
            <a:ext cx="1201019" cy="377825"/>
          </a:xfrm>
          <a:prstGeom prst="ellipse">
            <a:avLst/>
          </a:prstGeom>
          <a:solidFill>
            <a:srgbClr val="FFFF00"/>
          </a:solidFill>
          <a:ln w="3175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hlink"/>
                </a:solidFill>
              </a:rPr>
              <a:t>с</a:t>
            </a:r>
            <a:r>
              <a:rPr lang="ru-RU" sz="1400" b="1" dirty="0" smtClean="0">
                <a:solidFill>
                  <a:schemeClr val="hlink"/>
                </a:solidFill>
              </a:rPr>
              <a:t> сыром</a:t>
            </a:r>
            <a:endParaRPr lang="ru-RU" sz="1400" b="1" dirty="0">
              <a:solidFill>
                <a:schemeClr val="hlink"/>
              </a:solidFill>
            </a:endParaRP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2226134" y="2334286"/>
            <a:ext cx="672859" cy="338138"/>
          </a:xfrm>
          <a:prstGeom prst="ellipse">
            <a:avLst/>
          </a:prstGeom>
          <a:solidFill>
            <a:schemeClr val="hlink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какао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2217506" y="1292107"/>
            <a:ext cx="1276710" cy="36512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с</a:t>
            </a:r>
            <a:r>
              <a:rPr lang="ru-RU" sz="1400" b="1" dirty="0" smtClean="0">
                <a:solidFill>
                  <a:schemeClr val="bg1"/>
                </a:solidFill>
              </a:rPr>
              <a:t> колбасой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5" name="Oval 167"/>
          <p:cNvSpPr>
            <a:spLocks noChangeArrowheads="1"/>
          </p:cNvSpPr>
          <p:nvPr/>
        </p:nvSpPr>
        <p:spPr bwMode="auto">
          <a:xfrm>
            <a:off x="3140533" y="2345607"/>
            <a:ext cx="1000664" cy="338138"/>
          </a:xfrm>
          <a:prstGeom prst="ellipse">
            <a:avLst/>
          </a:prstGeom>
          <a:solidFill>
            <a:srgbClr val="FFFF00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err="1">
                <a:solidFill>
                  <a:srgbClr val="FF0000"/>
                </a:solidFill>
              </a:rPr>
              <a:t>к</a:t>
            </a:r>
            <a:r>
              <a:rPr lang="ru-RU" sz="1400" b="1" dirty="0" err="1" smtClean="0">
                <a:solidFill>
                  <a:srgbClr val="FF0000"/>
                </a:solidFill>
              </a:rPr>
              <a:t>оф</a:t>
            </a:r>
            <a:r>
              <a:rPr lang="ru-RU" sz="1400" b="1" dirty="0" smtClean="0">
                <a:solidFill>
                  <a:srgbClr val="FF0000"/>
                </a:solidFill>
              </a:rPr>
              <a:t>. </a:t>
            </a:r>
            <a:r>
              <a:rPr lang="ru-RU" sz="1400" b="1" dirty="0" err="1">
                <a:solidFill>
                  <a:srgbClr val="FF0000"/>
                </a:solidFill>
              </a:rPr>
              <a:t>н</a:t>
            </a:r>
            <a:r>
              <a:rPr lang="ru-RU" sz="1400" b="1" dirty="0" err="1" smtClean="0">
                <a:solidFill>
                  <a:srgbClr val="FF0000"/>
                </a:solidFill>
              </a:rPr>
              <a:t>ап</a:t>
            </a:r>
            <a:r>
              <a:rPr lang="ru-RU" sz="1400" b="1" dirty="0" smtClean="0">
                <a:solidFill>
                  <a:srgbClr val="FF0000"/>
                </a:solidFill>
              </a:rPr>
              <a:t>.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6" name="Oval 173"/>
          <p:cNvSpPr>
            <a:spLocks noChangeArrowheads="1"/>
          </p:cNvSpPr>
          <p:nvPr/>
        </p:nvSpPr>
        <p:spPr bwMode="auto">
          <a:xfrm>
            <a:off x="4546639" y="2334495"/>
            <a:ext cx="892294" cy="3381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чай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7" name="Oval 175"/>
          <p:cNvSpPr>
            <a:spLocks noChangeArrowheads="1"/>
          </p:cNvSpPr>
          <p:nvPr/>
        </p:nvSpPr>
        <p:spPr bwMode="auto">
          <a:xfrm>
            <a:off x="5564555" y="2344021"/>
            <a:ext cx="871268" cy="338137"/>
          </a:xfrm>
          <a:prstGeom prst="ellipse">
            <a:avLst/>
          </a:prstGeom>
          <a:solidFill>
            <a:schemeClr val="hlink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какао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8" name="Oval 179"/>
          <p:cNvSpPr>
            <a:spLocks noChangeArrowheads="1"/>
          </p:cNvSpPr>
          <p:nvPr/>
        </p:nvSpPr>
        <p:spPr bwMode="auto">
          <a:xfrm>
            <a:off x="6607423" y="2339947"/>
            <a:ext cx="1053351" cy="338137"/>
          </a:xfrm>
          <a:prstGeom prst="ellipse">
            <a:avLst/>
          </a:prstGeom>
          <a:solidFill>
            <a:srgbClr val="FFFF00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err="1" smtClean="0">
                <a:solidFill>
                  <a:srgbClr val="FF0000"/>
                </a:solidFill>
              </a:rPr>
              <a:t>коф</a:t>
            </a:r>
            <a:r>
              <a:rPr lang="ru-RU" sz="1400" b="1" dirty="0" smtClean="0">
                <a:solidFill>
                  <a:srgbClr val="FF0000"/>
                </a:solidFill>
              </a:rPr>
              <a:t>. </a:t>
            </a:r>
            <a:r>
              <a:rPr lang="ru-RU" sz="1400" b="1" dirty="0" err="1" smtClean="0">
                <a:solidFill>
                  <a:srgbClr val="FF0000"/>
                </a:solidFill>
              </a:rPr>
              <a:t>нап</a:t>
            </a:r>
            <a:r>
              <a:rPr lang="ru-RU" sz="1800" b="1" dirty="0" smtClean="0">
                <a:solidFill>
                  <a:srgbClr val="FF0000"/>
                </a:solidFill>
              </a:rPr>
              <a:t>.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20" name="Line 162"/>
          <p:cNvSpPr>
            <a:spLocks noChangeShapeType="1"/>
          </p:cNvSpPr>
          <p:nvPr/>
        </p:nvSpPr>
        <p:spPr bwMode="auto">
          <a:xfrm flipH="1">
            <a:off x="3179382" y="833829"/>
            <a:ext cx="1160222" cy="461453"/>
          </a:xfrm>
          <a:prstGeom prst="line">
            <a:avLst/>
          </a:prstGeom>
          <a:ln w="28575" cap="sq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30352" y="3557016"/>
            <a:ext cx="5870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Сколько вариантов  бутербродов у нас?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2064" y="4544568"/>
            <a:ext cx="601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Сколько вариантов напитков мы имеем ?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Овал 24"/>
          <p:cNvSpPr/>
          <p:nvPr/>
        </p:nvSpPr>
        <p:spPr bwMode="auto">
          <a:xfrm>
            <a:off x="6693408" y="3529584"/>
            <a:ext cx="978408" cy="585216"/>
          </a:xfrm>
          <a:prstGeom prst="ellipse">
            <a:avLst/>
          </a:prstGeom>
          <a:solidFill>
            <a:srgbClr val="FFFF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26" name="Овал 25"/>
          <p:cNvSpPr/>
          <p:nvPr/>
        </p:nvSpPr>
        <p:spPr bwMode="auto">
          <a:xfrm>
            <a:off x="6726936" y="4559808"/>
            <a:ext cx="978408" cy="597408"/>
          </a:xfrm>
          <a:prstGeom prst="ellipse">
            <a:avLst/>
          </a:prstGeom>
          <a:solidFill>
            <a:srgbClr val="FFFF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 3</a:t>
            </a: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34440" y="5797296"/>
            <a:ext cx="2313432" cy="47548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    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sym typeface="Symbol"/>
              </a:rPr>
              <a:t>3=6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64608" y="6025896"/>
            <a:ext cx="3318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Ответ: 6 вариантов завтрака</a:t>
            </a:r>
            <a:endParaRPr lang="ru-RU" sz="1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22" grpId="0"/>
      <p:bldP spid="24" grpId="0"/>
      <p:bldP spid="25" grpId="0" animBg="1"/>
      <p:bldP spid="26" grpId="0" animBg="1"/>
      <p:bldP spid="27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8880" y="548640"/>
            <a:ext cx="3479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на закрепление: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656" y="1380744"/>
            <a:ext cx="7908255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800" dirty="0" smtClean="0"/>
              <a:t>В гардеробе у Ани две различные блузки и три юбки. Сколько комплектов </a:t>
            </a:r>
          </a:p>
          <a:p>
            <a:pPr marL="342900" indent="-342900"/>
            <a:r>
              <a:rPr lang="ru-RU" sz="1800" dirty="0" smtClean="0"/>
              <a:t>      одежды у Ани?</a:t>
            </a: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29729" y="3433312"/>
            <a:ext cx="7915885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800" dirty="0" smtClean="0"/>
              <a:t>2. Группа ребят состоит из трех человек: Аня, Боря и Витя. Запишите в какой  </a:t>
            </a:r>
          </a:p>
          <a:p>
            <a:r>
              <a:rPr lang="ru-RU" sz="1800" dirty="0" smtClean="0"/>
              <a:t>    последовательности могут занять эти ребята очередь в школьном буфете. </a:t>
            </a:r>
          </a:p>
          <a:p>
            <a:r>
              <a:rPr lang="ru-RU" sz="1800" dirty="0" smtClean="0"/>
              <a:t>    Сколько здесь будет различных вариантов?</a:t>
            </a:r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767751" y="2398143"/>
            <a:ext cx="7848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решение: вариантов блузок – 2, юбок – 3, значит комплектов одежды будет</a:t>
            </a:r>
          </a:p>
          <a:p>
            <a:r>
              <a:rPr lang="ru-RU" sz="1800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                 2</a:t>
            </a:r>
            <a:r>
              <a:rPr lang="ru-RU" sz="1800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sym typeface="Symbol"/>
              </a:rPr>
              <a:t></a:t>
            </a:r>
            <a:r>
              <a:rPr lang="ru-RU" sz="1800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 3=6.                                         Ответ: 6 комплектов.</a:t>
            </a:r>
            <a:endParaRPr lang="ru-RU" sz="1800" i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681999" y="4591410"/>
            <a:ext cx="77373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решение: первым в очереди может быть любой из трех человек, вторым</a:t>
            </a:r>
          </a:p>
          <a:p>
            <a:r>
              <a:rPr lang="ru-RU" sz="1800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                 один из двух, третьим- оставшийся. Получаем возможные</a:t>
            </a:r>
          </a:p>
          <a:p>
            <a:r>
              <a:rPr lang="ru-RU" sz="1800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                 варианты: АБВ, АВБ, БАВ, БВА, ВАБ, ВБА.  3</a:t>
            </a:r>
            <a:r>
              <a:rPr lang="ru-RU" sz="1800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sym typeface="Symbol"/>
              </a:rPr>
              <a:t>21=6.</a:t>
            </a:r>
          </a:p>
          <a:p>
            <a:r>
              <a:rPr lang="ru-RU" sz="1800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sym typeface="Symbol"/>
              </a:rPr>
              <a:t>                                                                            Ответ: 6 вариантов.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theme/theme1.xml><?xml version="1.0" encoding="utf-8"?>
<a:theme xmlns:a="http://schemas.openxmlformats.org/drawingml/2006/main" name="Дм 17 Комбинаторные задачи. Правило умножения">
  <a:themeElements>
    <a:clrScheme name="Шаблон оформления «Азартный»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BCBCB"/>
      </a:folHlink>
    </a:clrScheme>
    <a:fontScheme name="Шаблон оформления «Азартный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Шаблон оформления «Азартный» 1">
        <a:dk1>
          <a:srgbClr val="5F5F5F"/>
        </a:dk1>
        <a:lt1>
          <a:srgbClr val="DDDDDD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9900"/>
        </a:accent2>
        <a:accent3>
          <a:srgbClr val="AAAAAA"/>
        </a:accent3>
        <a:accent4>
          <a:srgbClr val="BDBDBD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Азартный»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Азартный»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463</TotalTime>
  <Words>625</Words>
  <Application>Microsoft Office PowerPoint</Application>
  <PresentationFormat>Экран (4:3)</PresentationFormat>
  <Paragraphs>137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Дм 17 Комбинаторные задачи. Правило умножения</vt:lpstr>
      <vt:lpstr>     Комбинаторные задачи. Правило умножения.</vt:lpstr>
      <vt:lpstr>Слайд 2</vt:lpstr>
      <vt:lpstr>Слайд 3</vt:lpstr>
      <vt:lpstr>Запишите все возможные двухзначные и трехзначные числа с помощью цифр 7 и 8 (повторение цифр допускается)?</vt:lpstr>
      <vt:lpstr>Слайд 5</vt:lpstr>
      <vt:lpstr>Слайд 6</vt:lpstr>
      <vt:lpstr>Слайд 7</vt:lpstr>
      <vt:lpstr>Слайд 8</vt:lpstr>
      <vt:lpstr>Слайд 9</vt:lpstr>
      <vt:lpstr>От турбазы к  водопаду ведут 16 троп. Сколькими способами туристы могут отправиться в поход к водопаду, если они не хотят спускаться по той же тропе по которой поднимались?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Комбинаторные задачи.  Правило умножения.</dc:title>
  <dc:creator>Айнур</dc:creator>
  <cp:lastModifiedBy>Айнур</cp:lastModifiedBy>
  <cp:revision>38</cp:revision>
  <dcterms:created xsi:type="dcterms:W3CDTF">2010-12-26T16:01:25Z</dcterms:created>
  <dcterms:modified xsi:type="dcterms:W3CDTF">2011-01-12T17:53:33Z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TC010690621049</vt:lpwstr>
  </property>
</Properties>
</file>