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048"/>
            </a:avLst>
          </a:prstGeom>
          <a:noFill/>
          <a:ln w="38100">
            <a:solidFill>
              <a:srgbClr val="FFFF00"/>
            </a:solidFill>
          </a:ln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127000" contourW="12700" prstMaterial="dkEdge">
            <a:bevelT w="254000" prst="coolSlant"/>
            <a:bevelB w="165100" prst="coolSlant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1500174"/>
            <a:ext cx="5795176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Загадки о животных </a:t>
            </a:r>
          </a:p>
          <a:p>
            <a:pPr algn="ctr">
              <a:spcAft>
                <a:spcPts val="60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Красной книги </a:t>
            </a:r>
          </a:p>
          <a:p>
            <a:pPr algn="ctr">
              <a:spcAft>
                <a:spcPts val="600"/>
              </a:spcAft>
            </a:pP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Кемеровской области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7784" y="4941168"/>
            <a:ext cx="4748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Слайд - презентация команды «Глобус»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Красную книгу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Кемеровской области внесено: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12 видов млекопитающих, 60 видов птиц, 2 вида пресмыкающихся, 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1 вид земноводных, 7 видов рыб,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39 видов насекомых, 1 вид брюхоногих моллюсков, 2 вида кольчатых червей - всего 124 вида животных.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Кроме того, в Приложение включены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30 видов животных – кандидатов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Красную книгу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048"/>
            </a:avLst>
          </a:prstGeom>
          <a:noFill/>
          <a:ln w="38100">
            <a:solidFill>
              <a:srgbClr val="FFFF00"/>
            </a:solidFill>
          </a:ln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127000" contourW="12700" prstMaterial="dkEdge">
            <a:bevelT w="254000" prst="coolSlant"/>
            <a:bevelB w="165100" prst="coolSlant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75px-Eagle_Owl_IMG_92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80000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3789040"/>
            <a:ext cx="337784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</a:rPr>
              <a:t>Филин</a:t>
            </a:r>
            <a:endParaRPr lang="ru-RU" sz="9600" dirty="0">
              <a:latin typeface="Monotype Corsiva" pitchFamily="66" charset="0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048"/>
            </a:avLst>
          </a:prstGeom>
          <a:noFill/>
          <a:ln w="38100">
            <a:solidFill>
              <a:srgbClr val="FFFF00"/>
            </a:solidFill>
          </a:ln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127000" contourW="12700" prstMaterial="dkEdge">
            <a:bevelT w="254000" prst="coolSlant"/>
            <a:bevelB w="165100" prst="coolSlant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1340768"/>
            <a:ext cx="7286676" cy="3242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4000" dirty="0" smtClean="0">
                <a:latin typeface="Monotype Corsiva" pitchFamily="66" charset="0"/>
                <a:ea typeface="Times New Roman"/>
                <a:cs typeface="Times New Roman"/>
              </a:rPr>
              <a:t>Днем сидит он, 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4000" dirty="0" smtClean="0">
                <a:latin typeface="Monotype Corsiva" pitchFamily="66" charset="0"/>
                <a:ea typeface="Times New Roman"/>
                <a:cs typeface="Times New Roman"/>
              </a:rPr>
              <a:t>как слепой,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4000" dirty="0" smtClean="0">
                <a:latin typeface="Monotype Corsiva" pitchFamily="66" charset="0"/>
                <a:ea typeface="Times New Roman"/>
                <a:cs typeface="Times New Roman"/>
              </a:rPr>
              <a:t>А лишь вечер – 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4000" dirty="0" smtClean="0">
                <a:latin typeface="Monotype Corsiva" pitchFamily="66" charset="0"/>
                <a:ea typeface="Times New Roman"/>
                <a:cs typeface="Times New Roman"/>
              </a:rPr>
              <a:t>за разбой</a:t>
            </a:r>
          </a:p>
          <a:p>
            <a:pPr indent="450215" algn="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                         </a:t>
            </a:r>
            <a:endParaRPr lang="ru-RU" sz="1600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5px-Natrix_natrix_%28Marek_Szczepanek%2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80000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5576" y="3501008"/>
            <a:ext cx="2301592" cy="1735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</a:rPr>
              <a:t>Уж</a:t>
            </a:r>
            <a:endParaRPr lang="ru-RU" sz="9600" dirty="0"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048"/>
            </a:avLst>
          </a:prstGeom>
          <a:noFill/>
          <a:ln w="38100">
            <a:solidFill>
              <a:srgbClr val="FFFF00"/>
            </a:solidFill>
          </a:ln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127000" contourW="12700" prstMaterial="dkEdge">
            <a:bevelT w="254000" prst="coolSlant"/>
            <a:bevelB w="165100" prst="coolSlant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2924944"/>
            <a:ext cx="6732240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            </a:t>
            </a:r>
            <a:r>
              <a:rPr lang="ru-RU" sz="3200" dirty="0" smtClean="0">
                <a:latin typeface="Monotype Corsiva" pitchFamily="66" charset="0"/>
                <a:ea typeface="Times New Roman"/>
                <a:cs typeface="Times New Roman"/>
              </a:rPr>
              <a:t>Это кто же лентой чёрной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3200" dirty="0" smtClean="0">
                <a:latin typeface="Monotype Corsiva" pitchFamily="66" charset="0"/>
                <a:ea typeface="Times New Roman"/>
                <a:cs typeface="Times New Roman"/>
              </a:rPr>
              <a:t>     К ручейку скользит проворно?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3200" dirty="0" smtClean="0">
                <a:latin typeface="Monotype Corsiva" pitchFamily="66" charset="0"/>
                <a:ea typeface="Times New Roman"/>
                <a:cs typeface="Times New Roman"/>
              </a:rPr>
              <a:t>      Сквозь кусты пробравшись ловко,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3200" dirty="0" smtClean="0">
                <a:latin typeface="Monotype Corsiva" pitchFamily="66" charset="0"/>
                <a:ea typeface="Times New Roman"/>
                <a:cs typeface="Times New Roman"/>
              </a:rPr>
              <a:t>      А на маленькой головке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3200" dirty="0" smtClean="0">
                <a:latin typeface="Monotype Corsiva" pitchFamily="66" charset="0"/>
                <a:ea typeface="Times New Roman"/>
                <a:cs typeface="Times New Roman"/>
              </a:rPr>
              <a:t>      (все об этом знать должны)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3200" dirty="0" smtClean="0">
                <a:latin typeface="Monotype Corsiva" pitchFamily="66" charset="0"/>
                <a:ea typeface="Times New Roman"/>
                <a:cs typeface="Times New Roman"/>
              </a:rPr>
              <a:t>      Пятна жёлтые видны.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54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                                    </a:t>
            </a:r>
            <a:endParaRPr lang="ru-RU" sz="5400" dirty="0">
              <a:latin typeface="Monotype Corsiva" pitchFamily="66" charset="0"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1916832"/>
            <a:ext cx="5286412" cy="3883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5400" dirty="0" smtClean="0">
                <a:latin typeface="Monotype Corsiva" pitchFamily="66" charset="0"/>
                <a:ea typeface="Times New Roman"/>
                <a:cs typeface="Times New Roman"/>
              </a:rPr>
              <a:t>  Гудит </a:t>
            </a:r>
            <a:r>
              <a:rPr lang="ru-RU" sz="5400" dirty="0" err="1" smtClean="0">
                <a:latin typeface="Monotype Corsiva" pitchFamily="66" charset="0"/>
                <a:ea typeface="Times New Roman"/>
                <a:cs typeface="Times New Roman"/>
              </a:rPr>
              <a:t>лохматенький</a:t>
            </a:r>
            <a:r>
              <a:rPr lang="ru-RU" sz="5400" dirty="0" smtClean="0">
                <a:latin typeface="Monotype Corsiva" pitchFamily="66" charset="0"/>
                <a:ea typeface="Times New Roman"/>
                <a:cs typeface="Times New Roman"/>
              </a:rPr>
              <a:t>,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5400" dirty="0" smtClean="0">
                <a:latin typeface="Monotype Corsiva" pitchFamily="66" charset="0"/>
                <a:ea typeface="Times New Roman"/>
                <a:cs typeface="Times New Roman"/>
              </a:rPr>
              <a:t>Летит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5400" dirty="0" smtClean="0">
                <a:latin typeface="Monotype Corsiva" pitchFamily="66" charset="0"/>
                <a:ea typeface="Times New Roman"/>
                <a:cs typeface="Times New Roman"/>
              </a:rPr>
              <a:t>на сладенькое</a:t>
            </a:r>
          </a:p>
        </p:txBody>
      </p:sp>
      <p:pic>
        <p:nvPicPr>
          <p:cNvPr id="4" name="Рисунок 3" descr="265px-Bumblebee_200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64"/>
            <a:ext cx="4054658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3717032"/>
            <a:ext cx="4020011" cy="1735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  <a:tabLst>
                <a:tab pos="447675" algn="l"/>
                <a:tab pos="630555" algn="l"/>
              </a:tabLst>
            </a:pPr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</a:rPr>
              <a:t>Шмель</a:t>
            </a:r>
            <a:endParaRPr lang="ru-RU" sz="9600" dirty="0"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048"/>
            </a:avLst>
          </a:prstGeom>
          <a:noFill/>
          <a:ln w="38100">
            <a:solidFill>
              <a:srgbClr val="FFFF00"/>
            </a:solidFill>
          </a:ln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127000" contourW="12700" prstMaterial="dkEdge">
            <a:bevelT w="254000" prst="coolSlant"/>
            <a:bevelB w="165100" prst="coolSlant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1196752"/>
            <a:ext cx="4572000" cy="38837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381000" algn="l"/>
                <a:tab pos="630555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          </a:t>
            </a:r>
            <a:r>
              <a:rPr lang="ru-RU" sz="5400" dirty="0" err="1" smtClean="0">
                <a:latin typeface="Monotype Corsiva" pitchFamily="66" charset="0"/>
                <a:ea typeface="Times New Roman"/>
                <a:cs typeface="Times New Roman"/>
              </a:rPr>
              <a:t>Голубой</a:t>
            </a:r>
            <a:r>
              <a:rPr lang="ru-RU" sz="5400" dirty="0" smtClean="0">
                <a:latin typeface="Monotype Corsiva" pitchFamily="66" charset="0"/>
                <a:ea typeface="Times New Roman"/>
                <a:cs typeface="Times New Roman"/>
              </a:rPr>
              <a:t> </a:t>
            </a:r>
            <a:r>
              <a:rPr lang="ru-RU" sz="5400" dirty="0" err="1" smtClean="0">
                <a:latin typeface="Monotype Corsiva" pitchFamily="66" charset="0"/>
                <a:ea typeface="Times New Roman"/>
                <a:cs typeface="Times New Roman"/>
              </a:rPr>
              <a:t>аэропланчик</a:t>
            </a:r>
            <a:r>
              <a:rPr lang="ru-RU" sz="5400" dirty="0" smtClean="0">
                <a:latin typeface="Monotype Corsiva" pitchFamily="66" charset="0"/>
                <a:ea typeface="Times New Roman"/>
                <a:cs typeface="Times New Roman"/>
              </a:rPr>
              <a:t> Сел на белый одуванчик</a:t>
            </a:r>
          </a:p>
        </p:txBody>
      </p:sp>
      <p:pic>
        <p:nvPicPr>
          <p:cNvPr id="4" name="Рисунок 3" descr="275px-Sympetrum_flaveolum_-_side_%28aka%2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80000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-180528" y="3573016"/>
            <a:ext cx="5020285" cy="1735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  <a:tabLst>
                <a:tab pos="381000" algn="l"/>
                <a:tab pos="630555" algn="l"/>
              </a:tabLst>
            </a:pPr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</a:rPr>
              <a:t>Стрекоза</a:t>
            </a:r>
            <a:endParaRPr lang="ru-RU" sz="9600" dirty="0"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048"/>
            </a:avLst>
          </a:prstGeom>
          <a:noFill/>
          <a:ln w="38100">
            <a:solidFill>
              <a:srgbClr val="FFFF00"/>
            </a:solidFill>
          </a:ln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127000" contourW="12700" prstMaterial="dkEdge">
            <a:bevelT w="254000" prst="coolSlant"/>
            <a:bevelB w="165100" prst="coolSlant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03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4060073" cy="3060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563888" y="476672"/>
            <a:ext cx="49786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spcAft>
                <a:spcPts val="0"/>
              </a:spcAft>
              <a:tabLst>
                <a:tab pos="630555" algn="l"/>
              </a:tabLst>
            </a:pPr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</a:rPr>
              <a:t>Летучая </a:t>
            </a:r>
            <a:endParaRPr lang="ru-RU" sz="1200" b="1" dirty="0" smtClean="0">
              <a:solidFill>
                <a:srgbClr val="FF0000"/>
              </a:solidFill>
              <a:latin typeface="Monotype Corsiva" pitchFamily="66" charset="0"/>
              <a:ea typeface="Times New Roman"/>
              <a:cs typeface="Times New Roman"/>
            </a:endParaRPr>
          </a:p>
          <a:p>
            <a:pPr indent="450215" algn="r">
              <a:spcAft>
                <a:spcPts val="0"/>
              </a:spcAft>
              <a:tabLst>
                <a:tab pos="630555" algn="l"/>
              </a:tabLst>
            </a:pPr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  <a:ea typeface="Times New Roman"/>
                <a:cs typeface="Times New Roman"/>
              </a:rPr>
              <a:t>мышь</a:t>
            </a:r>
            <a:endParaRPr lang="ru-RU" sz="9600" dirty="0">
              <a:latin typeface="Monotype Corsiva" pitchFamily="66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048"/>
            </a:avLst>
          </a:prstGeom>
          <a:noFill/>
          <a:ln w="38100">
            <a:solidFill>
              <a:srgbClr val="FFFF00"/>
            </a:solidFill>
          </a:ln>
          <a:effectLst>
            <a:outerShdw blurRad="50800" dist="50800" dir="5400000" algn="ctr" rotWithShape="0">
              <a:schemeClr val="accent2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127000" contourW="12700" prstMaterial="dkEdge">
            <a:bevelT w="254000" prst="coolSlant"/>
            <a:bevelB w="165100" prst="coolSlant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852936"/>
            <a:ext cx="6880848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361950" algn="l"/>
                <a:tab pos="630555" algn="l"/>
              </a:tabLst>
            </a:pPr>
            <a:r>
              <a:rPr lang="ru-RU" sz="4000" dirty="0" smtClean="0">
                <a:latin typeface="Monotype Corsiva" pitchFamily="66" charset="0"/>
                <a:ea typeface="Times New Roman"/>
                <a:cs typeface="Times New Roman"/>
              </a:rPr>
              <a:t>Днём</a:t>
            </a:r>
            <a:r>
              <a:rPr lang="ru-RU" sz="5400" dirty="0" smtClean="0">
                <a:latin typeface="Monotype Corsiva" pitchFamily="66" charset="0"/>
                <a:ea typeface="Times New Roman"/>
                <a:cs typeface="Times New Roman"/>
              </a:rPr>
              <a:t> </a:t>
            </a:r>
            <a:r>
              <a:rPr lang="ru-RU" sz="4000" dirty="0" smtClean="0">
                <a:latin typeface="Monotype Corsiva" pitchFamily="66" charset="0"/>
                <a:ea typeface="Times New Roman"/>
                <a:cs typeface="Times New Roman"/>
              </a:rPr>
              <a:t>спит в укромных уголках, 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361950" algn="l"/>
                <a:tab pos="630555" algn="l"/>
              </a:tabLst>
            </a:pPr>
            <a:r>
              <a:rPr lang="ru-RU" sz="4000" dirty="0" smtClean="0">
                <a:latin typeface="Monotype Corsiva" pitchFamily="66" charset="0"/>
                <a:ea typeface="Times New Roman"/>
                <a:cs typeface="Times New Roman"/>
              </a:rPr>
              <a:t>А в сумерках ночных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361950" algn="l"/>
                <a:tab pos="630555" algn="l"/>
              </a:tabLst>
            </a:pPr>
            <a:r>
              <a:rPr lang="ru-RU" sz="4000" dirty="0" smtClean="0">
                <a:latin typeface="Monotype Corsiva" pitchFamily="66" charset="0"/>
                <a:ea typeface="Times New Roman"/>
                <a:cs typeface="Times New Roman"/>
              </a:rPr>
              <a:t>Средь насекомых сеет страх</a:t>
            </a: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tabLst>
                <a:tab pos="361950" algn="l"/>
                <a:tab pos="630555" algn="l"/>
              </a:tabLst>
            </a:pPr>
            <a:r>
              <a:rPr lang="ru-RU" sz="4000" dirty="0" smtClean="0">
                <a:latin typeface="Monotype Corsiva" pitchFamily="66" charset="0"/>
                <a:ea typeface="Times New Roman"/>
                <a:cs typeface="Times New Roman"/>
              </a:rPr>
              <a:t>И быстро ловит их</a:t>
            </a:r>
          </a:p>
          <a:p>
            <a:pPr indent="450215" algn="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163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17</cp:revision>
  <dcterms:modified xsi:type="dcterms:W3CDTF">2011-02-27T22:02:26Z</dcterms:modified>
</cp:coreProperties>
</file>