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65" r:id="rId13"/>
    <p:sldId id="267" r:id="rId14"/>
    <p:sldId id="270" r:id="rId15"/>
    <p:sldId id="269" r:id="rId16"/>
    <p:sldId id="280" r:id="rId17"/>
    <p:sldId id="281" r:id="rId18"/>
    <p:sldId id="271" r:id="rId19"/>
    <p:sldId id="272" r:id="rId20"/>
    <p:sldId id="273" r:id="rId21"/>
    <p:sldId id="274" r:id="rId22"/>
    <p:sldId id="275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5.4654053659959172E-2"/>
          <c:y val="4.1635474298744334E-2"/>
          <c:w val="0.93355385912588962"/>
          <c:h val="0.83566140102839959"/>
        </c:manualLayout>
      </c:layout>
      <c:bar3DChart>
        <c:barDir val="col"/>
        <c:grouping val="clustered"/>
        <c:ser>
          <c:idx val="0"/>
          <c:order val="0"/>
          <c:dLbls>
            <c:showVal val="1"/>
          </c:dLbls>
          <c:val>
            <c:numRef>
              <c:f>Лист1!$A$1:$A$4</c:f>
              <c:numCache>
                <c:formatCode>General</c:formatCode>
                <c:ptCount val="4"/>
                <c:pt idx="0">
                  <c:v>7</c:v>
                </c:pt>
                <c:pt idx="1">
                  <c:v>9</c:v>
                </c:pt>
                <c:pt idx="2">
                  <c:v>11</c:v>
                </c:pt>
                <c:pt idx="3">
                  <c:v>16</c:v>
                </c:pt>
              </c:numCache>
            </c:numRef>
          </c:val>
        </c:ser>
        <c:shape val="cone"/>
        <c:axId val="48931200"/>
        <c:axId val="48933888"/>
        <c:axId val="0"/>
      </c:bar3DChart>
      <c:catAx>
        <c:axId val="48931200"/>
        <c:scaling>
          <c:orientation val="minMax"/>
        </c:scaling>
        <c:axPos val="b"/>
        <c:tickLblPos val="nextTo"/>
        <c:crossAx val="48933888"/>
        <c:crosses val="autoZero"/>
        <c:auto val="1"/>
        <c:lblAlgn val="ctr"/>
        <c:lblOffset val="100"/>
      </c:catAx>
      <c:valAx>
        <c:axId val="48933888"/>
        <c:scaling>
          <c:orientation val="minMax"/>
        </c:scaling>
        <c:axPos val="l"/>
        <c:majorGridlines/>
        <c:numFmt formatCode="General" sourceLinked="1"/>
        <c:tickLblPos val="nextTo"/>
        <c:crossAx val="4893120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4.4740143081601028E-2"/>
          <c:y val="9.1042257683722719E-2"/>
          <c:w val="0.92592592592592549"/>
          <c:h val="0.89310009718172978"/>
        </c:manualLayout>
      </c:layout>
      <c:pie3DChart>
        <c:varyColors val="1"/>
        <c:ser>
          <c:idx val="0"/>
          <c:order val="0"/>
          <c:val>
            <c:numRef>
              <c:f>Лист1!$A$1:$A$2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4.4444444444444502E-2"/>
          <c:y val="5.0925925925925923E-2"/>
          <c:w val="0.93888888888889077"/>
          <c:h val="0.89814814814814814"/>
        </c:manualLayout>
      </c:layout>
      <c:pie3DChart>
        <c:varyColors val="1"/>
        <c:ser>
          <c:idx val="0"/>
          <c:order val="0"/>
          <c:explosion val="29"/>
          <c:val>
            <c:numRef>
              <c:f>Лист1!$A$1:$A$2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</c:ser>
      </c:pie3D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127013-C09C-46F5-B5CD-198912882E63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9B405F-9291-4CF9-9597-4D260D9A6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E372CA-FD0A-43B8-A89B-39DDFAA6854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1BCA6-E177-4342-8736-E738709E93C5}" type="datetime1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D6C3E-C9B6-4DF6-A673-E7E24A70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042B4-3A71-4C50-AE40-BF2A570AE0D1}" type="datetime1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009E-C6F1-49A5-BE59-B380AB870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E7F9-1B7C-4523-A8B8-7249A9F5A885}" type="datetime1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6547E-C15D-4DED-9071-B143A383C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ED61-E67F-4A53-BA92-61D60F50704D}" type="datetime1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37AB0-13A9-44B7-8B8B-AE700BE4E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0DAD-A71E-4492-93E2-B80F6F77A083}" type="datetime1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20DA-B69D-4F11-8093-AD739F9CC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5544-A417-4771-A713-C01FE5EC7F1A}" type="datetime1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46919-2A03-4701-B1D8-3F4F0A90B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98AD-4DDC-4A7A-B102-42A0053E21DC}" type="datetime1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1428-3637-42D6-9435-C6DAFFAC1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E1045-79C5-4423-A8B9-0F38FE6CB4BF}" type="datetime1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FCAE6-4D78-400C-AFC4-5C51D5635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E0C1D-1A52-47D1-AC0D-4307DDB58E4E}" type="datetime1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4A88-44CA-4E44-B0EF-2DBB9191F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78A4-4B84-4FB5-A318-85DD7B6FDD75}" type="datetime1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EA912-69C1-4214-A907-1C1FD78A5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8FF6D-4D8C-497C-A4AB-741E93FAC245}" type="datetime1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75097-10BC-407B-9D96-9E055FBA3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79FA92-F5B1-45A5-BD8D-8C2303836EB0}" type="datetime1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54F8F7-5ED6-4181-85C8-B43EC210E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" y="4357688"/>
            <a:ext cx="4786313" cy="2184400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Ценность здоровья - одна из самых главных ценностей </a:t>
            </a:r>
            <a:r>
              <a:rPr lang="ru-RU" sz="3200" b="1" dirty="0" smtClean="0"/>
              <a:t>семьи</a:t>
            </a:r>
            <a:br>
              <a:rPr lang="ru-RU" sz="3200" b="1" dirty="0" smtClean="0"/>
            </a:br>
            <a:r>
              <a:rPr lang="ru-RU" sz="3200" b="1" dirty="0" smtClean="0"/>
              <a:t>(</a:t>
            </a:r>
            <a:r>
              <a:rPr lang="ru-RU" sz="3200" b="1" smtClean="0"/>
              <a:t>мастер – класс)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ru-RU" sz="2400" smtClean="0"/>
              <a:t>Охват «горячим» питанием учащихся класса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147050" cy="3509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FF0000"/>
                </a:solidFill>
              </a:rPr>
              <a:t>Октябрь 2009 года:                                       Ноябрь 2009 года:</a:t>
            </a:r>
            <a:endParaRPr lang="ru-RU" sz="2400" smtClean="0"/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60% - охват питанием                                    78% - охват питанием</a:t>
            </a:r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algn="ctr" eaLnBrk="1" hangingPunct="1">
              <a:buFont typeface="Arial" charset="0"/>
              <a:buNone/>
            </a:pPr>
            <a:r>
              <a:rPr lang="ru-RU" sz="2400" smtClean="0">
                <a:solidFill>
                  <a:srgbClr val="FF0000"/>
                </a:solidFill>
              </a:rPr>
              <a:t>Декабрь 2009-декабрь 2010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smtClean="0"/>
              <a:t>Охват «горячим» питанием -  </a:t>
            </a:r>
            <a:r>
              <a:rPr lang="ru-RU" sz="2400" smtClean="0">
                <a:solidFill>
                  <a:srgbClr val="FF0000"/>
                </a:solidFill>
              </a:rPr>
              <a:t>100%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B4945-9CA6-4431-B649-5F2AEAEFA91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98391" y="2283348"/>
          <a:ext cx="2167866" cy="135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928441" y="2425985"/>
          <a:ext cx="2075219" cy="128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584" name="Рисунок 8" descr="I:\DSC06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724400"/>
            <a:ext cx="23749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9" descr="I:\DSC069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810125"/>
            <a:ext cx="22701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Рисунок 10" descr="I:\DSC069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4759325"/>
            <a:ext cx="2363787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smtClean="0"/>
              <a:t>«ВРЕДНАЯ ВКУСНЯТИНА»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825B8-916D-40D2-8A9B-6112329B746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143000"/>
            <a:ext cx="1973263" cy="1477963"/>
          </a:xfr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114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143000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2862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41433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357688"/>
            <a:ext cx="24114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88" y="2143125"/>
            <a:ext cx="41052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88"/>
            <a:ext cx="4038600" cy="51974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     </a:t>
            </a:r>
            <a:r>
              <a:rPr lang="ru-RU" sz="5400" smtClean="0">
                <a:solidFill>
                  <a:srgbClr val="FF0000"/>
                </a:solidFill>
              </a:rPr>
              <a:t> «+»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FF0000"/>
                </a:solidFill>
              </a:rPr>
              <a:t>Красиво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FF0000"/>
                </a:solidFill>
              </a:rPr>
              <a:t>Вкусно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FF0000"/>
                </a:solidFill>
              </a:rPr>
              <a:t>Быстро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FF0000"/>
                </a:solidFill>
              </a:rPr>
              <a:t>Везде продаётся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00563" y="857250"/>
            <a:ext cx="4186237" cy="52689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smtClean="0">
                <a:solidFill>
                  <a:srgbClr val="FF0000"/>
                </a:solidFill>
              </a:rPr>
              <a:t>«-»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FF0000"/>
                </a:solidFill>
              </a:rPr>
              <a:t>Калорийны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FF0000"/>
                </a:solidFill>
              </a:rPr>
              <a:t>Опасны для здоровья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smtClean="0">
                <a:solidFill>
                  <a:srgbClr val="FF0000"/>
                </a:solidFill>
              </a:rPr>
              <a:t>(кариес, аллергия, проблемы с обменом веществ, нарушения в пищеварительной системе…)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FF0000"/>
                </a:solidFill>
              </a:rPr>
              <a:t>Привыкание</a:t>
            </a:r>
          </a:p>
          <a:p>
            <a:pPr eaLnBrk="1" hangingPunct="1">
              <a:buFont typeface="Wingdings" pitchFamily="2" charset="2"/>
              <a:buChar char="ü"/>
            </a:pPr>
            <a:endParaRPr lang="ru-RU" sz="2400" smtClean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D7D71-A900-4A85-9C22-5A7165223BE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725487"/>
          </a:xfrm>
        </p:spPr>
        <p:txBody>
          <a:bodyPr/>
          <a:lstStyle/>
          <a:p>
            <a:pPr eaLnBrk="1" hangingPunct="1"/>
            <a:r>
              <a:rPr lang="ru-RU" sz="3200" smtClean="0"/>
              <a:t>Чупа-чупсы, мармелад, жевательные конфетки…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3DB9B-BE4D-4F06-8B8B-EEE5097ED65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27653" name="Рисунок 8" descr="Вредоносность пищевых Е-добавок, ароматизаторы, красите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714750"/>
            <a:ext cx="3357562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Содержимое 9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038600" cy="4840287"/>
          </a:xfrm>
        </p:spPr>
        <p:txBody>
          <a:bodyPr/>
          <a:lstStyle/>
          <a:p>
            <a:pPr eaLnBrk="1" hangingPunct="1"/>
            <a:r>
              <a:rPr lang="ru-RU" smtClean="0"/>
              <a:t>В них содержится огромное количество сахара, химические добавки, красители, заменители..</a:t>
            </a:r>
          </a:p>
        </p:txBody>
      </p:sp>
      <p:pic>
        <p:nvPicPr>
          <p:cNvPr id="27655" name="Содержимое 10" descr="http://alpha-omega.moy.su/_si/0/9294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1143000"/>
            <a:ext cx="4357687" cy="5286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smtClean="0"/>
              <a:t>Е – добавки…</a:t>
            </a:r>
          </a:p>
        </p:txBody>
      </p:sp>
      <p:sp>
        <p:nvSpPr>
          <p:cNvPr id="28674" name="Содержимое 3"/>
          <p:cNvSpPr>
            <a:spLocks noGrp="1"/>
          </p:cNvSpPr>
          <p:nvPr>
            <p:ph sz="half" idx="2"/>
          </p:nvPr>
        </p:nvSpPr>
        <p:spPr>
          <a:xfrm>
            <a:off x="4143375" y="1214438"/>
            <a:ext cx="4543425" cy="4911725"/>
          </a:xfrm>
        </p:spPr>
        <p:txBody>
          <a:bodyPr/>
          <a:lstStyle/>
          <a:p>
            <a:pPr eaLnBrk="1" hangingPunct="1"/>
            <a:r>
              <a:rPr lang="ru-RU" sz="2000" smtClean="0"/>
              <a:t>Аллергии</a:t>
            </a:r>
          </a:p>
          <a:p>
            <a:pPr eaLnBrk="1" hangingPunct="1"/>
            <a:r>
              <a:rPr lang="ru-RU" sz="2000" smtClean="0"/>
              <a:t>Аномалии развития плода</a:t>
            </a:r>
          </a:p>
          <a:p>
            <a:pPr eaLnBrk="1" hangingPunct="1"/>
            <a:r>
              <a:rPr lang="ru-RU" sz="2000" smtClean="0"/>
              <a:t>Онкология</a:t>
            </a:r>
          </a:p>
          <a:p>
            <a:pPr eaLnBrk="1" hangingPunct="1"/>
            <a:r>
              <a:rPr lang="ru-RU" sz="2000" smtClean="0"/>
              <a:t>Отравления (вплоть до летального исхода)</a:t>
            </a:r>
          </a:p>
          <a:p>
            <a:pPr eaLnBrk="1" hangingPunct="1"/>
            <a:r>
              <a:rPr lang="ru-RU" sz="2000" smtClean="0"/>
              <a:t>Повышенная возбудимость ЦНС</a:t>
            </a:r>
          </a:p>
          <a:p>
            <a:pPr eaLnBrk="1" hangingPunct="1"/>
            <a:r>
              <a:rPr lang="ru-RU" sz="2000" smtClean="0"/>
              <a:t>Гипоксия тканей и органов</a:t>
            </a:r>
          </a:p>
          <a:p>
            <a:pPr eaLnBrk="1" hangingPunct="1"/>
            <a:r>
              <a:rPr lang="ru-RU" sz="2000" smtClean="0"/>
              <a:t>Заболевания ЖКТ</a:t>
            </a:r>
          </a:p>
          <a:p>
            <a:pPr eaLnBrk="1" hangingPunct="1"/>
            <a:r>
              <a:rPr lang="ru-RU" sz="2000" smtClean="0"/>
              <a:t>Истощение запасов серотонина в коре головного мозга</a:t>
            </a:r>
          </a:p>
          <a:p>
            <a:pPr eaLnBrk="1" hangingPunct="1"/>
            <a:r>
              <a:rPr lang="ru-RU" sz="2000" smtClean="0"/>
              <a:t>Развитие маниакальной депрессии, припадков паники, насилия (при чрезмерном употреблении)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E7CE4-5B5E-426D-9C78-62711FD582B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28678" name="Содержимое 7" descr=" В последнее время всё большее воздействие на состояние организма и его работоспособность оказывают продукты питания, входящие в ежедневный рацион потребления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714500"/>
            <a:ext cx="2786063" cy="4119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smtClean="0"/>
              <a:t>ЧИПСЫ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071563"/>
            <a:ext cx="4500562" cy="52863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картофельный крахмал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/>
              <a:t>+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/>
              <a:t>растительное масло</a:t>
            </a:r>
          </a:p>
          <a:p>
            <a:pPr algn="ctr" eaLnBrk="1" hangingPunct="1">
              <a:buFont typeface="Arial" charset="0"/>
              <a:buNone/>
            </a:pPr>
            <a:endParaRPr lang="ru-RU" smtClean="0"/>
          </a:p>
          <a:p>
            <a:pPr algn="ctr" eaLnBrk="1" hangingPunct="1">
              <a:buFont typeface="Arial" charset="0"/>
              <a:buNone/>
            </a:pPr>
            <a:r>
              <a:rPr lang="ru-RU" sz="2400" smtClean="0"/>
              <a:t>Нарушение пищеварения и обмена веществ (ожирение), проблемы с кожей, кариес, атеросклероз, остеохондроз, торможение нормального роста костей, развитие сердечных заболеваний …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A960E-752E-49A2-9B29-9E1BE3BC3B5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249488" y="2892425"/>
            <a:ext cx="500062" cy="1588"/>
          </a:xfrm>
          <a:prstGeom prst="straightConnector1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9250" y="1714500"/>
            <a:ext cx="28575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500" y="1571625"/>
            <a:ext cx="7923213" cy="47148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 В данном опыте </a:t>
            </a:r>
            <a:r>
              <a:rPr lang="ru-RU" sz="2000" dirty="0" err="1" smtClean="0"/>
              <a:t>ментос</a:t>
            </a:r>
            <a:r>
              <a:rPr lang="ru-RU" sz="2000" dirty="0" smtClean="0"/>
              <a:t> выступил как катализатор, который запустил такую реакцию. Можно сделать вывод - Кока Колу </a:t>
            </a:r>
            <a:r>
              <a:rPr lang="ru-RU" sz="2000" u="sng" dirty="0" smtClean="0"/>
              <a:t>лучше не закусывать</a:t>
            </a:r>
            <a:r>
              <a:rPr lang="ru-RU" sz="2000" dirty="0" smtClean="0"/>
              <a:t>, т.к. вещество-катализатор может находится еще в каком-либо продукте.</a:t>
            </a:r>
            <a:endParaRPr lang="ru-RU" sz="20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14375" y="500063"/>
            <a:ext cx="7566025" cy="8794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КОКА-КОЛА + МЕНТОС =???</a:t>
            </a:r>
            <a:endParaRPr lang="ru-RU" sz="4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744E2-4BBE-44D0-A642-061A056966E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435350"/>
            <a:ext cx="207168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857500" y="3071813"/>
            <a:ext cx="5500688" cy="321468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Благодаря наличию в коле ортофосфорной кислоты,  колу можно использовать как: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Очиститель от накипи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Растворитель лака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Очиститель от ржавчины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Для мытья стёкол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Удаляет пятна с фаянса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Растворяет ноготь человека за 4 дня, кусочек мяса за 2 дня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500188"/>
            <a:ext cx="8215312" cy="49291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Аллергия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обмена веществ – ожирение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кариеса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гастрит  (язва желудка, 12-перстной кишки)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Выводятся кальций, магний  и цинк, которые находятся в ваших костях, так же как и натрий, электролит и вода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500063"/>
            <a:ext cx="8358188" cy="8794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 чему может привести  употребление газированных напитков…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5E83E-87CA-4DB0-8EA3-857047833E0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CA747-0C6D-4B22-8A90-9B9DE452A0E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2773" name="Содержимое 2"/>
          <p:cNvSpPr>
            <a:spLocks noGrp="1"/>
          </p:cNvSpPr>
          <p:nvPr>
            <p:ph sz="half" idx="2"/>
          </p:nvPr>
        </p:nvSpPr>
        <p:spPr>
          <a:xfrm>
            <a:off x="500063" y="500063"/>
            <a:ext cx="8186737" cy="56261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Мудра </a:t>
            </a:r>
            <a:r>
              <a:rPr lang="ru-RU" smtClean="0"/>
              <a:t>- это особое положение пальцев рук в соответствии с определенными правилами.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>
                <a:solidFill>
                  <a:srgbClr val="FF0000"/>
                </a:solidFill>
              </a:rPr>
              <a:t>Мудра</a:t>
            </a:r>
            <a:r>
              <a:rPr lang="ru-RU" smtClean="0"/>
              <a:t>, в переводе с санскрита, означает "дарующий радость", другой вариант перевода - "печать".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2400" smtClean="0"/>
              <a:t>Систематически выполняя мудры, уже через неделю ощутите улучшение состояния. При острых заболеваниях облегчение наступает через несколько дней, а то и часов. Некоторые мудры действуют даже мгновенно! При хронических недугах стойкий эффект наступает по прошествии нескольких недель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Мудра "Спасающая жизнь"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5" y="1285875"/>
            <a:ext cx="4257675" cy="5214938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Оказывает лечебное действие при </a:t>
            </a:r>
            <a:r>
              <a:rPr lang="ru-RU" sz="2000" i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инфаркте миокарда, сердечных приступах, болях и дискомфорте в области сердца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000" dirty="0" smtClean="0"/>
              <a:t>аналогична  действию нитроглицерина и может спасти жизнь человека)</a:t>
            </a:r>
            <a:br>
              <a:rPr lang="ru-RU" sz="2000" dirty="0" smtClean="0"/>
            </a:br>
            <a:endParaRPr lang="ru-RU" sz="2000" dirty="0" smtClean="0"/>
          </a:p>
          <a:p>
            <a:pPr algn="ctr" eaLnBrk="1" hangingPunct="1">
              <a:buFont typeface="Arial" charset="0"/>
              <a:buNone/>
              <a:defRPr/>
            </a:pPr>
            <a:r>
              <a:rPr lang="ru-RU" sz="1800" b="1" dirty="0" smtClean="0"/>
              <a:t>Указательные пальцы обеих рук согните таким образом, чтобы их подушечки касались оснований больших пальцев. Сложите вместо подушечки больших, средних и безымянных пальцев каждой руки. Мизинцы держите выпрямленными. </a:t>
            </a:r>
            <a:br>
              <a:rPr lang="ru-RU" sz="1800" b="1" dirty="0" smtClean="0"/>
            </a:br>
            <a:r>
              <a:rPr lang="ru-RU" sz="1800" b="1" dirty="0" smtClean="0"/>
              <a:t>Выполняйте </a:t>
            </a:r>
            <a:r>
              <a:rPr lang="ru-RU" sz="1800" b="1" dirty="0" err="1" smtClean="0"/>
              <a:t>мудру</a:t>
            </a:r>
            <a:r>
              <a:rPr lang="ru-RU" sz="1800" b="1" dirty="0" smtClean="0"/>
              <a:t> до тех пор, пока состояние не улучшится</a:t>
            </a:r>
            <a:endParaRPr lang="ru-RU" sz="18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67D25-CF5E-4DE5-8390-F900014C895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33798" name="Содержимое 7" descr="http://www.massaging.ru/mudry/save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928813"/>
            <a:ext cx="3643313" cy="3286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52689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000" b="1" smtClean="0"/>
              <a:t>«Если ты думаешь на год вперёд  - посади семя.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b="1" smtClean="0"/>
              <a:t> Если ты думаешь на десятилетие вперёд – посади дерево.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b="1" smtClean="0"/>
              <a:t>   Если ты думаешь на век вперёд – воспитай человека»</a:t>
            </a:r>
          </a:p>
          <a:p>
            <a:pPr algn="r" eaLnBrk="1" hangingPunct="1">
              <a:buFont typeface="Arial" charset="0"/>
              <a:buNone/>
            </a:pPr>
            <a:r>
              <a:rPr lang="ru-RU" sz="2400" smtClean="0"/>
              <a:t>(народная мудрость)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3D68D-68B1-4EAB-956B-D80E1E2591B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ru-RU" b="1" smtClean="0"/>
              <a:t>Мудра "Парящий Лотос"</a:t>
            </a:r>
            <a:endParaRPr lang="ru-RU" smtClean="0"/>
          </a:p>
        </p:txBody>
      </p:sp>
      <p:sp>
        <p:nvSpPr>
          <p:cNvPr id="34818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400550" cy="5000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" smtClean="0"/>
              <a:t>Мудру применяют при заболеваниях полых органов —</a:t>
            </a:r>
            <a:r>
              <a:rPr lang="ru-RU" sz="2000" i="1" u="sng" smtClean="0">
                <a:solidFill>
                  <a:srgbClr val="FF0000"/>
                </a:solidFill>
              </a:rPr>
              <a:t>желудка, кишечника, желчного пузыря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b="1" smtClean="0"/>
              <a:t>Соедините друг с другом кончики больших пальцев, а также средних и указательных. Безымянные пальцы и мизинцы переплетите так, чтобы они лежали у оснований средних пальцев</a:t>
            </a:r>
            <a:endParaRPr lang="ru-RU" sz="2400" b="1" smtClean="0">
              <a:solidFill>
                <a:srgbClr val="FF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94F8E-5FF2-4353-92E4-53098AAD3C5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34822" name="Содержимое 7" descr="http://www.massaging.ru/mudry/lotos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0" y="1714500"/>
            <a:ext cx="3429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ru-RU" b="1" smtClean="0"/>
              <a:t>Мудра "Голова Дракона"</a:t>
            </a:r>
            <a:endParaRPr lang="ru-RU" smtClean="0"/>
          </a:p>
        </p:txBody>
      </p:sp>
      <p:sp>
        <p:nvSpPr>
          <p:cNvPr id="35842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1285875"/>
            <a:ext cx="4186237" cy="51435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" smtClean="0"/>
              <a:t>Эту мудру выполняют при </a:t>
            </a:r>
            <a:r>
              <a:rPr lang="ru-RU" sz="2000" i="1" u="sng" smtClean="0">
                <a:solidFill>
                  <a:srgbClr val="FF0000"/>
                </a:solidFill>
              </a:rPr>
              <a:t>болезнях носоглотки, легких и верхних дыхательных путей, а также для профилактики и лечения простудных заболеваний</a:t>
            </a:r>
          </a:p>
          <a:p>
            <a:pPr algn="ctr" eaLnBrk="1" hangingPunct="1">
              <a:buFont typeface="Arial" charset="0"/>
              <a:buNone/>
            </a:pPr>
            <a:endParaRPr lang="ru-RU" sz="2000" i="1" u="sng" smtClean="0">
              <a:solidFill>
                <a:srgbClr val="FF00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000" b="1" smtClean="0"/>
              <a:t>Средним пальцем правой руки обхватите указательный палец той же руки. Таким же образом сложите пальцы левой руки. Соедините руки вместе. Большие пальцы сомкните боковыми поверхностями, остальные пальцы скрестите между собой</a:t>
            </a:r>
            <a:endParaRPr lang="ru-RU" sz="2000" b="1" smtClean="0">
              <a:solidFill>
                <a:srgbClr val="FF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A6E50-6884-4FE9-A033-2C9ECF18839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35846" name="Содержимое 7" descr="http://www.massaging.ru/mudry/hea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785938"/>
            <a:ext cx="3357563" cy="4071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A4EFA-84C7-47D6-96D0-4B57D331D28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57188" y="357188"/>
            <a:ext cx="8429625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i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Моя основная задача, как классного руководителя - привлечь родителей к </a:t>
            </a:r>
            <a:r>
              <a:rPr lang="ru-RU" sz="2800" i="1" u="sng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сотрудничеству</a:t>
            </a:r>
            <a:r>
              <a:rPr lang="ru-RU" sz="2800" i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i="1" u="sng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взаимодействию</a:t>
            </a:r>
            <a:r>
              <a:rPr lang="ru-RU" sz="2800" i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i="1" u="sng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подвести их</a:t>
            </a:r>
            <a:r>
              <a:rPr lang="ru-RU" sz="2800" i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к знанию и пониманию педагогических принципов, доброжелательно объяснять проблемы в воспитании ребёнка и обозначить пути возможного их решения. Родители являются главными моими помощниками, на которых я могу «положиться» в любой момент…..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pPr algn="ctr" eaLnBrk="0" hangingPunct="0">
              <a:defRPr/>
            </a:pPr>
            <a:r>
              <a:rPr lang="ru-RU" sz="2800" i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Работа классного руководителя – интересная,  захватывающая. Вместе с родителями она становится легче и конструктивнее. 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084763"/>
            <a:ext cx="176371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ЗДОРОВЬЯ ВАМ И ВАШИМ СЕМЬЯМ!</a:t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Помните, все в ваших руках!</a:t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B6639-8E39-4C1A-BC70-E4F5C33C633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3891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298" y="3429000"/>
            <a:ext cx="4286250" cy="3198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5"/>
          </a:xfrm>
        </p:spPr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Есть такое огромное счастье, которое питается солнцем, балуется физкультурой, любит свежий воздух и пьёт чистую воду.</a:t>
            </a:r>
            <a:br>
              <a:rPr lang="ru-RU" sz="2800" smtClean="0"/>
            </a:br>
            <a:r>
              <a:rPr lang="ru-RU" sz="2800" smtClean="0"/>
              <a:t>Оно всю жизнь  сражается с болезнями !</a:t>
            </a:r>
            <a:br>
              <a:rPr lang="ru-RU" sz="2800" smtClean="0"/>
            </a:br>
            <a:r>
              <a:rPr lang="ru-RU" sz="2800" smtClean="0"/>
              <a:t>У него сам Минздрав в друзьях!</a:t>
            </a:r>
            <a:br>
              <a:rPr lang="ru-RU" sz="2800" smtClean="0"/>
            </a:br>
            <a:r>
              <a:rPr lang="ru-RU" sz="2800" smtClean="0"/>
              <a:t>Знаете…оно дороже денег и полезнее золота.</a:t>
            </a:r>
            <a:br>
              <a:rPr lang="ru-RU" sz="2800" smtClean="0"/>
            </a:br>
            <a:r>
              <a:rPr lang="ru-RU" sz="2800" smtClean="0"/>
              <a:t>Это большущее счастье, и когда его не замечают, значит, оно есть!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B99EF0-A7EA-460A-8144-2107F9FAEBF8}" type="datetime1">
              <a:rPr lang="ru-RU" smtClean="0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478F9-9A3B-417E-BF39-138CC9136D6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74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3929063"/>
            <a:ext cx="2862262" cy="2714625"/>
          </a:xfrm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428750"/>
            <a:ext cx="86677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1428750"/>
            <a:ext cx="968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3500438"/>
            <a:ext cx="1227138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63" y="5000625"/>
            <a:ext cx="105886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3857625"/>
            <a:ext cx="898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Font typeface="Arial" charset="0"/>
              <a:buNone/>
              <a:defRPr/>
            </a:pPr>
            <a:endParaRPr lang="ru-RU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C9C9A-946E-474B-8837-A2E192A9A4F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905E2-656F-40A3-B315-FE0D8093886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071563"/>
            <a:ext cx="2584450" cy="1928812"/>
          </a:xfrm>
          <a:ln w="25400">
            <a:solidFill>
              <a:schemeClr val="accent6">
                <a:lumMod val="75000"/>
              </a:schemeClr>
            </a:solidFill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3143250"/>
            <a:ext cx="2289175" cy="3055938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1071563"/>
            <a:ext cx="2616200" cy="1978025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23FA-0527-4717-9F0C-07BC6C987BA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63" y="1000125"/>
            <a:ext cx="7358062" cy="38576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Здоровье детей – забота всех. Это одна из самых главных ценностей семьи и общества в целом. Поэтому проблему здоровья детей надо решать комплексно и всем миром.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mtClean="0"/>
              <a:t>Зоны риска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8206A-CD72-49E0-A583-5B787468096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143000"/>
            <a:ext cx="2000250" cy="5032375"/>
          </a:xfrm>
        </p:spPr>
      </p:pic>
      <p:sp>
        <p:nvSpPr>
          <p:cNvPr id="13" name="Овал 12"/>
          <p:cNvSpPr/>
          <p:nvPr/>
        </p:nvSpPr>
        <p:spPr>
          <a:xfrm>
            <a:off x="1643063" y="1857375"/>
            <a:ext cx="133350" cy="149066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28750" y="3000375"/>
            <a:ext cx="571500" cy="5715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571625" y="1428750"/>
            <a:ext cx="357188" cy="357188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63" y="1071563"/>
            <a:ext cx="5000625" cy="10715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29000" y="3714750"/>
            <a:ext cx="5000625" cy="107156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29000" y="5000625"/>
            <a:ext cx="5000625" cy="107156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9000" y="2357438"/>
            <a:ext cx="5000625" cy="10715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643313" y="1143000"/>
            <a:ext cx="4500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Голова </a:t>
            </a:r>
            <a:r>
              <a:rPr lang="ru-RU">
                <a:ea typeface="Calibri" pitchFamily="34" charset="0"/>
                <a:cs typeface="Times New Roman" pitchFamily="18" charset="0"/>
              </a:rPr>
              <a:t>–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высокие учебные нагрузки, большое количество домашних заданий </a:t>
            </a:r>
            <a:r>
              <a:rPr lang="ru-RU">
                <a:ea typeface="Calibri" pitchFamily="34" charset="0"/>
                <a:cs typeface="Times New Roman" pitchFamily="18" charset="0"/>
              </a:rPr>
              <a:t>–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переутомление, неврозы, головные боли</a:t>
            </a:r>
            <a:r>
              <a:rPr lang="ru-RU">
                <a:ea typeface="Calibri" pitchFamily="34" charset="0"/>
                <a:cs typeface="Times New Roman" pitchFamily="18" charset="0"/>
              </a:rPr>
              <a:t>…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643313" y="2428875"/>
            <a:ext cx="4643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Глаза </a:t>
            </a:r>
            <a:r>
              <a:rPr lang="ru-RU">
                <a:ea typeface="Calibri" pitchFamily="34" charset="0"/>
                <a:cs typeface="Times New Roman" pitchFamily="18" charset="0"/>
              </a:rPr>
              <a:t>–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зрение, большие нагрузки при чтении, компьютеры, телефоны, мелкий шрифт в учебниках </a:t>
            </a:r>
            <a:r>
              <a:rPr lang="ru-RU">
                <a:ea typeface="Calibri" pitchFamily="34" charset="0"/>
                <a:cs typeface="Times New Roman" pitchFamily="18" charset="0"/>
              </a:rPr>
              <a:t>–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миопия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500438" y="3786188"/>
            <a:ext cx="4857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Позвоночник 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сколиоз (искривление позвоночника  - «рак ортопедии») 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проблемы с межпозвонковыми дисками, невралгии (защемление нервов), проблемы органов грудной и брюшной полости (сердце, лёгкие, органы пищеварения)</a:t>
            </a:r>
            <a:r>
              <a:rPr lang="ru-RU" sz="1400">
                <a:ea typeface="Calibri" pitchFamily="34" charset="0"/>
                <a:cs typeface="Times New Roman" pitchFamily="18" charset="0"/>
              </a:rPr>
              <a:t>…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571875" y="5214938"/>
            <a:ext cx="4786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ЖКТ </a:t>
            </a:r>
            <a:r>
              <a:rPr lang="ru-RU" sz="160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проблемы с пищеварением, гастриты, язвы, колиты, холециститы…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z="2000" smtClean="0"/>
              <a:t>Медицинский осмотр класса 2009-2010 учебный год: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C62E8-AD70-441C-8ABD-ACA5E144520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857356" y="1500174"/>
          <a:ext cx="514353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6072188" y="714375"/>
            <a:ext cx="2428875" cy="1357313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Заболевания ЖКТ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3286125" y="1214438"/>
            <a:ext cx="2143125" cy="1285875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Сколиоз</a:t>
            </a:r>
          </a:p>
        </p:txBody>
      </p:sp>
      <p:sp>
        <p:nvSpPr>
          <p:cNvPr id="10" name="Выноска 3 9"/>
          <p:cNvSpPr/>
          <p:nvPr/>
        </p:nvSpPr>
        <p:spPr>
          <a:xfrm rot="16200000">
            <a:off x="1035844" y="3107532"/>
            <a:ext cx="1714500" cy="1357312"/>
          </a:xfrm>
          <a:prstGeom prst="borderCallout3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2000" dirty="0"/>
              <a:t>Миопия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57688" y="4857750"/>
            <a:ext cx="1500187" cy="100012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Проблемы с неврологией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V="1">
            <a:off x="5036340" y="4607733"/>
            <a:ext cx="214322" cy="1428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9238" y="4071938"/>
            <a:ext cx="229711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allAtOnce" animBg="1"/>
      <p:bldP spid="9" grpId="0" build="allAtOnce" animBg="1"/>
      <p:bldP spid="10" grpId="0" build="allAtOnce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6F7DE-705A-4DF1-B582-054FD72D8A7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1563" y="714375"/>
            <a:ext cx="7143750" cy="407193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За </a:t>
            </a:r>
            <a:r>
              <a:rPr lang="ru-RU" sz="3200" i="1" dirty="0"/>
              <a:t>воспитание детей, как и за их здоровье,  </a:t>
            </a:r>
            <a:r>
              <a:rPr lang="ru-RU" sz="3200" i="1" dirty="0">
                <a:solidFill>
                  <a:srgbClr val="FF0000"/>
                </a:solidFill>
              </a:rPr>
              <a:t>несут ответственность родители</a:t>
            </a:r>
            <a:r>
              <a:rPr lang="ru-RU" sz="3200" i="1" dirty="0"/>
              <a:t>, а все другие социальные институты призваны </a:t>
            </a:r>
            <a:r>
              <a:rPr lang="ru-RU" sz="3200" i="1" u="sng" dirty="0"/>
              <a:t>помочь</a:t>
            </a:r>
            <a:r>
              <a:rPr lang="ru-RU" sz="3200" i="1" dirty="0"/>
              <a:t>, </a:t>
            </a:r>
            <a:r>
              <a:rPr lang="ru-RU" sz="3200" i="1" u="sng" dirty="0"/>
              <a:t>поддержать</a:t>
            </a:r>
            <a:r>
              <a:rPr lang="ru-RU" sz="3200" i="1" dirty="0"/>
              <a:t>, </a:t>
            </a:r>
            <a:r>
              <a:rPr lang="ru-RU" sz="3200" i="1" u="sng" dirty="0"/>
              <a:t>направить</a:t>
            </a:r>
            <a:r>
              <a:rPr lang="ru-RU" sz="3200" i="1" dirty="0"/>
              <a:t> и </a:t>
            </a:r>
            <a:r>
              <a:rPr lang="ru-RU" sz="3200" i="1" u="sng" dirty="0"/>
              <a:t>дополнить</a:t>
            </a:r>
            <a:r>
              <a:rPr lang="ru-RU" sz="3200" i="1" dirty="0"/>
              <a:t> их воспитательную деятельность, но не более</a:t>
            </a:r>
            <a:endParaRPr lang="ru-RU" sz="3200" dirty="0"/>
          </a:p>
        </p:txBody>
      </p:sp>
      <p:pic>
        <p:nvPicPr>
          <p:cNvPr id="235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4572000"/>
            <a:ext cx="2024062" cy="20240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астер-класс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мастер-класс</Template>
  <TotalTime>307</TotalTime>
  <Words>711</Words>
  <Application>Microsoft Office PowerPoint</Application>
  <PresentationFormat>Экран (4:3)</PresentationFormat>
  <Paragraphs>106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мастер-класс</vt:lpstr>
      <vt:lpstr>Ценность здоровья - одна из самых главных ценностей семьи (мастер – класс)</vt:lpstr>
      <vt:lpstr>Слайд 2</vt:lpstr>
      <vt:lpstr> Есть такое огромное счастье, которое питается солнцем, балуется физкультурой, любит свежий воздух и пьёт чистую воду. Оно всю жизнь  сражается с болезнями ! У него сам Минздрав в друзьях! Знаете…оно дороже денег и полезнее золота. Это большущее счастье, и когда его не замечают, значит, оно есть!</vt:lpstr>
      <vt:lpstr>Слайд 4</vt:lpstr>
      <vt:lpstr>Слайд 5</vt:lpstr>
      <vt:lpstr>Слайд 6</vt:lpstr>
      <vt:lpstr>Зоны риска</vt:lpstr>
      <vt:lpstr>Медицинский осмотр класса 2009-2010 учебный год:</vt:lpstr>
      <vt:lpstr>Слайд 9</vt:lpstr>
      <vt:lpstr>Охват «горячим» питанием учащихся класса</vt:lpstr>
      <vt:lpstr>«ВРЕДНАЯ ВКУСНЯТИНА»</vt:lpstr>
      <vt:lpstr>Слайд 12</vt:lpstr>
      <vt:lpstr>Чупа-чупсы, мармелад, жевательные конфетки…</vt:lpstr>
      <vt:lpstr>Е – добавки…</vt:lpstr>
      <vt:lpstr>ЧИПСЫ</vt:lpstr>
      <vt:lpstr> В данном опыте ментос выступил как катализатор, который запустил такую реакцию. Можно сделать вывод - Кока Колу лучше не закусывать, т.к. вещество-катализатор может находится еще в каком-либо продукте.</vt:lpstr>
      <vt:lpstr>Аллергия  нарушение обмена веществ – ожирение  развитие кариеса  гастрит  (язва желудка, 12-перстной кишки)   Выводятся кальций, магний  и цинк, которые находятся в ваших костях, так же как и натрий, электролит и вода   </vt:lpstr>
      <vt:lpstr>Слайд 18</vt:lpstr>
      <vt:lpstr>Мудра "Спасающая жизнь"</vt:lpstr>
      <vt:lpstr>Мудра "Парящий Лотос"</vt:lpstr>
      <vt:lpstr>Мудра "Голова Дракона"</vt:lpstr>
      <vt:lpstr>Слайд 22</vt:lpstr>
      <vt:lpstr> ЗДОРОВЬЯ ВАМ И ВАШИМ СЕМЬЯМ!  Помните, все в ваших руках!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Майкл</dc:creator>
  <dc:description>http://aida.ucoz.ru</dc:description>
  <cp:lastModifiedBy>Irina</cp:lastModifiedBy>
  <cp:revision>36</cp:revision>
  <dcterms:created xsi:type="dcterms:W3CDTF">2010-12-08T12:11:09Z</dcterms:created>
  <dcterms:modified xsi:type="dcterms:W3CDTF">2011-01-19T12:34:31Z</dcterms:modified>
  <cp:category>шаблоны к Powerpoint</cp:category>
</cp:coreProperties>
</file>