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0" r:id="rId5"/>
    <p:sldId id="259"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34A8"/>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5B106E36-FD25-4E2D-B0AA-010F637433A0}" type="datetimeFigureOut">
              <a:rPr lang="ru-RU" smtClean="0"/>
              <a:pPr/>
              <a:t>16.12.2010</a:t>
            </a:fld>
            <a:endParaRPr lang="ru-RU"/>
          </a:p>
        </p:txBody>
      </p:sp>
      <p:sp>
        <p:nvSpPr>
          <p:cNvPr id="16" name="Номер слайда 15"/>
          <p:cNvSpPr>
            <a:spLocks noGrp="1"/>
          </p:cNvSpPr>
          <p:nvPr>
            <p:ph type="sldNum" sz="quarter" idx="11"/>
          </p:nvPr>
        </p:nvSpPr>
        <p:spPr/>
        <p:txBody>
          <a:bodyPr/>
          <a:lstStyle/>
          <a:p>
            <a:fld id="{725C68B6-61C2-468F-89AB-4B9F7531AA68}"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16.12.2010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16.12.2010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5B106E36-FD25-4E2D-B0AA-010F637433A0}" type="datetimeFigureOut">
              <a:rPr lang="ru-RU" smtClean="0"/>
              <a:pPr/>
              <a:t>16.12.2010</a:t>
            </a:fld>
            <a:endParaRPr lang="ru-RU"/>
          </a:p>
        </p:txBody>
      </p:sp>
      <p:sp>
        <p:nvSpPr>
          <p:cNvPr id="15" name="Номер слайда 14"/>
          <p:cNvSpPr>
            <a:spLocks noGrp="1"/>
          </p:cNvSpPr>
          <p:nvPr>
            <p:ph type="sldNum" sz="quarter" idx="15"/>
          </p:nvPr>
        </p:nvSpPr>
        <p:spPr/>
        <p:txBody>
          <a:bodyPr/>
          <a:lstStyle>
            <a:lvl1pPr algn="ctr">
              <a:defRPr/>
            </a:lvl1pPr>
          </a:lstStyle>
          <a:p>
            <a:fld id="{725C68B6-61C2-468F-89AB-4B9F7531AA68}"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5B106E36-FD25-4E2D-B0AA-010F637433A0}" type="datetimeFigureOut">
              <a:rPr lang="ru-RU" smtClean="0"/>
              <a:pPr/>
              <a:t>16.12.2010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5B106E36-FD25-4E2D-B0AA-010F637433A0}" type="datetimeFigureOut">
              <a:rPr lang="ru-RU" smtClean="0"/>
              <a:pPr/>
              <a:t>16.12.2010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16.12.2010</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16.12.2010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16.12.2010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5B106E36-FD25-4E2D-B0AA-010F637433A0}" type="datetimeFigureOut">
              <a:rPr lang="ru-RU" smtClean="0"/>
              <a:pPr/>
              <a:t>16.12.2010</a:t>
            </a:fld>
            <a:endParaRPr lang="ru-RU"/>
          </a:p>
        </p:txBody>
      </p:sp>
      <p:sp>
        <p:nvSpPr>
          <p:cNvPr id="9" name="Номер слайда 8"/>
          <p:cNvSpPr>
            <a:spLocks noGrp="1"/>
          </p:cNvSpPr>
          <p:nvPr>
            <p:ph type="sldNum" sz="quarter" idx="15"/>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5B106E36-FD25-4E2D-B0AA-010F637433A0}" type="datetimeFigureOut">
              <a:rPr lang="ru-RU" smtClean="0"/>
              <a:pPr/>
              <a:t>16.12.2010</a:t>
            </a:fld>
            <a:endParaRPr lang="ru-RU"/>
          </a:p>
        </p:txBody>
      </p:sp>
      <p:sp>
        <p:nvSpPr>
          <p:cNvPr id="9" name="Номер слайда 8"/>
          <p:cNvSpPr>
            <a:spLocks noGrp="1"/>
          </p:cNvSpPr>
          <p:nvPr>
            <p:ph type="sldNum" sz="quarter" idx="11"/>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B106E36-FD25-4E2D-B0AA-010F637433A0}" type="datetimeFigureOut">
              <a:rPr lang="ru-RU" smtClean="0"/>
              <a:pPr/>
              <a:t>16.12.2010</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25C68B6-61C2-468F-89AB-4B9F7531AA68}"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dissolve/>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Содержимое 5" descr="0071491.jpg"/>
          <p:cNvPicPr>
            <a:picLocks noGrp="1" noChangeAspect="1"/>
          </p:cNvPicPr>
          <p:nvPr>
            <p:ph idx="1"/>
          </p:nvPr>
        </p:nvPicPr>
        <p:blipFill>
          <a:blip r:embed="rId2"/>
          <a:stretch>
            <a:fillRect/>
          </a:stretch>
        </p:blipFill>
        <p:spPr>
          <a:xfrm>
            <a:off x="1714480" y="2143116"/>
            <a:ext cx="5715000" cy="3800475"/>
          </a:xfrm>
        </p:spPr>
      </p:pic>
      <p:sp>
        <p:nvSpPr>
          <p:cNvPr id="2" name="Заголовок 1"/>
          <p:cNvSpPr>
            <a:spLocks noGrp="1"/>
          </p:cNvSpPr>
          <p:nvPr>
            <p:ph type="title"/>
          </p:nvPr>
        </p:nvSpPr>
        <p:spPr>
          <a:xfrm>
            <a:off x="500034" y="642918"/>
            <a:ext cx="8229600" cy="919146"/>
          </a:xfrm>
          <a:solidFill>
            <a:srgbClr val="FF0000"/>
          </a:solidFill>
        </p:spPr>
        <p:style>
          <a:lnRef idx="3">
            <a:schemeClr val="lt1"/>
          </a:lnRef>
          <a:fillRef idx="1">
            <a:schemeClr val="accent2"/>
          </a:fillRef>
          <a:effectRef idx="1">
            <a:schemeClr val="accent2"/>
          </a:effectRef>
          <a:fontRef idx="minor">
            <a:schemeClr val="lt1"/>
          </a:fontRef>
        </p:style>
        <p:txBody>
          <a:bodyPr/>
          <a:lstStyle/>
          <a:p>
            <a:pPr algn="ctr"/>
            <a:r>
              <a:rPr lang="en-US" dirty="0" smtClean="0">
                <a:solidFill>
                  <a:schemeClr val="bg1"/>
                </a:solidFill>
                <a:latin typeface="Times New Roman" pitchFamily="18" charset="0"/>
                <a:cs typeface="Times New Roman" pitchFamily="18" charset="0"/>
              </a:rPr>
              <a:t>Pavement  art</a:t>
            </a:r>
            <a:endParaRPr lang="ru-RU" dirty="0">
              <a:solidFill>
                <a:schemeClr val="bg1"/>
              </a:solidFill>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357166"/>
            <a:ext cx="8229600" cy="2071702"/>
          </a:xfrm>
          <a:solidFill>
            <a:srgbClr val="FF0000"/>
          </a:solidFill>
          <a:ln>
            <a:solidFill>
              <a:schemeClr val="tx1"/>
            </a:solidFill>
          </a:ln>
        </p:spPr>
        <p:style>
          <a:lnRef idx="3">
            <a:schemeClr val="lt1"/>
          </a:lnRef>
          <a:fillRef idx="1">
            <a:schemeClr val="accent4"/>
          </a:fillRef>
          <a:effectRef idx="1">
            <a:schemeClr val="accent4"/>
          </a:effectRef>
          <a:fontRef idx="minor">
            <a:schemeClr val="lt1"/>
          </a:fontRef>
        </p:style>
        <p:txBody>
          <a:bodyPr>
            <a:normAutofit fontScale="90000"/>
          </a:bodyPr>
          <a:lstStyle/>
          <a:p>
            <a:pPr algn="just"/>
            <a:r>
              <a:rPr sz="3600" smtClean="0">
                <a:solidFill>
                  <a:schemeClr val="bg1"/>
                </a:solidFill>
                <a:latin typeface="Times New Roman" pitchFamily="18" charset="0"/>
                <a:cs typeface="Times New Roman" pitchFamily="18" charset="0"/>
              </a:rPr>
              <a:t>Street Painting is one of the directions of </a:t>
            </a:r>
            <a:r>
              <a:rPr sz="3600" i="1" smtClean="0">
                <a:solidFill>
                  <a:schemeClr val="bg1"/>
                </a:solidFill>
                <a:latin typeface="Times New Roman" pitchFamily="18" charset="0"/>
                <a:cs typeface="Times New Roman" pitchFamily="18" charset="0"/>
              </a:rPr>
              <a:t>street art</a:t>
            </a:r>
            <a:r>
              <a:rPr sz="3600" smtClean="0">
                <a:solidFill>
                  <a:schemeClr val="bg1"/>
                </a:solidFill>
                <a:latin typeface="Times New Roman" pitchFamily="18" charset="0"/>
                <a:cs typeface="Times New Roman" pitchFamily="18" charset="0"/>
              </a:rPr>
              <a:t>, which differ from graffity, as deals with asphalt. The Open-air gallery appeared with drawings of  Julian Beever, the very known artist-madonnari.</a:t>
            </a:r>
            <a:endParaRPr lang="ru-RU" dirty="0">
              <a:solidFill>
                <a:schemeClr val="bg1"/>
              </a:solidFill>
              <a:latin typeface="Times New Roman" pitchFamily="18" charset="0"/>
              <a:cs typeface="Times New Roman" pitchFamily="18" charset="0"/>
            </a:endParaRPr>
          </a:p>
        </p:txBody>
      </p:sp>
      <p:pic>
        <p:nvPicPr>
          <p:cNvPr id="6" name="Содержимое 5" descr="0_1a900_254e7c19_L.jpg"/>
          <p:cNvPicPr>
            <a:picLocks noGrp="1" noChangeAspect="1"/>
          </p:cNvPicPr>
          <p:nvPr>
            <p:ph sz="half" idx="2"/>
          </p:nvPr>
        </p:nvPicPr>
        <p:blipFill>
          <a:blip r:embed="rId2"/>
          <a:stretch>
            <a:fillRect/>
          </a:stretch>
        </p:blipFill>
        <p:spPr>
          <a:xfrm>
            <a:off x="4786314" y="2643182"/>
            <a:ext cx="3429024" cy="3814768"/>
          </a:xfrm>
        </p:spPr>
      </p:pic>
      <p:pic>
        <p:nvPicPr>
          <p:cNvPr id="8" name="Содержимое 7" descr="0_1a8ff_bc3d546e_L.jpg"/>
          <p:cNvPicPr>
            <a:picLocks noGrp="1" noChangeAspect="1"/>
          </p:cNvPicPr>
          <p:nvPr>
            <p:ph sz="half" idx="1"/>
          </p:nvPr>
        </p:nvPicPr>
        <p:blipFill>
          <a:blip r:embed="rId3"/>
          <a:stretch>
            <a:fillRect/>
          </a:stretch>
        </p:blipFill>
        <p:spPr>
          <a:xfrm>
            <a:off x="581818" y="2643182"/>
            <a:ext cx="3847305" cy="3643338"/>
          </a:xfrm>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14290"/>
            <a:ext cx="8229600" cy="1790704"/>
          </a:xfrm>
          <a:solidFill>
            <a:srgbClr val="FF0000"/>
          </a:solidFill>
        </p:spPr>
        <p:style>
          <a:lnRef idx="3">
            <a:schemeClr val="lt1"/>
          </a:lnRef>
          <a:fillRef idx="1">
            <a:schemeClr val="accent4"/>
          </a:fillRef>
          <a:effectRef idx="1">
            <a:schemeClr val="accent4"/>
          </a:effectRef>
          <a:fontRef idx="minor">
            <a:schemeClr val="lt1"/>
          </a:fontRef>
        </p:style>
        <p:txBody>
          <a:bodyPr>
            <a:noAutofit/>
          </a:bodyPr>
          <a:lstStyle/>
          <a:p>
            <a:pPr algn="just"/>
            <a:r>
              <a:rPr sz="2800" smtClean="0">
                <a:solidFill>
                  <a:schemeClr val="bg1"/>
                </a:solidFill>
                <a:latin typeface="Times New Roman" pitchFamily="18" charset="0"/>
                <a:cs typeface="Times New Roman" pitchFamily="18" charset="0"/>
              </a:rPr>
              <a:t>Street painting has been recorded  throughout  Europe since the 16th century. Street painters in Italy are called </a:t>
            </a:r>
            <a:r>
              <a:rPr sz="2800" i="1" smtClean="0">
                <a:solidFill>
                  <a:schemeClr val="bg1"/>
                </a:solidFill>
                <a:latin typeface="Times New Roman" pitchFamily="18" charset="0"/>
                <a:cs typeface="Times New Roman" pitchFamily="18" charset="0"/>
              </a:rPr>
              <a:t>madonnari</a:t>
            </a:r>
            <a:r>
              <a:rPr sz="2800" smtClean="0">
                <a:solidFill>
                  <a:schemeClr val="bg1"/>
                </a:solidFill>
                <a:latin typeface="Times New Roman" pitchFamily="18" charset="0"/>
                <a:cs typeface="Times New Roman" pitchFamily="18" charset="0"/>
              </a:rPr>
              <a:t>, they often created pictures representing the Madonna. In England they are called </a:t>
            </a:r>
            <a:r>
              <a:rPr sz="2800" i="1" smtClean="0">
                <a:solidFill>
                  <a:schemeClr val="bg1"/>
                </a:solidFill>
                <a:latin typeface="Times New Roman" pitchFamily="18" charset="0"/>
                <a:cs typeface="Times New Roman" pitchFamily="18" charset="0"/>
              </a:rPr>
              <a:t>screevers.</a:t>
            </a:r>
            <a:endParaRPr lang="ru-RU" sz="2800" dirty="0">
              <a:solidFill>
                <a:schemeClr val="bg1"/>
              </a:solidFill>
              <a:latin typeface="Times New Roman" pitchFamily="18" charset="0"/>
              <a:cs typeface="Times New Roman" pitchFamily="18" charset="0"/>
            </a:endParaRPr>
          </a:p>
        </p:txBody>
      </p:sp>
      <p:pic>
        <p:nvPicPr>
          <p:cNvPr id="5" name="Содержимое 4" descr="22_080922-11b_FlorenceItaly_PompeoBatoni.jpg"/>
          <p:cNvPicPr>
            <a:picLocks noGrp="1" noChangeAspect="1"/>
          </p:cNvPicPr>
          <p:nvPr>
            <p:ph sz="half" idx="1"/>
          </p:nvPr>
        </p:nvPicPr>
        <p:blipFill>
          <a:blip r:embed="rId2"/>
          <a:stretch>
            <a:fillRect/>
          </a:stretch>
        </p:blipFill>
        <p:spPr>
          <a:xfrm>
            <a:off x="785786" y="2143116"/>
            <a:ext cx="3571900" cy="4238636"/>
          </a:xfrm>
        </p:spPr>
      </p:pic>
      <p:pic>
        <p:nvPicPr>
          <p:cNvPr id="6" name="Содержимое 5" descr="47_090625-24b_RaphaelWithFarsi_Art.jpg"/>
          <p:cNvPicPr>
            <a:picLocks noGrp="1" noChangeAspect="1"/>
          </p:cNvPicPr>
          <p:nvPr>
            <p:ph sz="half" idx="2"/>
          </p:nvPr>
        </p:nvPicPr>
        <p:blipFill>
          <a:blip r:embed="rId3"/>
          <a:stretch>
            <a:fillRect/>
          </a:stretch>
        </p:blipFill>
        <p:spPr>
          <a:xfrm>
            <a:off x="4857752" y="2143116"/>
            <a:ext cx="3429024" cy="4238636"/>
          </a:xfrm>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1285884"/>
          </a:xfrm>
          <a:solidFill>
            <a:srgbClr val="FF0000"/>
          </a:solidFill>
        </p:spPr>
        <p:style>
          <a:lnRef idx="3">
            <a:schemeClr val="lt1"/>
          </a:lnRef>
          <a:fillRef idx="1">
            <a:schemeClr val="accent4"/>
          </a:fillRef>
          <a:effectRef idx="1">
            <a:schemeClr val="accent4"/>
          </a:effectRef>
          <a:fontRef idx="minor">
            <a:schemeClr val="lt1"/>
          </a:fontRef>
        </p:style>
        <p:txBody>
          <a:bodyPr>
            <a:noAutofit/>
          </a:bodyPr>
          <a:lstStyle/>
          <a:p>
            <a:pPr algn="just"/>
            <a:r>
              <a:rPr sz="2800" smtClean="0">
                <a:solidFill>
                  <a:schemeClr val="bg1"/>
                </a:solidFill>
                <a:latin typeface="Times New Roman" pitchFamily="18" charset="0"/>
                <a:cs typeface="Times New Roman" pitchFamily="18" charset="0"/>
              </a:rPr>
              <a:t>Over the past decades various artists have developed new styles based on the work of artists such Michelangelo, </a:t>
            </a:r>
            <a:r>
              <a:rPr lang="it-IT" sz="2800" dirty="0" smtClean="0">
                <a:solidFill>
                  <a:schemeClr val="bg1"/>
                </a:solidFill>
                <a:latin typeface="Times New Roman" pitchFamily="18" charset="0"/>
                <a:cs typeface="Times New Roman" pitchFamily="18" charset="0"/>
              </a:rPr>
              <a:t>Andrea Mantegna, </a:t>
            </a:r>
            <a:r>
              <a:rPr sz="2800" smtClean="0">
                <a:solidFill>
                  <a:schemeClr val="bg1"/>
                </a:solidFill>
                <a:latin typeface="Times New Roman" pitchFamily="18" charset="0"/>
                <a:cs typeface="Times New Roman" pitchFamily="18" charset="0"/>
              </a:rPr>
              <a:t>Hans Holbein. </a:t>
            </a:r>
            <a:endParaRPr lang="ru-RU" sz="2800" dirty="0">
              <a:solidFill>
                <a:schemeClr val="bg1"/>
              </a:solidFill>
              <a:latin typeface="Times New Roman" pitchFamily="18" charset="0"/>
              <a:cs typeface="Times New Roman" pitchFamily="18" charset="0"/>
            </a:endParaRPr>
          </a:p>
        </p:txBody>
      </p:sp>
      <p:pic>
        <p:nvPicPr>
          <p:cNvPr id="5" name="Содержимое 4" descr="4b50f54a4b27.jpg"/>
          <p:cNvPicPr>
            <a:picLocks noGrp="1" noChangeAspect="1"/>
          </p:cNvPicPr>
          <p:nvPr>
            <p:ph sz="half" idx="1"/>
          </p:nvPr>
        </p:nvPicPr>
        <p:blipFill>
          <a:blip r:embed="rId2"/>
          <a:stretch>
            <a:fillRect/>
          </a:stretch>
        </p:blipFill>
        <p:spPr>
          <a:xfrm>
            <a:off x="457200" y="1643051"/>
            <a:ext cx="7972452" cy="5000659"/>
          </a:xfrm>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28596" y="500042"/>
            <a:ext cx="8229600" cy="1071570"/>
          </a:xfrm>
          <a:solidFill>
            <a:srgbClr val="FF0000"/>
          </a:solidFill>
        </p:spPr>
        <p:style>
          <a:lnRef idx="3">
            <a:schemeClr val="lt1"/>
          </a:lnRef>
          <a:fillRef idx="1">
            <a:schemeClr val="accent4"/>
          </a:fillRef>
          <a:effectRef idx="1">
            <a:schemeClr val="accent4"/>
          </a:effectRef>
          <a:fontRef idx="minor">
            <a:schemeClr val="lt1"/>
          </a:fontRef>
        </p:style>
        <p:txBody>
          <a:bodyPr>
            <a:normAutofit fontScale="90000"/>
          </a:bodyPr>
          <a:lstStyle/>
          <a:p>
            <a:pPr algn="just"/>
            <a:r>
              <a:rPr sz="3600" smtClean="0">
                <a:solidFill>
                  <a:schemeClr val="bg1"/>
                </a:solidFill>
                <a:latin typeface="Times New Roman" pitchFamily="18" charset="0"/>
                <a:cs typeface="Times New Roman" pitchFamily="18" charset="0"/>
              </a:rPr>
              <a:t>The commercial companies often use services of artists-madonnari for advertising their production.</a:t>
            </a:r>
            <a:endParaRPr lang="ru-RU" dirty="0">
              <a:solidFill>
                <a:schemeClr val="bg1"/>
              </a:solidFill>
              <a:latin typeface="Times New Roman" pitchFamily="18" charset="0"/>
              <a:cs typeface="Times New Roman" pitchFamily="18" charset="0"/>
            </a:endParaRPr>
          </a:p>
        </p:txBody>
      </p:sp>
      <p:pic>
        <p:nvPicPr>
          <p:cNvPr id="5" name="Рисунок 4" descr="0_1a90b_bacd091e_L.jpg"/>
          <p:cNvPicPr>
            <a:picLocks noChangeAspect="1"/>
          </p:cNvPicPr>
          <p:nvPr/>
        </p:nvPicPr>
        <p:blipFill>
          <a:blip r:embed="rId2"/>
          <a:stretch>
            <a:fillRect/>
          </a:stretch>
        </p:blipFill>
        <p:spPr>
          <a:xfrm>
            <a:off x="1000100" y="2071678"/>
            <a:ext cx="7500990" cy="4071966"/>
          </a:xfrm>
          <a:prstGeom prst="rect">
            <a:avLst/>
          </a:prstGeom>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14290"/>
            <a:ext cx="8229600" cy="1571636"/>
          </a:xfrm>
          <a:solidFill>
            <a:srgbClr val="FF0000"/>
          </a:solidFill>
        </p:spPr>
        <p:style>
          <a:lnRef idx="3">
            <a:schemeClr val="lt1"/>
          </a:lnRef>
          <a:fillRef idx="1">
            <a:schemeClr val="accent4"/>
          </a:fillRef>
          <a:effectRef idx="1">
            <a:schemeClr val="accent4"/>
          </a:effectRef>
          <a:fontRef idx="minor">
            <a:schemeClr val="lt1"/>
          </a:fontRef>
        </p:style>
        <p:txBody>
          <a:bodyPr>
            <a:noAutofit/>
          </a:bodyPr>
          <a:lstStyle/>
          <a:p>
            <a:pPr algn="just"/>
            <a:r>
              <a:rPr sz="3200" smtClean="0">
                <a:solidFill>
                  <a:schemeClr val="bg1"/>
                </a:solidFill>
                <a:latin typeface="Times New Roman" pitchFamily="18" charset="0"/>
                <a:cs typeface="Times New Roman" pitchFamily="18" charset="0"/>
              </a:rPr>
              <a:t>Today  this  work  is  called anamorphic  or  3D,  although in the past  it  was  called one-point perspective.</a:t>
            </a:r>
            <a:endParaRPr lang="ru-RU" sz="3200" dirty="0">
              <a:solidFill>
                <a:schemeClr val="bg1"/>
              </a:solidFill>
              <a:latin typeface="Times New Roman" pitchFamily="18" charset="0"/>
              <a:cs typeface="Times New Roman" pitchFamily="18" charset="0"/>
            </a:endParaRPr>
          </a:p>
        </p:txBody>
      </p:sp>
      <p:pic>
        <p:nvPicPr>
          <p:cNvPr id="5" name="Содержимое 4" descr="0_1a90c_eedb3b5_L.jpg"/>
          <p:cNvPicPr>
            <a:picLocks noGrp="1" noChangeAspect="1"/>
          </p:cNvPicPr>
          <p:nvPr>
            <p:ph sz="half" idx="1"/>
          </p:nvPr>
        </p:nvPicPr>
        <p:blipFill>
          <a:blip r:embed="rId2"/>
          <a:stretch>
            <a:fillRect/>
          </a:stretch>
        </p:blipFill>
        <p:spPr>
          <a:xfrm>
            <a:off x="571472" y="1928802"/>
            <a:ext cx="3857652" cy="4429155"/>
          </a:xfrm>
        </p:spPr>
      </p:pic>
      <p:pic>
        <p:nvPicPr>
          <p:cNvPr id="7" name="Содержимое 6" descr="rafting_1241197278.jpg"/>
          <p:cNvPicPr>
            <a:picLocks noGrp="1" noChangeAspect="1"/>
          </p:cNvPicPr>
          <p:nvPr>
            <p:ph sz="half" idx="2"/>
          </p:nvPr>
        </p:nvPicPr>
        <p:blipFill>
          <a:blip r:embed="rId3"/>
          <a:stretch>
            <a:fillRect/>
          </a:stretch>
        </p:blipFill>
        <p:spPr>
          <a:xfrm>
            <a:off x="4714876" y="2000240"/>
            <a:ext cx="3786214" cy="4643470"/>
          </a:xfrm>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3d-street-art-the-crevass-001.jpg"/>
          <p:cNvPicPr>
            <a:picLocks noGrp="1" noChangeAspect="1"/>
          </p:cNvPicPr>
          <p:nvPr>
            <p:ph idx="1"/>
          </p:nvPr>
        </p:nvPicPr>
        <p:blipFill>
          <a:blip r:embed="rId2"/>
          <a:stretch>
            <a:fillRect/>
          </a:stretch>
        </p:blipFill>
        <p:spPr>
          <a:xfrm>
            <a:off x="857224" y="1643050"/>
            <a:ext cx="7286676" cy="4714908"/>
          </a:xfrm>
        </p:spPr>
      </p:pic>
      <p:sp>
        <p:nvSpPr>
          <p:cNvPr id="6" name="Прямоугольник 5"/>
          <p:cNvSpPr/>
          <p:nvPr/>
        </p:nvSpPr>
        <p:spPr>
          <a:xfrm>
            <a:off x="2500298" y="500042"/>
            <a:ext cx="4105283" cy="923330"/>
          </a:xfrm>
          <a:prstGeom prst="rect">
            <a:avLst/>
          </a:prstGeom>
          <a:solidFill>
            <a:srgbClr val="0070C0"/>
          </a:solidFill>
          <a:ln w="76200">
            <a:solidFill>
              <a:schemeClr val="bg1"/>
            </a:solidFill>
          </a:ln>
        </p:spPr>
        <p:txBody>
          <a:bodyPr wrap="square">
            <a:spAutoFit/>
          </a:bodyPr>
          <a:lstStyle/>
          <a:p>
            <a:pPr lvl="0" algn="ctr"/>
            <a:r>
              <a:rPr lang="en-US" sz="5400" b="1" dirty="0" smtClean="0">
                <a:ln w="17780" cmpd="sng">
                  <a:solidFill>
                    <a:srgbClr val="FFFFFF"/>
                  </a:solidFill>
                  <a:prstDash val="solid"/>
                  <a:miter lim="800000"/>
                </a:ln>
                <a:effectLst>
                  <a:outerShdw blurRad="50800" algn="tl" rotWithShape="0">
                    <a:srgbClr val="000000"/>
                  </a:outerShdw>
                </a:effectLst>
                <a:latin typeface="Times New Roman" pitchFamily="18" charset="0"/>
                <a:cs typeface="Times New Roman" pitchFamily="18" charset="0"/>
              </a:rPr>
              <a:t>The End</a:t>
            </a:r>
            <a:endParaRPr lang="en-US" sz="5400" b="1" dirty="0">
              <a:ln w="17780" cmpd="sng">
                <a:solidFill>
                  <a:srgbClr val="FFFFFF"/>
                </a:solidFill>
                <a:prstDash val="solid"/>
                <a:miter lim="800000"/>
              </a:ln>
              <a:effectLst>
                <a:outerShdw blurRad="50800" algn="tl" rotWithShape="0">
                  <a:srgbClr val="000000"/>
                </a:outerShdw>
              </a:effectLst>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89</TotalTime>
  <Words>107</Words>
  <PresentationFormat>Экран (4:3)</PresentationFormat>
  <Paragraphs>7</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Бумажная</vt:lpstr>
      <vt:lpstr>Pavement  art</vt:lpstr>
      <vt:lpstr>Street Painting is one of the directions of street art, which differ from graffity, as deals with asphalt. The Open-air gallery appeared with drawings of  Julian Beever, the very known artist-madonnari.</vt:lpstr>
      <vt:lpstr>Street painting has been recorded  throughout  Europe since the 16th century. Street painters in Italy are called madonnari, they often created pictures representing the Madonna. In England they are called screevers.</vt:lpstr>
      <vt:lpstr>Over the past decades various artists have developed new styles based on the work of artists such Michelangelo, Andrea Mantegna, Hans Holbein. </vt:lpstr>
      <vt:lpstr>The commercial companies often use services of artists-madonnari for advertising their production.</vt:lpstr>
      <vt:lpstr>Today  this  work  is  called anamorphic  or  3D,  although in the past  it  was  called one-point perspective.</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Pavement art</dc:title>
  <dc:creator>М.Н.Хохлова</dc:creator>
  <cp:lastModifiedBy>Valued Acer Customer</cp:lastModifiedBy>
  <cp:revision>13</cp:revision>
  <dcterms:created xsi:type="dcterms:W3CDTF">2010-01-18T20:34:51Z</dcterms:created>
  <dcterms:modified xsi:type="dcterms:W3CDTF">2010-12-16T07:07:13Z</dcterms:modified>
</cp:coreProperties>
</file>