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3" r:id="rId3"/>
    <p:sldId id="276" r:id="rId4"/>
    <p:sldId id="256" r:id="rId5"/>
    <p:sldId id="258" r:id="rId6"/>
    <p:sldId id="272" r:id="rId7"/>
    <p:sldId id="288" r:id="rId8"/>
    <p:sldId id="281" r:id="rId9"/>
    <p:sldId id="282" r:id="rId10"/>
    <p:sldId id="283" r:id="rId11"/>
    <p:sldId id="284" r:id="rId12"/>
    <p:sldId id="285" r:id="rId13"/>
    <p:sldId id="286" r:id="rId14"/>
    <p:sldId id="291" r:id="rId15"/>
    <p:sldId id="280" r:id="rId16"/>
    <p:sldId id="287" r:id="rId17"/>
    <p:sldId id="269" r:id="rId18"/>
    <p:sldId id="275" r:id="rId19"/>
    <p:sldId id="270" r:id="rId20"/>
    <p:sldId id="274" r:id="rId21"/>
    <p:sldId id="268" r:id="rId22"/>
    <p:sldId id="266" r:id="rId23"/>
    <p:sldId id="289" r:id="rId24"/>
    <p:sldId id="278" r:id="rId25"/>
    <p:sldId id="25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20A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7" autoAdjust="0"/>
  </p:normalViewPr>
  <p:slideViewPr>
    <p:cSldViewPr>
      <p:cViewPr varScale="1">
        <p:scale>
          <a:sx n="104" d="100"/>
          <a:sy n="104" d="100"/>
        </p:scale>
        <p:origin x="-11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png"/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2.jpeg"/><Relationship Id="rId9" Type="http://schemas.openxmlformats.org/officeDocument/2006/relationships/image" Target="../media/image49.jpeg"/><Relationship Id="rId1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6;&#1072;&#1079;&#1085;&#1086;&#1077;\&#1060;&#1080;&#1083;&#1100;&#1084;_0002.wm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&#1056;&#1072;&#1079;&#1085;&#1086;&#1077;\&#1060;&#1080;&#1083;&#1100;&#1084;_0001.wmv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6;&#1072;&#1079;&#1085;&#1086;&#1077;\&#1060;&#1080;&#1083;&#1100;&#1084;_0003.wm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1472" y="214290"/>
            <a:ext cx="83820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Муниципальное  общеобразовательное учреждение</a:t>
            </a:r>
            <a:r>
              <a:rPr lang="ru-RU" dirty="0"/>
              <a:t> </a:t>
            </a:r>
          </a:p>
          <a:p>
            <a:pPr algn="ctr" eaLnBrk="0" hangingPunct="0"/>
            <a:r>
              <a:rPr lang="ru-RU" b="1" dirty="0"/>
              <a:t>МС(К) «СКОШ-И для детей с ТНР»</a:t>
            </a:r>
          </a:p>
          <a:p>
            <a:endParaRPr lang="ru-RU" dirty="0"/>
          </a:p>
          <a:p>
            <a:pPr algn="l">
              <a:spcBef>
                <a:spcPct val="50000"/>
              </a:spcBef>
            </a:pPr>
            <a:endParaRPr lang="ru-RU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00232" y="2428868"/>
            <a:ext cx="533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Урок развития речи 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1 класс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286256"/>
            <a:ext cx="3733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Светлана Александровна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Мазунина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учитель начальных классов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вторая квалификационная категория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62200" y="60960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Пермский край, г. Березники, 2009 </a:t>
            </a:r>
          </a:p>
        </p:txBody>
      </p:sp>
      <p:pic>
        <p:nvPicPr>
          <p:cNvPr id="10" name="Picture 3" descr="C:\Documents and Settings\User\Рабочий стол\Фото зима\logop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857628"/>
            <a:ext cx="2500330" cy="206845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20" y="1428736"/>
            <a:ext cx="85761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 Признаки зимы.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5" y="2685942"/>
            <a:ext cx="500066" cy="574895"/>
          </a:xfrm>
          <a:prstGeom prst="rect">
            <a:avLst/>
          </a:prstGeom>
          <a:noFill/>
        </p:spPr>
      </p:pic>
      <p:pic>
        <p:nvPicPr>
          <p:cNvPr id="13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3328884"/>
            <a:ext cx="428628" cy="492767"/>
          </a:xfrm>
          <a:prstGeom prst="rect">
            <a:avLst/>
          </a:prstGeom>
          <a:noFill/>
        </p:spPr>
      </p:pic>
      <p:pic>
        <p:nvPicPr>
          <p:cNvPr id="14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214422"/>
            <a:ext cx="357190" cy="410640"/>
          </a:xfrm>
          <a:prstGeom prst="rect">
            <a:avLst/>
          </a:prstGeom>
          <a:noFill/>
        </p:spPr>
      </p:pic>
      <p:pic>
        <p:nvPicPr>
          <p:cNvPr id="15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867922"/>
            <a:ext cx="500066" cy="574896"/>
          </a:xfrm>
          <a:prstGeom prst="rect">
            <a:avLst/>
          </a:prstGeom>
          <a:noFill/>
        </p:spPr>
      </p:pic>
      <p:pic>
        <p:nvPicPr>
          <p:cNvPr id="16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1" y="1204249"/>
            <a:ext cx="428627" cy="492766"/>
          </a:xfrm>
          <a:prstGeom prst="rect">
            <a:avLst/>
          </a:prstGeom>
          <a:noFill/>
        </p:spPr>
      </p:pic>
      <p:pic>
        <p:nvPicPr>
          <p:cNvPr id="17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746426"/>
            <a:ext cx="571504" cy="657023"/>
          </a:xfrm>
          <a:prstGeom prst="rect">
            <a:avLst/>
          </a:prstGeom>
          <a:noFill/>
        </p:spPr>
      </p:pic>
      <p:pic>
        <p:nvPicPr>
          <p:cNvPr id="18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736000"/>
            <a:ext cx="500066" cy="574895"/>
          </a:xfrm>
          <a:prstGeom prst="rect">
            <a:avLst/>
          </a:prstGeom>
          <a:noFill/>
        </p:spPr>
      </p:pic>
      <p:pic>
        <p:nvPicPr>
          <p:cNvPr id="19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285860"/>
            <a:ext cx="428628" cy="492768"/>
          </a:xfrm>
          <a:prstGeom prst="rect">
            <a:avLst/>
          </a:prstGeom>
          <a:noFill/>
        </p:spPr>
      </p:pic>
      <p:pic>
        <p:nvPicPr>
          <p:cNvPr id="20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285992"/>
            <a:ext cx="428627" cy="492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Фото зима\bo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57232"/>
            <a:ext cx="6000792" cy="4551277"/>
          </a:xfrm>
          <a:prstGeom prst="rect">
            <a:avLst/>
          </a:prstGeom>
          <a:noFill/>
        </p:spPr>
      </p:pic>
      <p:pic>
        <p:nvPicPr>
          <p:cNvPr id="3074" name="Picture 2" descr="C:\Documents and Settings\User\Рабочий стол\Фото зима\i.jpeg"/>
          <p:cNvPicPr>
            <a:picLocks noChangeAspect="1" noChangeArrowheads="1"/>
          </p:cNvPicPr>
          <p:nvPr/>
        </p:nvPicPr>
        <p:blipFill>
          <a:blip r:embed="rId3" cstate="print"/>
          <a:srcRect r="14468"/>
          <a:stretch>
            <a:fillRect/>
          </a:stretch>
        </p:blipFill>
        <p:spPr bwMode="auto">
          <a:xfrm>
            <a:off x="2195450" y="1714488"/>
            <a:ext cx="2245672" cy="2071702"/>
          </a:xfrm>
          <a:prstGeom prst="rect">
            <a:avLst/>
          </a:prstGeom>
          <a:noFill/>
        </p:spPr>
      </p:pic>
      <p:pic>
        <p:nvPicPr>
          <p:cNvPr id="6" name="Picture 30" descr="E:\Презентации уроков\футажи\cb692a6917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14752"/>
            <a:ext cx="2720072" cy="2714644"/>
          </a:xfrm>
          <a:prstGeom prst="rect">
            <a:avLst/>
          </a:prstGeom>
          <a:noFill/>
        </p:spPr>
      </p:pic>
      <p:pic>
        <p:nvPicPr>
          <p:cNvPr id="3076" name="Picture 4" descr="I:\DCIM\100CANON\IMG_15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928802"/>
            <a:ext cx="2143561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Фото зима\bo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57232"/>
            <a:ext cx="6000792" cy="4551277"/>
          </a:xfrm>
          <a:prstGeom prst="rect">
            <a:avLst/>
          </a:prstGeom>
          <a:noFill/>
        </p:spPr>
      </p:pic>
      <p:pic>
        <p:nvPicPr>
          <p:cNvPr id="6" name="Picture 5" descr="C:\Documents and Settings\User\Рабочий стол\Фото зима\Часы.jpg"/>
          <p:cNvPicPr>
            <a:picLocks noChangeAspect="1" noChangeArrowheads="1"/>
          </p:cNvPicPr>
          <p:nvPr/>
        </p:nvPicPr>
        <p:blipFill>
          <a:blip r:embed="rId3" cstate="print"/>
          <a:srcRect l="13291" r="31645"/>
          <a:stretch>
            <a:fillRect/>
          </a:stretch>
        </p:blipFill>
        <p:spPr bwMode="auto">
          <a:xfrm>
            <a:off x="2643174" y="1214422"/>
            <a:ext cx="1541625" cy="3324217"/>
          </a:xfrm>
          <a:prstGeom prst="rect">
            <a:avLst/>
          </a:prstGeom>
          <a:noFill/>
        </p:spPr>
      </p:pic>
      <p:pic>
        <p:nvPicPr>
          <p:cNvPr id="5" name="Picture 30" descr="E:\Презентации уроков\футажи\cb692a6917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14752"/>
            <a:ext cx="2720072" cy="2714644"/>
          </a:xfrm>
          <a:prstGeom prst="rect">
            <a:avLst/>
          </a:prstGeom>
          <a:noFill/>
        </p:spPr>
      </p:pic>
      <p:pic>
        <p:nvPicPr>
          <p:cNvPr id="6146" name="Picture 2" descr="C:\Documents and Settings\User\Рабочий стол\Фото зима\сканирование0001.jpg"/>
          <p:cNvPicPr>
            <a:picLocks noChangeAspect="1" noChangeArrowheads="1"/>
          </p:cNvPicPr>
          <p:nvPr/>
        </p:nvPicPr>
        <p:blipFill>
          <a:blip r:embed="rId5" cstate="print"/>
          <a:srcRect l="3635" t="3667" r="1857" b="4645"/>
          <a:stretch>
            <a:fillRect/>
          </a:stretch>
        </p:blipFill>
        <p:spPr bwMode="auto">
          <a:xfrm>
            <a:off x="4786314" y="1857364"/>
            <a:ext cx="237745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Фото зима\bo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57232"/>
            <a:ext cx="6000792" cy="4551277"/>
          </a:xfrm>
          <a:prstGeom prst="rect">
            <a:avLst/>
          </a:prstGeom>
          <a:noFill/>
        </p:spPr>
      </p:pic>
      <p:pic>
        <p:nvPicPr>
          <p:cNvPr id="6" name="Picture 4" descr="C:\Documents and Settings\User\Рабочий стол\Фото зима\Каче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71612"/>
            <a:ext cx="2071702" cy="2731511"/>
          </a:xfrm>
          <a:prstGeom prst="rect">
            <a:avLst/>
          </a:prstGeom>
          <a:noFill/>
        </p:spPr>
      </p:pic>
      <p:pic>
        <p:nvPicPr>
          <p:cNvPr id="5" name="Picture 30" descr="E:\Презентации уроков\футажи\cb692a6917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57628"/>
            <a:ext cx="2576910" cy="2571768"/>
          </a:xfrm>
          <a:prstGeom prst="rect">
            <a:avLst/>
          </a:prstGeom>
          <a:noFill/>
        </p:spPr>
      </p:pic>
      <p:pic>
        <p:nvPicPr>
          <p:cNvPr id="7170" name="Picture 2" descr="C:\Documents and Settings\User\Рабочий стол\Фото зима\сканирование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071546"/>
            <a:ext cx="1851025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Documents and Settings\User\Рабочий стол\Фото зима\Копия сканирование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928934"/>
            <a:ext cx="1860550" cy="1855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Фото зима\bo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57232"/>
            <a:ext cx="6000792" cy="4551277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Фото зима\Лошад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357298"/>
            <a:ext cx="2244235" cy="3000396"/>
          </a:xfrm>
          <a:prstGeom prst="rect">
            <a:avLst/>
          </a:prstGeom>
          <a:noFill/>
        </p:spPr>
      </p:pic>
      <p:pic>
        <p:nvPicPr>
          <p:cNvPr id="5" name="Picture 30" descr="E:\Презентации уроков\футажи\cb692a6917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57628"/>
            <a:ext cx="2576910" cy="2571768"/>
          </a:xfrm>
          <a:prstGeom prst="rect">
            <a:avLst/>
          </a:prstGeom>
          <a:noFill/>
        </p:spPr>
      </p:pic>
      <p:pic>
        <p:nvPicPr>
          <p:cNvPr id="8194" name="Picture 2" descr="I:\DCIM\100CANON\IMG_15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85992"/>
            <a:ext cx="221130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Фото зима\bo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57232"/>
            <a:ext cx="6000792" cy="4551277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Фото зима\Язычок.jpg"/>
          <p:cNvPicPr>
            <a:picLocks noChangeAspect="1" noChangeArrowheads="1"/>
          </p:cNvPicPr>
          <p:nvPr/>
        </p:nvPicPr>
        <p:blipFill>
          <a:blip r:embed="rId3" cstate="print"/>
          <a:srcRect r="12586"/>
          <a:stretch>
            <a:fillRect/>
          </a:stretch>
        </p:blipFill>
        <p:spPr bwMode="auto">
          <a:xfrm>
            <a:off x="2357422" y="1428736"/>
            <a:ext cx="217611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0" descr="E:\Презентации уроков\футажи\cb692a6917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57628"/>
            <a:ext cx="2576910" cy="2571768"/>
          </a:xfrm>
          <a:prstGeom prst="rect">
            <a:avLst/>
          </a:prstGeom>
          <a:noFill/>
        </p:spPr>
      </p:pic>
      <p:pic>
        <p:nvPicPr>
          <p:cNvPr id="1027" name="Picture 3" descr="E:\Анимашки\цветы\7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195793"/>
            <a:ext cx="1372753" cy="1733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Рабочий стол\Фото зима\bo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71480"/>
            <a:ext cx="6000792" cy="4551277"/>
          </a:xfrm>
          <a:prstGeom prst="rect">
            <a:avLst/>
          </a:prstGeom>
          <a:noFill/>
        </p:spPr>
      </p:pic>
      <p:pic>
        <p:nvPicPr>
          <p:cNvPr id="7" name="Picture 30" descr="E:\Презентации уроков\футажи\cb692a6917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14752"/>
            <a:ext cx="2720072" cy="2714644"/>
          </a:xfrm>
          <a:prstGeom prst="rect">
            <a:avLst/>
          </a:prstGeom>
          <a:noFill/>
        </p:spPr>
      </p:pic>
      <p:pic>
        <p:nvPicPr>
          <p:cNvPr id="8" name="Picture 4" descr="C:\Documents and Settings\User\Рабочий стол\Фото зима\Лягушка.jpg"/>
          <p:cNvPicPr>
            <a:picLocks noChangeAspect="1" noChangeArrowheads="1"/>
          </p:cNvPicPr>
          <p:nvPr/>
        </p:nvPicPr>
        <p:blipFill>
          <a:blip r:embed="rId4" cstate="print"/>
          <a:srcRect l="12500" r="6250"/>
          <a:stretch>
            <a:fillRect/>
          </a:stretch>
        </p:blipFill>
        <p:spPr bwMode="auto">
          <a:xfrm>
            <a:off x="2428860" y="1214422"/>
            <a:ext cx="1946812" cy="3110497"/>
          </a:xfrm>
          <a:prstGeom prst="rect">
            <a:avLst/>
          </a:prstGeom>
          <a:noFill/>
        </p:spPr>
      </p:pic>
      <p:pic>
        <p:nvPicPr>
          <p:cNvPr id="4098" name="Picture 2" descr="C:\Documents and Settings\User\Рабочий стол\Фото зима\Лягуш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5583" y="1500174"/>
            <a:ext cx="238159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Фото зима\bo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57232"/>
            <a:ext cx="6000792" cy="4551277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Фото зима\Язычок.jpg"/>
          <p:cNvPicPr>
            <a:picLocks noChangeAspect="1" noChangeArrowheads="1"/>
          </p:cNvPicPr>
          <p:nvPr/>
        </p:nvPicPr>
        <p:blipFill>
          <a:blip r:embed="rId3" cstate="print"/>
          <a:srcRect r="12586"/>
          <a:stretch>
            <a:fillRect/>
          </a:stretch>
        </p:blipFill>
        <p:spPr bwMode="auto">
          <a:xfrm>
            <a:off x="2357422" y="1428736"/>
            <a:ext cx="217611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0" descr="E:\Презентации уроков\футажи\cb692a6917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57628"/>
            <a:ext cx="2576910" cy="2571768"/>
          </a:xfrm>
          <a:prstGeom prst="rect">
            <a:avLst/>
          </a:prstGeom>
          <a:noFill/>
        </p:spPr>
      </p:pic>
      <p:pic>
        <p:nvPicPr>
          <p:cNvPr id="1026" name="Picture 2" descr="E:\Картинки\Школа\lips.jpg"/>
          <p:cNvPicPr>
            <a:picLocks noChangeAspect="1" noChangeArrowheads="1"/>
          </p:cNvPicPr>
          <p:nvPr/>
        </p:nvPicPr>
        <p:blipFill>
          <a:blip r:embed="rId5" cstate="print"/>
          <a:srcRect l="1349" t="11272" r="10118" b="11869"/>
          <a:stretch>
            <a:fillRect/>
          </a:stretch>
        </p:blipFill>
        <p:spPr bwMode="auto">
          <a:xfrm>
            <a:off x="4714876" y="2285992"/>
            <a:ext cx="250033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3428992" y="4857760"/>
            <a:ext cx="5000660" cy="1643074"/>
          </a:xfrm>
          <a:prstGeom prst="cloudCallout">
            <a:avLst>
              <a:gd name="adj1" fmla="val -66453"/>
              <a:gd name="adj2" fmla="val -4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66"/>
                </a:solidFill>
              </a:rPr>
              <a:t>Наступила … .</a:t>
            </a:r>
            <a:endParaRPr lang="ru-RU" sz="4000" b="1" dirty="0">
              <a:solidFill>
                <a:srgbClr val="FF0066"/>
              </a:solidFill>
            </a:endParaRPr>
          </a:p>
        </p:txBody>
      </p:sp>
      <p:pic>
        <p:nvPicPr>
          <p:cNvPr id="7" name="Picture 2" descr="E:\Анимашки\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500570"/>
            <a:ext cx="2010662" cy="1874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E:\Презентации уроков\футажи\e97efd9402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688215"/>
            <a:ext cx="1928826" cy="2018838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714612" y="4000504"/>
            <a:ext cx="3714776" cy="1428760"/>
          </a:xfrm>
          <a:prstGeom prst="cloudCallout">
            <a:avLst>
              <a:gd name="adj1" fmla="val -63253"/>
              <a:gd name="adj2" fmla="val 63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66"/>
                </a:solidFill>
              </a:rPr>
              <a:t>Выпал … .</a:t>
            </a:r>
            <a:endParaRPr lang="ru-RU" sz="4000" b="1" dirty="0">
              <a:solidFill>
                <a:srgbClr val="FF0066"/>
              </a:solidFill>
            </a:endParaRPr>
          </a:p>
        </p:txBody>
      </p:sp>
      <p:pic>
        <p:nvPicPr>
          <p:cNvPr id="5" name="Picture 16" descr="мульт снеж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214422"/>
            <a:ext cx="325438" cy="1066800"/>
          </a:xfrm>
          <a:prstGeom prst="rect">
            <a:avLst/>
          </a:prstGeom>
          <a:noFill/>
        </p:spPr>
      </p:pic>
      <p:pic>
        <p:nvPicPr>
          <p:cNvPr id="7" name="Picture 16" descr="мульт снеж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143248"/>
            <a:ext cx="325438" cy="1066800"/>
          </a:xfrm>
          <a:prstGeom prst="rect">
            <a:avLst/>
          </a:prstGeom>
          <a:noFill/>
        </p:spPr>
      </p:pic>
      <p:pic>
        <p:nvPicPr>
          <p:cNvPr id="8" name="Picture 16" descr="мульт снеж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71480"/>
            <a:ext cx="325438" cy="1066800"/>
          </a:xfrm>
          <a:prstGeom prst="rect">
            <a:avLst/>
          </a:prstGeom>
          <a:noFill/>
        </p:spPr>
      </p:pic>
      <p:pic>
        <p:nvPicPr>
          <p:cNvPr id="9" name="Picture 16" descr="мульт снеж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071678"/>
            <a:ext cx="325438" cy="1066800"/>
          </a:xfrm>
          <a:prstGeom prst="rect">
            <a:avLst/>
          </a:prstGeom>
          <a:noFill/>
        </p:spPr>
      </p:pic>
      <p:pic>
        <p:nvPicPr>
          <p:cNvPr id="10" name="Picture 16" descr="мульт снеж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785926"/>
            <a:ext cx="325438" cy="1066800"/>
          </a:xfrm>
          <a:prstGeom prst="rect">
            <a:avLst/>
          </a:prstGeom>
          <a:noFill/>
        </p:spPr>
      </p:pic>
      <p:pic>
        <p:nvPicPr>
          <p:cNvPr id="11" name="Picture 16" descr="мульт снеж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5286388"/>
            <a:ext cx="325438" cy="1066800"/>
          </a:xfrm>
          <a:prstGeom prst="rect">
            <a:avLst/>
          </a:prstGeom>
          <a:noFill/>
        </p:spPr>
      </p:pic>
      <p:pic>
        <p:nvPicPr>
          <p:cNvPr id="12" name="Picture 16" descr="мульт снеж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214686"/>
            <a:ext cx="325438" cy="1066800"/>
          </a:xfrm>
          <a:prstGeom prst="rect">
            <a:avLst/>
          </a:prstGeom>
          <a:noFill/>
        </p:spPr>
      </p:pic>
      <p:pic>
        <p:nvPicPr>
          <p:cNvPr id="13" name="Picture 16" descr="мульт снеж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4500570"/>
            <a:ext cx="325438" cy="1066800"/>
          </a:xfrm>
          <a:prstGeom prst="rect">
            <a:avLst/>
          </a:prstGeom>
          <a:noFill/>
        </p:spPr>
      </p:pic>
      <p:pic>
        <p:nvPicPr>
          <p:cNvPr id="14" name="Picture 16" descr="мульт снеж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1000108"/>
            <a:ext cx="325438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1214414" y="4929198"/>
            <a:ext cx="4714908" cy="1571636"/>
          </a:xfrm>
          <a:prstGeom prst="cloudCallout">
            <a:avLst>
              <a:gd name="adj1" fmla="val 62695"/>
              <a:gd name="adj2" fmla="val 3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66"/>
                </a:solidFill>
              </a:rPr>
              <a:t>Снег покрыл … .</a:t>
            </a:r>
          </a:p>
        </p:txBody>
      </p:sp>
      <p:pic>
        <p:nvPicPr>
          <p:cNvPr id="6" name="Picture 35" descr="E:\Презентации уроков\футажи\e808812e7ac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429132"/>
            <a:ext cx="1862106" cy="1993770"/>
          </a:xfrm>
          <a:prstGeom prst="rect">
            <a:avLst/>
          </a:prstGeom>
          <a:noFill/>
        </p:spPr>
      </p:pic>
      <p:pic>
        <p:nvPicPr>
          <p:cNvPr id="4" name="Picture 8" descr="мерц звезды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857628"/>
            <a:ext cx="495300" cy="438150"/>
          </a:xfrm>
          <a:prstGeom prst="rect">
            <a:avLst/>
          </a:prstGeom>
          <a:noFill/>
        </p:spPr>
      </p:pic>
      <p:pic>
        <p:nvPicPr>
          <p:cNvPr id="5" name="Picture 8" descr="мерц звезды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143512"/>
            <a:ext cx="423508" cy="374642"/>
          </a:xfrm>
          <a:prstGeom prst="rect">
            <a:avLst/>
          </a:prstGeom>
          <a:noFill/>
        </p:spPr>
      </p:pic>
      <p:pic>
        <p:nvPicPr>
          <p:cNvPr id="9" name="Picture 5" descr="мерц звезды гол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000240"/>
            <a:ext cx="360363" cy="31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53950" y="500042"/>
            <a:ext cx="34154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урока: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00034" y="1643050"/>
            <a:ext cx="821537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1. Обучать составлению короткого рассказа по опорным картинкам, распространению предложений определениями.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2. Обогащать словарный  запас по теме «Зима».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3. Развивать ассоциативное мышление, учить подбирать признаки к предмету.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4. Воспитывать интерес и любовь к родному языку и природе родного края.</a:t>
            </a:r>
          </a:p>
          <a:p>
            <a:pPr>
              <a:spcBef>
                <a:spcPct val="50000"/>
              </a:spcBef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E:\Презентации уроков\футажи\a1825d74fd96.png"/>
          <p:cNvPicPr>
            <a:picLocks noChangeAspect="1" noChangeArrowheads="1"/>
          </p:cNvPicPr>
          <p:nvPr/>
        </p:nvPicPr>
        <p:blipFill>
          <a:blip r:embed="rId3" cstate="print"/>
          <a:srcRect r="3226" b="7556"/>
          <a:stretch>
            <a:fillRect/>
          </a:stretch>
        </p:blipFill>
        <p:spPr bwMode="auto">
          <a:xfrm>
            <a:off x="5286380" y="2857496"/>
            <a:ext cx="2143140" cy="27146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643042" y="285728"/>
            <a:ext cx="5000660" cy="1643074"/>
          </a:xfrm>
          <a:prstGeom prst="cloudCallout">
            <a:avLst>
              <a:gd name="adj1" fmla="val 22963"/>
              <a:gd name="adj2" fmla="val 1770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66"/>
                </a:solidFill>
              </a:rPr>
              <a:t>Намело … .</a:t>
            </a:r>
            <a:endParaRPr lang="ru-RU" sz="4000" b="1" dirty="0">
              <a:solidFill>
                <a:srgbClr val="FF0066"/>
              </a:solidFill>
            </a:endParaRPr>
          </a:p>
        </p:txBody>
      </p:sp>
      <p:pic>
        <p:nvPicPr>
          <p:cNvPr id="5" name="Picture 8" descr="мерц звезды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357694"/>
            <a:ext cx="495300" cy="438150"/>
          </a:xfrm>
          <a:prstGeom prst="rect">
            <a:avLst/>
          </a:prstGeom>
          <a:noFill/>
        </p:spPr>
      </p:pic>
      <p:pic>
        <p:nvPicPr>
          <p:cNvPr id="7" name="Picture 8" descr="мерц звезды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5143512"/>
            <a:ext cx="495300" cy="438150"/>
          </a:xfrm>
          <a:prstGeom prst="rect">
            <a:avLst/>
          </a:prstGeom>
          <a:noFill/>
        </p:spPr>
      </p:pic>
      <p:pic>
        <p:nvPicPr>
          <p:cNvPr id="8" name="Picture 5" descr="мерц звезды гол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571876"/>
            <a:ext cx="571504" cy="506045"/>
          </a:xfrm>
          <a:prstGeom prst="rect">
            <a:avLst/>
          </a:prstGeom>
          <a:noFill/>
        </p:spPr>
      </p:pic>
      <p:pic>
        <p:nvPicPr>
          <p:cNvPr id="9" name="Picture 5" descr="мерц звезды гол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286124"/>
            <a:ext cx="360363" cy="319088"/>
          </a:xfrm>
          <a:prstGeom prst="rect">
            <a:avLst/>
          </a:prstGeom>
          <a:noFill/>
        </p:spPr>
      </p:pic>
      <p:pic>
        <p:nvPicPr>
          <p:cNvPr id="10" name="Picture 5" descr="мерц звезды гол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785925"/>
            <a:ext cx="646115" cy="572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E:\Презентации уроков\футажи\93f3fa7f6c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256"/>
            <a:ext cx="1726847" cy="2000264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928662" y="3000372"/>
            <a:ext cx="4857784" cy="1428760"/>
          </a:xfrm>
          <a:prstGeom prst="cloudCallout">
            <a:avLst>
              <a:gd name="adj1" fmla="val 33752"/>
              <a:gd name="adj2" fmla="val 873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66"/>
                </a:solidFill>
              </a:rPr>
              <a:t>Реки и озёра … .</a:t>
            </a:r>
            <a:endParaRPr lang="ru-RU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22861379">
            <a:off x="5364163" y="3357563"/>
            <a:ext cx="1058862" cy="1254125"/>
          </a:xfrm>
          <a:custGeom>
            <a:avLst/>
            <a:gdLst>
              <a:gd name="G0" fmla="+- 13012 0 0"/>
              <a:gd name="G1" fmla="+- 17912 0 0"/>
              <a:gd name="G2" fmla="+- 0 0 0"/>
              <a:gd name="G3" fmla="*/ 13012 1 2"/>
              <a:gd name="G4" fmla="+- G3 10800 0"/>
              <a:gd name="G5" fmla="+- 21600 13012 17912"/>
              <a:gd name="G6" fmla="+- 17912 0 0"/>
              <a:gd name="G7" fmla="*/ G6 1 2"/>
              <a:gd name="G8" fmla="*/ 17912 2 1"/>
              <a:gd name="G9" fmla="+- G8 0 21600"/>
              <a:gd name="G10" fmla="+- G5 0 G4"/>
              <a:gd name="G11" fmla="+- 13012 0 G4"/>
              <a:gd name="G12" fmla="*/ G2 G10 G11"/>
              <a:gd name="T0" fmla="*/ 17306 w 21600"/>
              <a:gd name="T1" fmla="*/ 0 h 21600"/>
              <a:gd name="T2" fmla="*/ 13012 w 21600"/>
              <a:gd name="T3" fmla="*/ 0 h 21600"/>
              <a:gd name="T4" fmla="*/ 0 w 21600"/>
              <a:gd name="T5" fmla="*/ 13012 h 21600"/>
              <a:gd name="T6" fmla="*/ 0 w 21600"/>
              <a:gd name="T7" fmla="*/ 17306 h 21600"/>
              <a:gd name="T8" fmla="*/ 0 w 21600"/>
              <a:gd name="T9" fmla="*/ 21600 h 21600"/>
              <a:gd name="T10" fmla="*/ 8956 w 21600"/>
              <a:gd name="T11" fmla="*/ 17912 h 21600"/>
              <a:gd name="T12" fmla="*/ 17912 w 21600"/>
              <a:gd name="T13" fmla="*/ 8956 h 21600"/>
              <a:gd name="T14" fmla="*/ 21600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933782" flipH="1" flipV="1">
            <a:off x="2051050" y="3141663"/>
            <a:ext cx="1173163" cy="1338262"/>
          </a:xfrm>
          <a:custGeom>
            <a:avLst/>
            <a:gdLst>
              <a:gd name="G0" fmla="+- 13012 0 0"/>
              <a:gd name="G1" fmla="+- 17912 0 0"/>
              <a:gd name="G2" fmla="+- 0 0 0"/>
              <a:gd name="G3" fmla="*/ 13012 1 2"/>
              <a:gd name="G4" fmla="+- G3 10800 0"/>
              <a:gd name="G5" fmla="+- 21600 13012 17912"/>
              <a:gd name="G6" fmla="+- 17912 0 0"/>
              <a:gd name="G7" fmla="*/ G6 1 2"/>
              <a:gd name="G8" fmla="*/ 17912 2 1"/>
              <a:gd name="G9" fmla="+- G8 0 21600"/>
              <a:gd name="G10" fmla="+- G5 0 G4"/>
              <a:gd name="G11" fmla="+- 13012 0 G4"/>
              <a:gd name="G12" fmla="*/ G2 G10 G11"/>
              <a:gd name="T0" fmla="*/ 17306 w 21600"/>
              <a:gd name="T1" fmla="*/ 0 h 21600"/>
              <a:gd name="T2" fmla="*/ 13012 w 21600"/>
              <a:gd name="T3" fmla="*/ 0 h 21600"/>
              <a:gd name="T4" fmla="*/ 0 w 21600"/>
              <a:gd name="T5" fmla="*/ 13012 h 21600"/>
              <a:gd name="T6" fmla="*/ 0 w 21600"/>
              <a:gd name="T7" fmla="*/ 17306 h 21600"/>
              <a:gd name="T8" fmla="*/ 0 w 21600"/>
              <a:gd name="T9" fmla="*/ 21600 h 21600"/>
              <a:gd name="T10" fmla="*/ 8956 w 21600"/>
              <a:gd name="T11" fmla="*/ 17912 h 21600"/>
              <a:gd name="T12" fmla="*/ 17912 w 21600"/>
              <a:gd name="T13" fmla="*/ 8956 h 21600"/>
              <a:gd name="T14" fmla="*/ 21600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3000364" y="3286124"/>
            <a:ext cx="2736850" cy="2500330"/>
          </a:xfrm>
          <a:prstGeom prst="ellipse">
            <a:avLst/>
          </a:prstGeom>
          <a:gradFill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28992" y="1928802"/>
            <a:ext cx="1727200" cy="1582739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42852"/>
            <a:ext cx="1103312" cy="1268412"/>
          </a:xfrm>
          <a:prstGeom prst="rect">
            <a:avLst/>
          </a:prstGeom>
          <a:noFill/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643578"/>
            <a:ext cx="854075" cy="981075"/>
          </a:xfrm>
          <a:prstGeom prst="rect">
            <a:avLst/>
          </a:prstGeom>
          <a:noFill/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33"/>
          <a:stretch>
            <a:fillRect/>
          </a:stretch>
        </p:blipFill>
        <p:spPr bwMode="auto">
          <a:xfrm rot="56459583">
            <a:off x="1349375" y="3451225"/>
            <a:ext cx="993775" cy="1508125"/>
          </a:xfrm>
          <a:prstGeom prst="rect">
            <a:avLst/>
          </a:prstGeom>
          <a:noFill/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829550" y="5416822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895592" y="5391866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29058" y="2571744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429124" y="2428868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15840560">
            <a:off x="4300566" y="2949943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t="27179" r="54167" b="36531"/>
          <a:stretch>
            <a:fillRect/>
          </a:stretch>
        </p:blipFill>
        <p:spPr bwMode="auto">
          <a:xfrm rot="20573083">
            <a:off x="2629331" y="903637"/>
            <a:ext cx="2519362" cy="1741488"/>
          </a:xfrm>
          <a:prstGeom prst="rect">
            <a:avLst/>
          </a:prstGeom>
          <a:noFill/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698580" y="2213854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92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  <p:pic>
        <p:nvPicPr>
          <p:cNvPr id="37" name="Picture 2" descr="C:\Documents and Settings\User\Рабочий стол\Фото зима\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00100" y="4572008"/>
            <a:ext cx="1465567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25156 0.71598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-0.03194 0.1176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0A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_000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000108"/>
            <a:ext cx="5715040" cy="457203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050" name="Picture 2" descr="C:\Documents and Settings\User\Рабочий стол\Фото зима\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286256"/>
            <a:ext cx="2674240" cy="2214578"/>
          </a:xfrm>
          <a:prstGeom prst="rect">
            <a:avLst/>
          </a:prstGeom>
          <a:noFill/>
        </p:spPr>
      </p:pic>
      <p:pic>
        <p:nvPicPr>
          <p:cNvPr id="2" name="Picture 2" descr="C:\Documents and Settings\User\Рабочий стол\Фото зима\sneg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5592524"/>
            <a:ext cx="3714776" cy="10599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7500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llins" pitchFamily="2" charset="0"/>
              </a:rPr>
              <a:t>ФОТОВЫСТАВКА</a:t>
            </a:r>
            <a:endParaRPr lang="ru-RU" sz="48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llin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то зима\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643446"/>
            <a:ext cx="1857388" cy="1348513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Фото зима\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71744"/>
            <a:ext cx="1869519" cy="1357322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Фото зима\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8604"/>
            <a:ext cx="1785950" cy="1296649"/>
          </a:xfrm>
          <a:prstGeom prst="rect">
            <a:avLst/>
          </a:prstGeom>
          <a:noFill/>
        </p:spPr>
      </p:pic>
      <p:sp>
        <p:nvSpPr>
          <p:cNvPr id="14" name="Выноска-облако 13"/>
          <p:cNvSpPr/>
          <p:nvPr/>
        </p:nvSpPr>
        <p:spPr>
          <a:xfrm>
            <a:off x="3286116" y="428604"/>
            <a:ext cx="5572164" cy="1928826"/>
          </a:xfrm>
          <a:prstGeom prst="cloudCallout">
            <a:avLst>
              <a:gd name="adj1" fmla="val -62679"/>
              <a:gd name="adj2" fmla="val -218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6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0430" y="714356"/>
            <a:ext cx="52864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Отлично!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Было интересно!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3428992" y="2500306"/>
            <a:ext cx="5572164" cy="1928826"/>
          </a:xfrm>
          <a:prstGeom prst="cloudCallout">
            <a:avLst>
              <a:gd name="adj1" fmla="val -63007"/>
              <a:gd name="adj2" fmla="val -176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6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14744" y="2857496"/>
            <a:ext cx="52864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старался, 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всё получилось.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3000364" y="4500570"/>
            <a:ext cx="6143636" cy="2071702"/>
          </a:xfrm>
          <a:prstGeom prst="cloudCallout">
            <a:avLst>
              <a:gd name="adj1" fmla="val -56470"/>
              <a:gd name="adj2" fmla="val -242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6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43306" y="4857760"/>
            <a:ext cx="52864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Нужно повторить материал.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C:\Documents and Settings\User\Мои документы\Моя музыка\05_МАКСИМ Прости\Smeshariki\Kaleidoscope of games\Bonus\poster_1280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Выноска-облако 5"/>
          <p:cNvSpPr/>
          <p:nvPr/>
        </p:nvSpPr>
        <p:spPr>
          <a:xfrm>
            <a:off x="6429388" y="928670"/>
            <a:ext cx="2714612" cy="154146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66"/>
                </a:solidFill>
              </a:rPr>
              <a:t>Молодцы</a:t>
            </a:r>
            <a:r>
              <a:rPr lang="ru-RU" sz="2000" dirty="0">
                <a:solidFill>
                  <a:srgbClr val="FF0066"/>
                </a:solidFill>
              </a:rPr>
              <a:t> !!!!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000250" y="1428750"/>
            <a:ext cx="1714500" cy="118427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Спасибо! Вы молодцы!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то зима\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766750"/>
            <a:ext cx="1857388" cy="1348513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Фото зима\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71744"/>
            <a:ext cx="1869519" cy="1357322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Фото зима\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8604"/>
            <a:ext cx="1785950" cy="1296649"/>
          </a:xfrm>
          <a:prstGeom prst="rect">
            <a:avLst/>
          </a:prstGeom>
          <a:noFill/>
        </p:spPr>
      </p:pic>
      <p:sp>
        <p:nvSpPr>
          <p:cNvPr id="14" name="Выноска-облако 13"/>
          <p:cNvSpPr/>
          <p:nvPr/>
        </p:nvSpPr>
        <p:spPr>
          <a:xfrm>
            <a:off x="3286116" y="428604"/>
            <a:ext cx="5572164" cy="1928826"/>
          </a:xfrm>
          <a:prstGeom prst="cloudCallout">
            <a:avLst>
              <a:gd name="adj1" fmla="val -61530"/>
              <a:gd name="adj2" fmla="val -4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6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0430" y="714356"/>
            <a:ext cx="52864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Настроение отличное,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уроку готов!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3428992" y="2500306"/>
            <a:ext cx="5572164" cy="1928826"/>
          </a:xfrm>
          <a:prstGeom prst="cloudCallout">
            <a:avLst>
              <a:gd name="adj1" fmla="val -57592"/>
              <a:gd name="adj2" fmla="val 150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6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14744" y="2857496"/>
            <a:ext cx="52864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Ещё не решил, но буду стараться.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3000364" y="4500570"/>
            <a:ext cx="6143636" cy="2071702"/>
          </a:xfrm>
          <a:prstGeom prst="cloudCallout">
            <a:avLst>
              <a:gd name="adj1" fmla="val -53493"/>
              <a:gd name="adj2" fmla="val 84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6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43306" y="4857760"/>
            <a:ext cx="52864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Переживаю, сомневаюсь в своих знаниях.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Фильм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596" y="285728"/>
            <a:ext cx="8286808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Фильм_000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 l="3226" r="3226"/>
          <a:stretch>
            <a:fillRect/>
          </a:stretch>
        </p:blipFill>
        <p:spPr>
          <a:xfrm>
            <a:off x="2428860" y="1071546"/>
            <a:ext cx="5929354" cy="4753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Анимашки\15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1928826" cy="276010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285852" y="285728"/>
            <a:ext cx="7500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llins" pitchFamily="2" charset="0"/>
              </a:rPr>
              <a:t>ФОТОВЫСТАВКА</a:t>
            </a:r>
            <a:endParaRPr lang="ru-RU" sz="48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llins" pitchFamily="2" charset="0"/>
            </a:endParaRPr>
          </a:p>
        </p:txBody>
      </p:sp>
      <p:pic>
        <p:nvPicPr>
          <p:cNvPr id="3074" name="Picture 2" descr="C:\Documents and Settings\User\Рабочий стол\Фото зима\sneg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786454"/>
            <a:ext cx="3286123" cy="937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285728"/>
            <a:ext cx="8163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Артикуляционная зарядка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\Рабочий стол\Фото зима\bo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6000792" cy="4551277"/>
          </a:xfrm>
          <a:prstGeom prst="rect">
            <a:avLst/>
          </a:prstGeom>
          <a:noFill/>
        </p:spPr>
      </p:pic>
      <p:pic>
        <p:nvPicPr>
          <p:cNvPr id="11" name="Picture 3" descr="C:\Documents and Settings\User\Рабочий стол\Фото зима\Язычок в доми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857364"/>
            <a:ext cx="2384704" cy="309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User\Рабочий стол\Фото зима\Язычок.jpg"/>
          <p:cNvPicPr>
            <a:picLocks noChangeAspect="1" noChangeArrowheads="1"/>
          </p:cNvPicPr>
          <p:nvPr/>
        </p:nvPicPr>
        <p:blipFill>
          <a:blip r:embed="rId4" cstate="print"/>
          <a:srcRect r="12586"/>
          <a:stretch>
            <a:fillRect/>
          </a:stretch>
        </p:blipFill>
        <p:spPr bwMode="auto">
          <a:xfrm>
            <a:off x="2500297" y="1714488"/>
            <a:ext cx="217611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0" descr="E:\Презентации уроков\футажи\cb692a69174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86190"/>
            <a:ext cx="272007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Рабочий стол\Фото зима\bo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71480"/>
            <a:ext cx="6000792" cy="4551277"/>
          </a:xfrm>
          <a:prstGeom prst="rect">
            <a:avLst/>
          </a:prstGeom>
          <a:noFill/>
        </p:spPr>
      </p:pic>
      <p:pic>
        <p:nvPicPr>
          <p:cNvPr id="8" name="Picture 4" descr="C:\Documents and Settings\User\Рабочий стол\Фото зима\Лягушка.jpg"/>
          <p:cNvPicPr>
            <a:picLocks noChangeAspect="1" noChangeArrowheads="1"/>
          </p:cNvPicPr>
          <p:nvPr/>
        </p:nvPicPr>
        <p:blipFill>
          <a:blip r:embed="rId3" cstate="print"/>
          <a:srcRect l="12500" r="6250"/>
          <a:stretch>
            <a:fillRect/>
          </a:stretch>
        </p:blipFill>
        <p:spPr bwMode="auto">
          <a:xfrm>
            <a:off x="2428860" y="1214422"/>
            <a:ext cx="1946812" cy="3110497"/>
          </a:xfrm>
          <a:prstGeom prst="rect">
            <a:avLst/>
          </a:prstGeom>
          <a:noFill/>
        </p:spPr>
      </p:pic>
      <p:pic>
        <p:nvPicPr>
          <p:cNvPr id="4098" name="Picture 2" descr="C:\Documents and Settings\User\Рабочий стол\Фото зима\Лягуш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5583" y="1500174"/>
            <a:ext cx="238159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0" descr="E:\Презентации уроков\футажи\cb692a69174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86190"/>
            <a:ext cx="272007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Фото зима\bo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642918"/>
            <a:ext cx="6000792" cy="4551277"/>
          </a:xfrm>
          <a:prstGeom prst="rect">
            <a:avLst/>
          </a:prstGeom>
          <a:noFill/>
        </p:spPr>
      </p:pic>
      <p:pic>
        <p:nvPicPr>
          <p:cNvPr id="5122" name="Picture 2" descr="C:\Documents and Settings\User\Рабочий стол\Фото зима\Бегемо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357298"/>
            <a:ext cx="2237451" cy="2786082"/>
          </a:xfrm>
          <a:prstGeom prst="rect">
            <a:avLst/>
          </a:prstGeom>
          <a:noFill/>
        </p:spPr>
      </p:pic>
      <p:pic>
        <p:nvPicPr>
          <p:cNvPr id="5" name="Picture 30" descr="E:\Презентации уроков\футажи\cb692a6917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314"/>
            <a:ext cx="272007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Фото зима\bo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57232"/>
            <a:ext cx="6000792" cy="4551277"/>
          </a:xfrm>
          <a:prstGeom prst="rect">
            <a:avLst/>
          </a:prstGeom>
          <a:noFill/>
        </p:spPr>
      </p:pic>
      <p:pic>
        <p:nvPicPr>
          <p:cNvPr id="5" name="Picture 30" descr="E:\Презентации уроков\футажи\cb692a6917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2720072" cy="2714644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Фото зима\CIMG5169.jpg"/>
          <p:cNvPicPr>
            <a:picLocks noChangeAspect="1" noChangeArrowheads="1"/>
          </p:cNvPicPr>
          <p:nvPr/>
        </p:nvPicPr>
        <p:blipFill>
          <a:blip r:embed="rId4" cstate="print"/>
          <a:srcRect r="6244"/>
          <a:stretch>
            <a:fillRect/>
          </a:stretch>
        </p:blipFill>
        <p:spPr bwMode="auto">
          <a:xfrm>
            <a:off x="2143108" y="1928802"/>
            <a:ext cx="2232591" cy="1785950"/>
          </a:xfrm>
          <a:prstGeom prst="rect">
            <a:avLst/>
          </a:prstGeom>
          <a:noFill/>
        </p:spPr>
      </p:pic>
      <p:pic>
        <p:nvPicPr>
          <p:cNvPr id="7" name="Picture 30" descr="E:\Презентации уроков\футажи\cb692a6917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58" y="3724276"/>
            <a:ext cx="2720072" cy="2714644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Фото зима\сканирование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785926"/>
            <a:ext cx="229795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1088</TotalTime>
  <Words>159</Words>
  <Application>Microsoft Office PowerPoint</Application>
  <PresentationFormat>Экран (4:3)</PresentationFormat>
  <Paragraphs>34</Paragraphs>
  <Slides>25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125</cp:revision>
  <dcterms:modified xsi:type="dcterms:W3CDTF">2010-01-23T21:11:47Z</dcterms:modified>
</cp:coreProperties>
</file>