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0" r:id="rId7"/>
    <p:sldId id="268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1974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81B58-E7FD-4F0F-8F94-EAEA11F051D9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29607-11C2-4E1F-A5FA-BE7CA793035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29607-11C2-4E1F-A5FA-BE7CA7930352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C77-B93A-49FD-B0A7-DAEE7DE600D6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09E4-A81E-4B38-B0E4-F4C39369E7E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C77-B93A-49FD-B0A7-DAEE7DE600D6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09E4-A81E-4B38-B0E4-F4C39369E7E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C77-B93A-49FD-B0A7-DAEE7DE600D6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09E4-A81E-4B38-B0E4-F4C39369E7E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C77-B93A-49FD-B0A7-DAEE7DE600D6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09E4-A81E-4B38-B0E4-F4C39369E7E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C77-B93A-49FD-B0A7-DAEE7DE600D6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09E4-A81E-4B38-B0E4-F4C39369E7E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C77-B93A-49FD-B0A7-DAEE7DE600D6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09E4-A81E-4B38-B0E4-F4C39369E7E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C77-B93A-49FD-B0A7-DAEE7DE600D6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09E4-A81E-4B38-B0E4-F4C39369E7E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C77-B93A-49FD-B0A7-DAEE7DE600D6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09E4-A81E-4B38-B0E4-F4C39369E7E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C77-B93A-49FD-B0A7-DAEE7DE600D6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09E4-A81E-4B38-B0E4-F4C39369E7E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C77-B93A-49FD-B0A7-DAEE7DE600D6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09E4-A81E-4B38-B0E4-F4C39369E7E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C77-B93A-49FD-B0A7-DAEE7DE600D6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E309E4-A81E-4B38-B0E4-F4C39369E7E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461C77-B93A-49FD-B0A7-DAEE7DE600D6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E309E4-A81E-4B38-B0E4-F4C39369E7E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43;&#1077;&#1085;&#1077;&#1088;&#1072;&#1090;&#1086;&#1088;.ln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gif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4500570"/>
            <a:ext cx="7772400" cy="1362456"/>
          </a:xfrm>
          <a:ln>
            <a:noFill/>
          </a:ln>
        </p:spPr>
        <p:txBody>
          <a:bodyPr/>
          <a:lstStyle/>
          <a:p>
            <a:pPr algn="ctr"/>
            <a:r>
              <a:rPr lang="ru-RU" sz="7200" i="1" dirty="0" smtClean="0">
                <a:solidFill>
                  <a:srgbClr val="92D050"/>
                </a:solidFill>
                <a:latin typeface="Comic Sans MS" pitchFamily="66" charset="0"/>
              </a:rPr>
              <a:t>ИСТОЧНИКИ ЗВУКА</a:t>
            </a:r>
            <a:endParaRPr lang="ru-RU" sz="7200" i="1" dirty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3857620" y="142852"/>
            <a:ext cx="5143536" cy="3143272"/>
          </a:xfrm>
          <a:prstGeom prst="cloudCallout">
            <a:avLst>
              <a:gd name="adj1" fmla="val -60299"/>
              <a:gd name="adj2" fmla="val 622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Источниками звука являются колеблющиеся тела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u="sng" dirty="0" smtClean="0">
                <a:solidFill>
                  <a:srgbClr val="FFFF00"/>
                </a:solidFill>
              </a:rPr>
              <a:t>Высота</a:t>
            </a:r>
            <a:r>
              <a:rPr lang="ru-RU" sz="2800" dirty="0" smtClean="0"/>
              <a:t> звука определяется </a:t>
            </a:r>
            <a:r>
              <a:rPr lang="ru-RU" sz="2800" u="sng" dirty="0" smtClean="0">
                <a:solidFill>
                  <a:srgbClr val="FFFF00"/>
                </a:solidFill>
              </a:rPr>
              <a:t>частотой</a:t>
            </a:r>
            <a:r>
              <a:rPr lang="ru-RU" sz="2800" dirty="0" smtClean="0"/>
              <a:t> звуковых колебаний. Чем больше частота, тем выше звук.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71472" y="2285992"/>
            <a:ext cx="1571636" cy="228608"/>
          </a:xfrm>
        </p:spPr>
        <p:txBody>
          <a:bodyPr>
            <a:noAutofit/>
          </a:bodyPr>
          <a:lstStyle/>
          <a:p>
            <a:endParaRPr lang="ru-RU" sz="20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sz="2400" dirty="0" smtClean="0"/>
              <a:t>Самая высокая человеческая нота  сопрано 1300 Гц</a:t>
            </a:r>
          </a:p>
          <a:p>
            <a:r>
              <a:rPr lang="ru-RU" sz="2400" dirty="0" smtClean="0"/>
              <a:t>Самая низкая человеческая нота  басовая  около 80  Гц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Documents and Settings\lily\Мои документы\Мои рисунки\vfvf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571744"/>
            <a:ext cx="4000528" cy="30682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Тембр звука это своеобразная окраска звука, по которой мы различаем голоса людей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928802"/>
            <a:ext cx="4040188" cy="4071966"/>
          </a:xfrm>
        </p:spPr>
        <p:txBody>
          <a:bodyPr/>
          <a:lstStyle/>
          <a:p>
            <a:r>
              <a:rPr lang="ru-RU" i="1" dirty="0" smtClean="0"/>
              <a:t>«Простые тоны, какие мы имеем о наших камертонов,  - не употребляются в музыке; они так же пресны и безвкусны, как химически чистая вода,- они бесхарактерны»        А. Г. Столетов</a:t>
            </a:r>
            <a:endParaRPr lang="ru-RU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6000768"/>
            <a:ext cx="4040188" cy="35955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4429132"/>
            <a:ext cx="4041775" cy="1931188"/>
          </a:xfrm>
        </p:spPr>
        <p:txBody>
          <a:bodyPr/>
          <a:lstStyle/>
          <a:p>
            <a:r>
              <a:rPr lang="ru-RU" dirty="0" smtClean="0"/>
              <a:t>Высокие обертоны придают «блеск», «яркость» и «</a:t>
            </a:r>
            <a:r>
              <a:rPr lang="ru-RU" dirty="0" err="1" smtClean="0"/>
              <a:t>металличность</a:t>
            </a:r>
            <a:r>
              <a:rPr lang="ru-RU" dirty="0" smtClean="0"/>
              <a:t>», низкие дают «мощности» и «сочности».</a:t>
            </a:r>
            <a:endParaRPr lang="ru-RU" dirty="0"/>
          </a:p>
        </p:txBody>
      </p:sp>
      <p:pic>
        <p:nvPicPr>
          <p:cNvPr id="3074" name="Picture 2" descr="C:\Documents and Settings\lily\Рабочий стол\Новая папка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7770" y="1857365"/>
            <a:ext cx="3924487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2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Источники Звука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entury Gothic" pitchFamily="34" charset="0"/>
              </a:rPr>
              <a:t>Естественные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572000" y="1857364"/>
            <a:ext cx="4041775" cy="654843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ru-RU" dirty="0" smtClean="0"/>
              <a:t>Искусственные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3829048" cy="3845720"/>
          </a:xfrm>
        </p:spPr>
        <p:txBody>
          <a:bodyPr/>
          <a:lstStyle/>
          <a:p>
            <a:pPr algn="r"/>
            <a:endParaRPr lang="ru-RU" i="1" dirty="0" smtClean="0"/>
          </a:p>
          <a:p>
            <a:pPr>
              <a:buNone/>
            </a:pPr>
            <a:r>
              <a:rPr lang="ru-RU" i="1" dirty="0" smtClean="0"/>
              <a:t>Шум</a:t>
            </a:r>
          </a:p>
          <a:p>
            <a:pPr>
              <a:buNone/>
            </a:pPr>
            <a:r>
              <a:rPr lang="ru-RU" i="1" dirty="0" smtClean="0"/>
              <a:t>прибоя</a:t>
            </a:r>
          </a:p>
          <a:p>
            <a:pPr algn="r"/>
            <a:endParaRPr lang="ru-RU" i="1" dirty="0" smtClean="0"/>
          </a:p>
          <a:p>
            <a:pPr algn="r"/>
            <a:endParaRPr lang="ru-RU" i="1" dirty="0" smtClean="0"/>
          </a:p>
          <a:p>
            <a:pPr algn="r"/>
            <a:endParaRPr lang="ru-RU" i="1" dirty="0" smtClean="0"/>
          </a:p>
          <a:p>
            <a:pPr algn="r"/>
            <a:endParaRPr lang="ru-RU" i="1" dirty="0" smtClean="0"/>
          </a:p>
          <a:p>
            <a:pPr algn="r">
              <a:buNone/>
            </a:pPr>
            <a:r>
              <a:rPr lang="ru-RU" i="1" dirty="0" smtClean="0"/>
              <a:t>Шелест </a:t>
            </a:r>
          </a:p>
          <a:p>
            <a:pPr algn="r">
              <a:buNone/>
            </a:pPr>
            <a:r>
              <a:rPr lang="ru-RU" i="1" dirty="0" smtClean="0"/>
              <a:t>листьев</a:t>
            </a:r>
            <a:endParaRPr lang="ru-RU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Камертон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i="1" dirty="0" smtClean="0"/>
              <a:t>Струна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 rot="3223793">
            <a:off x="5536871" y="1408479"/>
            <a:ext cx="814200" cy="28575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лево 12"/>
          <p:cNvSpPr/>
          <p:nvPr/>
        </p:nvSpPr>
        <p:spPr>
          <a:xfrm rot="18899161">
            <a:off x="2465267" y="1500974"/>
            <a:ext cx="928694" cy="285752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Documents and Settings\lily\Рабочий стол\Новая папка\photo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428868"/>
            <a:ext cx="2060581" cy="1866907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429132"/>
            <a:ext cx="250033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C:\Documents and Settings\lily\Рабочий стол\Новая папка\источники звука\16f-i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2428868"/>
            <a:ext cx="2190756" cy="2222053"/>
          </a:xfrm>
          <a:prstGeom prst="rect">
            <a:avLst/>
          </a:prstGeom>
          <a:noFill/>
        </p:spPr>
      </p:pic>
      <p:pic>
        <p:nvPicPr>
          <p:cNvPr id="1030" name="Picture 6" descr="C:\Documents and Settings\lily\Рабочий стол\Новая папка\post-35835-118094417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4786322"/>
            <a:ext cx="2143140" cy="1762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2212848" cy="616501"/>
          </a:xfrm>
        </p:spPr>
        <p:txBody>
          <a:bodyPr>
            <a:normAutofit/>
          </a:bodyPr>
          <a:lstStyle/>
          <a:p>
            <a:r>
              <a:rPr lang="ru-RU" sz="2400" u="sng" dirty="0" smtClean="0"/>
              <a:t>Звуковая волна</a:t>
            </a:r>
            <a:endParaRPr lang="ru-RU" sz="2400" u="sng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428596" y="1714488"/>
            <a:ext cx="2209800" cy="2179320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r>
              <a:rPr lang="ru-RU" sz="2000" i="1" dirty="0" smtClean="0"/>
              <a:t>Представляет собой зоны сжатия и разряжения упругой среды (воздух), звуковая волна </a:t>
            </a:r>
            <a:r>
              <a:rPr lang="en-US" sz="2000" i="1" dirty="0" smtClean="0"/>
              <a:t>–</a:t>
            </a:r>
            <a:r>
              <a:rPr lang="ru-RU" sz="2000" i="1" dirty="0" smtClean="0"/>
              <a:t> продольная волна</a:t>
            </a:r>
            <a:endParaRPr lang="ru-RU" sz="2000" i="1" dirty="0"/>
          </a:p>
        </p:txBody>
      </p:sp>
      <p:sp>
        <p:nvSpPr>
          <p:cNvPr id="8" name="Рисунок 7"/>
          <p:cNvSpPr>
            <a:spLocks noGrp="1"/>
          </p:cNvSpPr>
          <p:nvPr>
            <p:ph type="pic" idx="1"/>
          </p:nvPr>
        </p:nvSpPr>
        <p:spPr>
          <a:xfrm>
            <a:off x="3852000" y="1513270"/>
            <a:ext cx="3935794" cy="3331393"/>
          </a:xfrm>
        </p:spPr>
      </p:sp>
      <p:pic>
        <p:nvPicPr>
          <p:cNvPr id="1026" name="Picture 2" descr="C:\Documents and Settings\lily\Рабочий стол\Новая папка\колебания\waves_edit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714356"/>
            <a:ext cx="5857916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5800" y="0"/>
            <a:ext cx="2743200" cy="25717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воспринимаем звук благодаря нашему органу слуха - уху</a:t>
            </a:r>
            <a:endParaRPr lang="ru-RU" sz="2800" u="sng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>
          <a:xfrm>
            <a:off x="785786" y="1643050"/>
            <a:ext cx="2743200" cy="4572000"/>
          </a:xfrm>
        </p:spPr>
        <p:txBody>
          <a:bodyPr/>
          <a:lstStyle/>
          <a:p>
            <a:endParaRPr lang="ru-RU" sz="1800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sz="1800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sz="1800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1800" i="1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Человеческое ухо воспринимает  колебания с частотой  от  16 -  20000 Гц</a:t>
            </a:r>
            <a:r>
              <a:rPr lang="ru-RU" i="1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.</a:t>
            </a:r>
            <a:endParaRPr lang="ru-RU" i="1" dirty="0">
              <a:solidFill>
                <a:schemeClr val="tx1">
                  <a:lumMod val="9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929058" y="1676400"/>
            <a:ext cx="4643470" cy="310992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lily\Рабочий стол\Новая папка\ухо\2079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4743450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Генератор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endParaRPr lang="ru-RU" sz="24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357158" y="357166"/>
          <a:ext cx="8429685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5"/>
                <a:gridCol w="2809895"/>
                <a:gridCol w="2809895"/>
              </a:tblGrid>
              <a:tr h="1500198">
                <a:tc>
                  <a:txBody>
                    <a:bodyPr/>
                    <a:lstStyle/>
                    <a:p>
                      <a:pPr algn="ctr"/>
                      <a:endParaRPr lang="ru-RU" sz="1800" b="0" i="0" dirty="0" smtClean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i="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Инфразвуковые волны</a:t>
                      </a:r>
                    </a:p>
                    <a:p>
                      <a:pPr algn="ctr"/>
                      <a:r>
                        <a:rPr lang="en-US" b="0" i="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 16 </a:t>
                      </a:r>
                      <a:r>
                        <a:rPr lang="ru-RU" b="0" i="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Гц</a:t>
                      </a:r>
                      <a:endParaRPr lang="ru-RU" b="0" i="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0" dirty="0" smtClean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Звуковая волна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16-20000Гц</a:t>
                      </a:r>
                      <a:endParaRPr lang="ru-RU" b="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 </a:t>
                      </a:r>
                      <a:r>
                        <a:rPr lang="ru-RU" sz="1800" b="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Ультразвуковые волны</a:t>
                      </a:r>
                      <a:br>
                        <a:rPr lang="ru-RU" sz="1800" b="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800" b="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&gt; 20000</a:t>
                      </a:r>
                      <a:r>
                        <a:rPr lang="ru-RU" sz="1800" b="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Гц</a:t>
                      </a:r>
                      <a:r>
                        <a:rPr lang="en-US" sz="1800" b="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="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Documents and Settings\lily\Рабочий стол\Новая папка\Кто как слышит\4758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5714992"/>
            <a:ext cx="2500330" cy="1143008"/>
          </a:xfrm>
          <a:prstGeom prst="rect">
            <a:avLst/>
          </a:prstGeom>
          <a:noFill/>
        </p:spPr>
      </p:pic>
      <p:pic>
        <p:nvPicPr>
          <p:cNvPr id="2051" name="Picture 3" descr="C:\Documents and Settings\lily\Рабочий стол\Новая папка\Кто как слышит\4758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1857364"/>
            <a:ext cx="2540000" cy="1689100"/>
          </a:xfrm>
          <a:prstGeom prst="rect">
            <a:avLst/>
          </a:prstGeom>
          <a:noFill/>
        </p:spPr>
      </p:pic>
      <p:pic>
        <p:nvPicPr>
          <p:cNvPr id="2052" name="Picture 4" descr="C:\Documents and Settings\lily\Рабочий стол\Новая папка\Кто как слышит\4765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4143380"/>
            <a:ext cx="1928826" cy="1785950"/>
          </a:xfrm>
          <a:prstGeom prst="rect">
            <a:avLst/>
          </a:prstGeom>
          <a:noFill/>
        </p:spPr>
      </p:pic>
      <p:pic>
        <p:nvPicPr>
          <p:cNvPr id="2053" name="Picture 5" descr="C:\Documents and Settings\lily\Рабочий стол\Новая папка\Кто как слышит\4758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585" y="1827022"/>
            <a:ext cx="2711998" cy="1785950"/>
          </a:xfrm>
          <a:prstGeom prst="rect">
            <a:avLst/>
          </a:prstGeom>
          <a:noFill/>
        </p:spPr>
      </p:pic>
      <p:pic>
        <p:nvPicPr>
          <p:cNvPr id="2054" name="Picture 6" descr="C:\Documents and Settings\lily\Рабочий стол\Новая папка\Кто как слышит\4758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3643314"/>
            <a:ext cx="2748898" cy="2181224"/>
          </a:xfrm>
          <a:prstGeom prst="rect">
            <a:avLst/>
          </a:prstGeom>
          <a:noFill/>
        </p:spPr>
      </p:pic>
      <p:pic>
        <p:nvPicPr>
          <p:cNvPr id="2055" name="Picture 7" descr="C:\Documents and Settings\lily\Рабочий стол\Новая папка\ухо\7c777a4d189c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57884" y="3571876"/>
            <a:ext cx="3000396" cy="2078456"/>
          </a:xfrm>
          <a:prstGeom prst="rect">
            <a:avLst/>
          </a:prstGeom>
          <a:noFill/>
        </p:spPr>
      </p:pic>
      <p:pic>
        <p:nvPicPr>
          <p:cNvPr id="2056" name="Picture 8" descr="C:\Documents and Settings\lily\Рабочий стол\Новая папка\мир звуков\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00364" y="1857364"/>
            <a:ext cx="3143272" cy="197325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3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Скорость звука в различных средах</a:t>
            </a:r>
            <a:br>
              <a:rPr lang="ru-RU" sz="4000" dirty="0" smtClean="0"/>
            </a:br>
            <a:r>
              <a:rPr lang="ru-RU" sz="4000" dirty="0" smtClean="0"/>
              <a:t>при 0</a:t>
            </a:r>
            <a:r>
              <a:rPr lang="ru-RU" sz="4000" baseline="30000" dirty="0" smtClean="0"/>
              <a:t>0 </a:t>
            </a:r>
            <a:r>
              <a:rPr lang="ru-RU" sz="4000" dirty="0" smtClean="0"/>
              <a:t>С (м/с)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Воздух…………………………………………….332</a:t>
            </a:r>
          </a:p>
          <a:p>
            <a:pPr algn="ctr"/>
            <a:r>
              <a:rPr lang="ru-RU" dirty="0" smtClean="0"/>
              <a:t>Вода ………………………………………………1450</a:t>
            </a:r>
          </a:p>
          <a:p>
            <a:pPr algn="ctr"/>
            <a:r>
              <a:rPr lang="ru-RU" dirty="0" smtClean="0"/>
              <a:t>Медь………………………………………………3800</a:t>
            </a:r>
          </a:p>
          <a:p>
            <a:pPr algn="ctr"/>
            <a:r>
              <a:rPr lang="ru-RU" dirty="0" smtClean="0"/>
              <a:t>Железо……………………………………………4900</a:t>
            </a:r>
          </a:p>
          <a:p>
            <a:pPr algn="ctr"/>
            <a:r>
              <a:rPr lang="ru-RU" dirty="0" smtClean="0"/>
              <a:t>Стекло……………………………………………5600</a:t>
            </a:r>
          </a:p>
          <a:p>
            <a:pPr algn="ctr"/>
            <a:r>
              <a:rPr lang="ru-RU" dirty="0" smtClean="0"/>
              <a:t>Еловое  дерево ……………………………..4800</a:t>
            </a:r>
          </a:p>
          <a:p>
            <a:pPr algn="ctr"/>
            <a:r>
              <a:rPr lang="ru-RU" dirty="0" smtClean="0"/>
              <a:t>Пробка…………………………………………430-530</a:t>
            </a:r>
          </a:p>
          <a:p>
            <a:pPr algn="ctr"/>
            <a:r>
              <a:rPr lang="ru-RU" dirty="0" smtClean="0"/>
              <a:t>Каучук……………………………………………….50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360363">
              <a:buNone/>
            </a:pPr>
            <a:r>
              <a:rPr lang="ru-RU" dirty="0" smtClean="0"/>
              <a:t>Звук, издаваемый гармоническими колеблющимся телом называется музыкальным тоном.</a:t>
            </a:r>
          </a:p>
          <a:p>
            <a:pPr>
              <a:buNone/>
            </a:pPr>
            <a:endParaRPr lang="ru-RU" dirty="0" smtClean="0"/>
          </a:p>
          <a:p>
            <a:pPr marL="0" indent="360363">
              <a:buNone/>
            </a:pPr>
            <a:r>
              <a:rPr lang="ru-RU" u="sng" dirty="0" smtClean="0">
                <a:solidFill>
                  <a:srgbClr val="FFFF00"/>
                </a:solidFill>
              </a:rPr>
              <a:t>Каждому</a:t>
            </a:r>
            <a:r>
              <a:rPr lang="ru-RU" dirty="0" smtClean="0"/>
              <a:t> музыкальному </a:t>
            </a:r>
            <a:r>
              <a:rPr lang="ru-RU" u="sng" dirty="0" smtClean="0">
                <a:solidFill>
                  <a:srgbClr val="FFFF00"/>
                </a:solidFill>
              </a:rPr>
              <a:t>тону</a:t>
            </a:r>
            <a:r>
              <a:rPr lang="ru-RU" dirty="0" smtClean="0"/>
              <a:t> ( до, ре, ми, фа, соль, ля, си) соответствует </a:t>
            </a:r>
            <a:r>
              <a:rPr lang="ru-RU" u="sng" dirty="0" smtClean="0">
                <a:solidFill>
                  <a:srgbClr val="FFFF00"/>
                </a:solidFill>
              </a:rPr>
              <a:t>определенная длина и частота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звуковой волны.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Шум - хаотическая смесь гармонических звуков.</a:t>
            </a:r>
          </a:p>
          <a:p>
            <a:pPr>
              <a:buNone/>
            </a:pPr>
            <a:endParaRPr lang="ru-RU" dirty="0" smtClean="0"/>
          </a:p>
          <a:p>
            <a:pPr marL="0" indent="360363">
              <a:buNone/>
            </a:pPr>
            <a:r>
              <a:rPr lang="ru-RU" dirty="0" smtClean="0"/>
              <a:t>Музыкальные звуки (тоны) характеризуются громкостью и высотой тона, тембром.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u="sng" dirty="0" smtClean="0">
                <a:solidFill>
                  <a:srgbClr val="FFFF00"/>
                </a:solidFill>
              </a:rPr>
              <a:t>Громкость</a:t>
            </a:r>
            <a:r>
              <a:rPr lang="ru-RU" sz="2800" dirty="0" smtClean="0"/>
              <a:t> звука определяется </a:t>
            </a:r>
            <a:r>
              <a:rPr lang="ru-RU" sz="2800" u="sng" dirty="0" smtClean="0">
                <a:solidFill>
                  <a:srgbClr val="FFFF00"/>
                </a:solidFill>
              </a:rPr>
              <a:t>амплитудой</a:t>
            </a:r>
            <a:r>
              <a:rPr lang="ru-RU" sz="2800" dirty="0" smtClean="0"/>
              <a:t> колебаний в звуковой волне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32" name="Picture 8" descr="C:\Documents and Settings\lily\Мои документы\Мои рисунки\vfvf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3600" y="2193194"/>
            <a:ext cx="5708664" cy="3699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504</TotalTime>
  <Words>257</Words>
  <Application>Microsoft Office PowerPoint</Application>
  <PresentationFormat>Экран (4:3)</PresentationFormat>
  <Paragraphs>63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ИСТОЧНИКИ ЗВУКА</vt:lpstr>
      <vt:lpstr>Источники Звука</vt:lpstr>
      <vt:lpstr>Звуковая волна</vt:lpstr>
      <vt:lpstr>               Мы воспринимаем звук благодаря нашему органу слуха - уху</vt:lpstr>
      <vt:lpstr>Генератор</vt:lpstr>
      <vt:lpstr>Слайд 6</vt:lpstr>
      <vt:lpstr>Скорость звука в различных средах при 00 С (м/с)</vt:lpstr>
      <vt:lpstr>Слайд 8</vt:lpstr>
      <vt:lpstr>Громкость звука определяется амплитудой колебаний в звуковой волне</vt:lpstr>
      <vt:lpstr>Высота звука определяется частотой звуковых колебаний. Чем больше частота, тем выше звук.</vt:lpstr>
      <vt:lpstr>Тембр звука это своеобразная окраска звука, по которой мы различаем голоса людей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ИСТОЧНИКИ ЗВУКА</dc:title>
  <dc:creator>SamLab.ws</dc:creator>
  <cp:lastModifiedBy>SamLab.ws</cp:lastModifiedBy>
  <cp:revision>10</cp:revision>
  <dcterms:created xsi:type="dcterms:W3CDTF">2009-12-11T18:34:33Z</dcterms:created>
  <dcterms:modified xsi:type="dcterms:W3CDTF">2010-01-28T21:50:35Z</dcterms:modified>
</cp:coreProperties>
</file>