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2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D98C-1EAA-4ED1-BBB5-B6C54006E8CF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88D5-6DCF-4F3C-8B45-34DD331BB7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D98C-1EAA-4ED1-BBB5-B6C54006E8CF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88D5-6DCF-4F3C-8B45-34DD331BB7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D98C-1EAA-4ED1-BBB5-B6C54006E8CF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88D5-6DCF-4F3C-8B45-34DD331BB7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D98C-1EAA-4ED1-BBB5-B6C54006E8CF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88D5-6DCF-4F3C-8B45-34DD331BB7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D98C-1EAA-4ED1-BBB5-B6C54006E8CF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88D5-6DCF-4F3C-8B45-34DD331BB7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D98C-1EAA-4ED1-BBB5-B6C54006E8CF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88D5-6DCF-4F3C-8B45-34DD331BB7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D98C-1EAA-4ED1-BBB5-B6C54006E8CF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88D5-6DCF-4F3C-8B45-34DD331BB7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D98C-1EAA-4ED1-BBB5-B6C54006E8CF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88D5-6DCF-4F3C-8B45-34DD331BB7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D98C-1EAA-4ED1-BBB5-B6C54006E8CF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88D5-6DCF-4F3C-8B45-34DD331BB7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D98C-1EAA-4ED1-BBB5-B6C54006E8CF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88D5-6DCF-4F3C-8B45-34DD331BB7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D98C-1EAA-4ED1-BBB5-B6C54006E8CF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88D5-6DCF-4F3C-8B45-34DD331BB7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6D98C-1EAA-4ED1-BBB5-B6C54006E8CF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F88D5-6DCF-4F3C-8B45-34DD331BB7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Решение квадратных уравнений по формуле.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Автор: </a:t>
            </a:r>
            <a:r>
              <a:rPr lang="ru-RU" dirty="0" err="1" smtClean="0"/>
              <a:t>Черевина</a:t>
            </a:r>
            <a:r>
              <a:rPr lang="ru-RU" dirty="0" smtClean="0"/>
              <a:t> О.Н.</a:t>
            </a:r>
          </a:p>
          <a:p>
            <a:pPr algn="r"/>
            <a:r>
              <a:rPr lang="ru-RU" dirty="0" smtClean="0"/>
              <a:t>учитель математики</a:t>
            </a:r>
          </a:p>
          <a:p>
            <a:pPr algn="r"/>
            <a:r>
              <a:rPr lang="ru-RU" dirty="0" smtClean="0"/>
              <a:t>МОУ «Косинская ООШ»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14810" y="6000768"/>
            <a:ext cx="1037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2009 год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rgbClr val="0070C0"/>
                </a:solidFill>
              </a:rPr>
              <a:t>Задание 1:            Задание *:</a:t>
            </a:r>
            <a:endParaRPr lang="ru-RU" b="1" dirty="0">
              <a:solidFill>
                <a:srgbClr val="0070C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2214546" y="3714752"/>
            <a:ext cx="4499800" cy="70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571472" y="1714488"/>
            <a:ext cx="35004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9х</a:t>
            </a:r>
            <a:r>
              <a:rPr lang="en-US" sz="5400" b="1" dirty="0" smtClean="0">
                <a:solidFill>
                  <a:srgbClr val="002060"/>
                </a:solidFill>
                <a:cs typeface="Arial" pitchFamily="34" charset="0"/>
              </a:rPr>
              <a:t>²</a:t>
            </a:r>
            <a:r>
              <a:rPr lang="ru-RU" sz="5400" b="1" dirty="0" smtClean="0">
                <a:solidFill>
                  <a:srgbClr val="002060"/>
                </a:solidFill>
                <a:cs typeface="Arial" pitchFamily="34" charset="0"/>
              </a:rPr>
              <a:t>-6х+1=0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00562" y="1714488"/>
            <a:ext cx="42148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cs typeface="Arial" pitchFamily="34" charset="0"/>
              </a:rPr>
              <a:t>6х(2х+1)</a:t>
            </a:r>
            <a:r>
              <a:rPr lang="ru-RU" sz="5400" b="1" dirty="0" smtClean="0">
                <a:solidFill>
                  <a:srgbClr val="002060"/>
                </a:solidFill>
                <a:cs typeface="Arial" pitchFamily="34" charset="0"/>
              </a:rPr>
              <a:t>=5х+1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2500307"/>
            <a:ext cx="42148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3200" b="1" dirty="0" smtClean="0">
                <a:cs typeface="Arial" pitchFamily="34" charset="0"/>
              </a:rPr>
              <a:t>а=9; в=-11;с=1.</a:t>
            </a:r>
          </a:p>
          <a:p>
            <a:pPr>
              <a:buFont typeface="Wingdings" pitchFamily="2" charset="2"/>
              <a:buNone/>
            </a:pPr>
            <a:r>
              <a:rPr lang="en-US" sz="3200" b="1" dirty="0" smtClean="0">
                <a:cs typeface="Arial" pitchFamily="34" charset="0"/>
              </a:rPr>
              <a:t>D</a:t>
            </a:r>
            <a:r>
              <a:rPr lang="ru-RU" sz="3200" b="1" dirty="0" smtClean="0">
                <a:cs typeface="Arial" pitchFamily="34" charset="0"/>
              </a:rPr>
              <a:t>=(-6)</a:t>
            </a:r>
            <a:r>
              <a:rPr lang="en-US" sz="3200" b="1" dirty="0" smtClean="0">
                <a:cs typeface="Arial" pitchFamily="34" charset="0"/>
              </a:rPr>
              <a:t>²</a:t>
            </a:r>
            <a:r>
              <a:rPr lang="ru-RU" sz="3200" b="1" dirty="0" smtClean="0">
                <a:cs typeface="Arial" pitchFamily="34" charset="0"/>
              </a:rPr>
              <a:t>-4*9*1=36-36=0</a:t>
            </a:r>
          </a:p>
          <a:p>
            <a:pPr>
              <a:buFont typeface="Wingdings" pitchFamily="2" charset="2"/>
              <a:buNone/>
            </a:pPr>
            <a:r>
              <a:rPr lang="en-US" sz="3200" b="1" dirty="0" smtClean="0">
                <a:cs typeface="Arial" pitchFamily="34" charset="0"/>
              </a:rPr>
              <a:t> D</a:t>
            </a:r>
            <a:r>
              <a:rPr lang="ru-RU" sz="3200" b="1" dirty="0" smtClean="0">
                <a:cs typeface="Arial" pitchFamily="34" charset="0"/>
              </a:rPr>
              <a:t>=</a:t>
            </a:r>
            <a:r>
              <a:rPr lang="en-US" sz="3200" b="1" dirty="0" smtClean="0">
                <a:cs typeface="Arial" pitchFamily="34" charset="0"/>
              </a:rPr>
              <a:t>0</a:t>
            </a:r>
            <a:r>
              <a:rPr lang="ru-RU" sz="3200" b="1" dirty="0" smtClean="0">
                <a:cs typeface="Arial" pitchFamily="34" charset="0"/>
              </a:rPr>
              <a:t>,  1 корень.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643042" y="4286256"/>
          <a:ext cx="2592388" cy="1295400"/>
        </p:xfrm>
        <a:graphic>
          <a:graphicData uri="http://schemas.openxmlformats.org/presentationml/2006/ole">
            <p:oleObj spid="_x0000_s1026" name="Формула" r:id="rId3" imgW="1002960" imgH="39348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928662" y="4643446"/>
            <a:ext cx="6158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Х=</a:t>
            </a:r>
            <a:endParaRPr lang="ru-RU" sz="32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643438" y="2786058"/>
            <a:ext cx="29642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cs typeface="Arial" pitchFamily="34" charset="0"/>
              </a:rPr>
              <a:t>(х-2)</a:t>
            </a:r>
            <a:r>
              <a:rPr lang="ru-RU" sz="4800" b="1" baseline="30000" dirty="0" smtClean="0">
                <a:solidFill>
                  <a:srgbClr val="002060"/>
                </a:solidFill>
                <a:cs typeface="Arial" pitchFamily="34" charset="0"/>
              </a:rPr>
              <a:t>2</a:t>
            </a:r>
            <a:r>
              <a:rPr lang="ru-RU" sz="4800" b="1" dirty="0" smtClean="0">
                <a:solidFill>
                  <a:srgbClr val="002060"/>
                </a:solidFill>
                <a:cs typeface="Arial" pitchFamily="34" charset="0"/>
              </a:rPr>
              <a:t>=3х-8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43438" y="3857628"/>
            <a:ext cx="40158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cs typeface="Arial" pitchFamily="34" charset="0"/>
              </a:rPr>
              <a:t>(2х+1)</a:t>
            </a:r>
            <a:r>
              <a:rPr lang="ru-RU" sz="4400" b="1" baseline="30000" dirty="0" smtClean="0">
                <a:solidFill>
                  <a:srgbClr val="002060"/>
                </a:solidFill>
                <a:cs typeface="Arial" pitchFamily="34" charset="0"/>
              </a:rPr>
              <a:t>2</a:t>
            </a:r>
            <a:r>
              <a:rPr lang="ru-RU" sz="4400" b="1" dirty="0" smtClean="0">
                <a:solidFill>
                  <a:srgbClr val="002060"/>
                </a:solidFill>
                <a:cs typeface="Arial" pitchFamily="34" charset="0"/>
              </a:rPr>
              <a:t>+2</a:t>
            </a:r>
            <a:r>
              <a:rPr lang="ru-RU" sz="4800" b="1" dirty="0" smtClean="0">
                <a:solidFill>
                  <a:srgbClr val="002060"/>
                </a:solidFill>
                <a:cs typeface="Arial" pitchFamily="34" charset="0"/>
              </a:rPr>
              <a:t>=2-6х</a:t>
            </a:r>
            <a:r>
              <a:rPr lang="ru-RU" sz="4800" b="1" baseline="30000" dirty="0" smtClean="0">
                <a:solidFill>
                  <a:srgbClr val="002060"/>
                </a:solidFill>
                <a:cs typeface="Arial" pitchFamily="34" charset="0"/>
              </a:rPr>
              <a:t>2</a:t>
            </a:r>
            <a:endParaRPr lang="ru-RU" sz="4400" b="1" baseline="30000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786314" y="4929198"/>
            <a:ext cx="350108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cs typeface="Arial" pitchFamily="34" charset="0"/>
              </a:rPr>
              <a:t>х</a:t>
            </a:r>
            <a:r>
              <a:rPr lang="ru-RU" sz="4400" b="1" baseline="30000" dirty="0" smtClean="0">
                <a:solidFill>
                  <a:srgbClr val="002060"/>
                </a:solidFill>
                <a:cs typeface="Arial" pitchFamily="34" charset="0"/>
              </a:rPr>
              <a:t>2</a:t>
            </a:r>
            <a:r>
              <a:rPr lang="ru-RU" sz="4400" b="1" dirty="0" smtClean="0">
                <a:solidFill>
                  <a:srgbClr val="002060"/>
                </a:solidFill>
                <a:cs typeface="Arial" pitchFamily="34" charset="0"/>
              </a:rPr>
              <a:t>-2рх+р</a:t>
            </a:r>
            <a:r>
              <a:rPr lang="ru-RU" sz="4400" b="1" baseline="30000" dirty="0" smtClean="0">
                <a:solidFill>
                  <a:srgbClr val="002060"/>
                </a:solidFill>
                <a:cs typeface="Arial" pitchFamily="34" charset="0"/>
              </a:rPr>
              <a:t>2</a:t>
            </a:r>
            <a:r>
              <a:rPr lang="ru-RU" sz="4400" b="1" dirty="0" smtClean="0">
                <a:solidFill>
                  <a:srgbClr val="002060"/>
                </a:solidFill>
                <a:cs typeface="Arial" pitchFamily="34" charset="0"/>
              </a:rPr>
              <a:t>-1</a:t>
            </a:r>
            <a:r>
              <a:rPr lang="ru-RU" sz="4800" b="1" dirty="0" smtClean="0">
                <a:solidFill>
                  <a:srgbClr val="002060"/>
                </a:solidFill>
                <a:cs typeface="Arial" pitchFamily="34" charset="0"/>
              </a:rPr>
              <a:t>=0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3" grpId="0"/>
      <p:bldP spid="14" grpId="0"/>
      <p:bldP spid="12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rgbClr val="0070C0"/>
                </a:solidFill>
              </a:rPr>
              <a:t>Задание 2:               Задание *:</a:t>
            </a:r>
            <a:endParaRPr lang="ru-RU" b="1" dirty="0">
              <a:solidFill>
                <a:srgbClr val="0070C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2500298" y="3714752"/>
            <a:ext cx="4499800" cy="70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571472" y="1714488"/>
            <a:ext cx="35004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cs typeface="Arial" pitchFamily="34" charset="0"/>
              </a:rPr>
              <a:t>х</a:t>
            </a:r>
            <a:r>
              <a:rPr lang="ru-RU" sz="5400" b="1" baseline="30000" dirty="0" smtClean="0">
                <a:solidFill>
                  <a:srgbClr val="002060"/>
                </a:solidFill>
                <a:cs typeface="Arial" pitchFamily="34" charset="0"/>
              </a:rPr>
              <a:t>2</a:t>
            </a:r>
            <a:r>
              <a:rPr lang="ru-RU" sz="5400" b="1" dirty="0" smtClean="0">
                <a:solidFill>
                  <a:srgbClr val="002060"/>
                </a:solidFill>
                <a:cs typeface="Arial" pitchFamily="34" charset="0"/>
              </a:rPr>
              <a:t>+8х+7=0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14876" y="1214422"/>
            <a:ext cx="42148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cs typeface="Arial" pitchFamily="34" charset="0"/>
              </a:rPr>
              <a:t>6х(2х+1)</a:t>
            </a:r>
            <a:r>
              <a:rPr lang="ru-RU" sz="5400" b="1" dirty="0" smtClean="0">
                <a:solidFill>
                  <a:srgbClr val="002060"/>
                </a:solidFill>
                <a:cs typeface="Arial" pitchFamily="34" charset="0"/>
              </a:rPr>
              <a:t>=5х+1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2500307"/>
            <a:ext cx="42148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3200" b="1" dirty="0" smtClean="0">
                <a:cs typeface="Arial" pitchFamily="34" charset="0"/>
              </a:rPr>
              <a:t>а=1; в=8;с=7.</a:t>
            </a:r>
          </a:p>
          <a:p>
            <a:pPr>
              <a:buFont typeface="Wingdings" pitchFamily="2" charset="2"/>
              <a:buNone/>
            </a:pPr>
            <a:r>
              <a:rPr lang="en-US" sz="3200" b="1" dirty="0" smtClean="0">
                <a:cs typeface="Arial" pitchFamily="34" charset="0"/>
              </a:rPr>
              <a:t>D</a:t>
            </a:r>
            <a:r>
              <a:rPr lang="ru-RU" sz="3200" b="1" dirty="0" smtClean="0">
                <a:cs typeface="Arial" pitchFamily="34" charset="0"/>
              </a:rPr>
              <a:t>=8</a:t>
            </a:r>
            <a:r>
              <a:rPr lang="en-US" sz="3200" b="1" dirty="0" smtClean="0">
                <a:cs typeface="Arial" pitchFamily="34" charset="0"/>
              </a:rPr>
              <a:t>²</a:t>
            </a:r>
            <a:r>
              <a:rPr lang="ru-RU" sz="3200" b="1" dirty="0" smtClean="0">
                <a:cs typeface="Arial" pitchFamily="34" charset="0"/>
              </a:rPr>
              <a:t>-4*1*7=64-28=36</a:t>
            </a:r>
          </a:p>
          <a:p>
            <a:pPr>
              <a:buFont typeface="Wingdings" pitchFamily="2" charset="2"/>
              <a:buNone/>
            </a:pPr>
            <a:r>
              <a:rPr lang="en-US" sz="3200" b="1" dirty="0" smtClean="0">
                <a:cs typeface="Arial" pitchFamily="34" charset="0"/>
              </a:rPr>
              <a:t> D</a:t>
            </a:r>
            <a:r>
              <a:rPr lang="ru-RU" sz="3200" b="1" dirty="0">
                <a:cs typeface="Arial" pitchFamily="34" charset="0"/>
              </a:rPr>
              <a:t>&gt;</a:t>
            </a:r>
            <a:r>
              <a:rPr lang="en-US" sz="3200" b="1" dirty="0" smtClean="0">
                <a:cs typeface="Arial" pitchFamily="34" charset="0"/>
              </a:rPr>
              <a:t>0</a:t>
            </a:r>
            <a:r>
              <a:rPr lang="ru-RU" sz="3200" b="1" dirty="0" smtClean="0">
                <a:cs typeface="Arial" pitchFamily="34" charset="0"/>
              </a:rPr>
              <a:t>,  2 </a:t>
            </a:r>
            <a:r>
              <a:rPr lang="ru-RU" sz="3200" b="1" dirty="0" err="1" smtClean="0">
                <a:cs typeface="Arial" pitchFamily="34" charset="0"/>
              </a:rPr>
              <a:t>кореня</a:t>
            </a:r>
            <a:r>
              <a:rPr lang="ru-RU" sz="3200" b="1" dirty="0" smtClean="0">
                <a:cs typeface="Arial" pitchFamily="34" charset="0"/>
              </a:rPr>
              <a:t>.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33400" y="3938588"/>
          <a:ext cx="4856163" cy="1420812"/>
        </p:xfrm>
        <a:graphic>
          <a:graphicData uri="http://schemas.openxmlformats.org/presentationml/2006/ole">
            <p:oleObj spid="_x0000_s2050" name="Формула" r:id="rId3" imgW="1879560" imgH="43164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0" y="4429132"/>
            <a:ext cx="7553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Х</a:t>
            </a:r>
            <a:r>
              <a:rPr lang="ru-RU" sz="3200" b="1" baseline="-25000" dirty="0" smtClean="0"/>
              <a:t>1</a:t>
            </a:r>
            <a:r>
              <a:rPr lang="ru-RU" sz="3200" b="1" dirty="0" smtClean="0"/>
              <a:t>=</a:t>
            </a:r>
            <a:endParaRPr lang="ru-RU" sz="32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71670" y="5715016"/>
            <a:ext cx="7553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Х</a:t>
            </a:r>
            <a:r>
              <a:rPr lang="ru-RU" sz="3200" b="1" baseline="-25000" dirty="0" smtClean="0"/>
              <a:t>1</a:t>
            </a:r>
            <a:r>
              <a:rPr lang="ru-RU" sz="3200" b="1" dirty="0" smtClean="0"/>
              <a:t>=</a:t>
            </a:r>
            <a:endParaRPr lang="ru-RU" sz="3200" b="1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490788" y="5286375"/>
          <a:ext cx="3084512" cy="1295400"/>
        </p:xfrm>
        <a:graphic>
          <a:graphicData uri="http://schemas.openxmlformats.org/presentationml/2006/ole">
            <p:oleObj spid="_x0000_s2051" name="Формула" r:id="rId4" imgW="1193760" imgH="393480" progId="Equation.3">
              <p:embed/>
            </p:oleObj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4786314" y="2000240"/>
            <a:ext cx="29642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cs typeface="Arial" pitchFamily="34" charset="0"/>
              </a:rPr>
              <a:t>(х-2)</a:t>
            </a:r>
            <a:r>
              <a:rPr lang="ru-RU" sz="4800" b="1" baseline="30000" dirty="0" smtClean="0">
                <a:solidFill>
                  <a:srgbClr val="002060"/>
                </a:solidFill>
                <a:cs typeface="Arial" pitchFamily="34" charset="0"/>
              </a:rPr>
              <a:t>2</a:t>
            </a:r>
            <a:r>
              <a:rPr lang="ru-RU" sz="4800" b="1" dirty="0" smtClean="0">
                <a:solidFill>
                  <a:srgbClr val="002060"/>
                </a:solidFill>
                <a:cs typeface="Arial" pitchFamily="34" charset="0"/>
              </a:rPr>
              <a:t>=3х-8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857752" y="2857496"/>
            <a:ext cx="40158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cs typeface="Arial" pitchFamily="34" charset="0"/>
              </a:rPr>
              <a:t>(2х+1)</a:t>
            </a:r>
            <a:r>
              <a:rPr lang="ru-RU" sz="4400" b="1" baseline="30000" dirty="0" smtClean="0">
                <a:solidFill>
                  <a:srgbClr val="002060"/>
                </a:solidFill>
                <a:cs typeface="Arial" pitchFamily="34" charset="0"/>
              </a:rPr>
              <a:t>2</a:t>
            </a:r>
            <a:r>
              <a:rPr lang="ru-RU" sz="4400" b="1" dirty="0" smtClean="0">
                <a:solidFill>
                  <a:srgbClr val="002060"/>
                </a:solidFill>
                <a:cs typeface="Arial" pitchFamily="34" charset="0"/>
              </a:rPr>
              <a:t>+2</a:t>
            </a:r>
            <a:r>
              <a:rPr lang="ru-RU" sz="4800" b="1" dirty="0" smtClean="0">
                <a:solidFill>
                  <a:srgbClr val="002060"/>
                </a:solidFill>
                <a:cs typeface="Arial" pitchFamily="34" charset="0"/>
              </a:rPr>
              <a:t>=2-6х</a:t>
            </a:r>
            <a:r>
              <a:rPr lang="ru-RU" sz="4800" b="1" baseline="30000" dirty="0" smtClean="0">
                <a:solidFill>
                  <a:srgbClr val="002060"/>
                </a:solidFill>
                <a:cs typeface="Arial" pitchFamily="34" charset="0"/>
              </a:rPr>
              <a:t>2</a:t>
            </a:r>
            <a:endParaRPr lang="ru-RU" sz="4400" b="1" baseline="30000" dirty="0">
              <a:solidFill>
                <a:srgbClr val="00206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857752" y="3714752"/>
            <a:ext cx="350108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cs typeface="Arial" pitchFamily="34" charset="0"/>
              </a:rPr>
              <a:t>х</a:t>
            </a:r>
            <a:r>
              <a:rPr lang="ru-RU" sz="4400" b="1" baseline="30000" dirty="0" smtClean="0">
                <a:solidFill>
                  <a:srgbClr val="002060"/>
                </a:solidFill>
                <a:cs typeface="Arial" pitchFamily="34" charset="0"/>
              </a:rPr>
              <a:t>2</a:t>
            </a:r>
            <a:r>
              <a:rPr lang="ru-RU" sz="4400" b="1" dirty="0" smtClean="0">
                <a:solidFill>
                  <a:srgbClr val="002060"/>
                </a:solidFill>
                <a:cs typeface="Arial" pitchFamily="34" charset="0"/>
              </a:rPr>
              <a:t>-2рх+р</a:t>
            </a:r>
            <a:r>
              <a:rPr lang="ru-RU" sz="4400" b="1" baseline="30000" dirty="0" smtClean="0">
                <a:solidFill>
                  <a:srgbClr val="002060"/>
                </a:solidFill>
                <a:cs typeface="Arial" pitchFamily="34" charset="0"/>
              </a:rPr>
              <a:t>2</a:t>
            </a:r>
            <a:r>
              <a:rPr lang="ru-RU" sz="4400" b="1" dirty="0" smtClean="0">
                <a:solidFill>
                  <a:srgbClr val="002060"/>
                </a:solidFill>
                <a:cs typeface="Arial" pitchFamily="34" charset="0"/>
              </a:rPr>
              <a:t>-1</a:t>
            </a:r>
            <a:r>
              <a:rPr lang="ru-RU" sz="4800" b="1" dirty="0" smtClean="0">
                <a:solidFill>
                  <a:srgbClr val="002060"/>
                </a:solidFill>
                <a:cs typeface="Arial" pitchFamily="34" charset="0"/>
              </a:rPr>
              <a:t>=0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1" grpId="0"/>
      <p:bldP spid="13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rgbClr val="0070C0"/>
                </a:solidFill>
              </a:rPr>
              <a:t>Задание 3:            Задание *:</a:t>
            </a:r>
            <a:endParaRPr lang="ru-RU" b="1" dirty="0">
              <a:solidFill>
                <a:srgbClr val="0070C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2215340" y="3715546"/>
            <a:ext cx="4499800" cy="70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571472" y="1714488"/>
            <a:ext cx="35004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solidFill>
                  <a:srgbClr val="002060"/>
                </a:solidFill>
              </a:rPr>
              <a:t>5</a:t>
            </a:r>
            <a:r>
              <a:rPr lang="ru-RU" sz="5400" b="1" dirty="0" smtClean="0">
                <a:solidFill>
                  <a:srgbClr val="002060"/>
                </a:solidFill>
              </a:rPr>
              <a:t>х</a:t>
            </a:r>
            <a:r>
              <a:rPr lang="en-US" sz="5400" b="1" dirty="0" smtClean="0">
                <a:solidFill>
                  <a:srgbClr val="002060"/>
                </a:solidFill>
                <a:cs typeface="Arial" pitchFamily="34" charset="0"/>
              </a:rPr>
              <a:t>²</a:t>
            </a:r>
            <a:r>
              <a:rPr lang="ru-RU" sz="5400" b="1" dirty="0" smtClean="0">
                <a:solidFill>
                  <a:srgbClr val="002060"/>
                </a:solidFill>
                <a:cs typeface="Arial" pitchFamily="34" charset="0"/>
              </a:rPr>
              <a:t>-8х+3=0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00562" y="1714488"/>
            <a:ext cx="42148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cs typeface="Arial" pitchFamily="34" charset="0"/>
              </a:rPr>
              <a:t>6х(2х+1)</a:t>
            </a:r>
            <a:r>
              <a:rPr lang="ru-RU" sz="5400" b="1" dirty="0" smtClean="0">
                <a:solidFill>
                  <a:srgbClr val="002060"/>
                </a:solidFill>
                <a:cs typeface="Arial" pitchFamily="34" charset="0"/>
              </a:rPr>
              <a:t>=5х+1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2500307"/>
            <a:ext cx="42148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3200" b="1" dirty="0" smtClean="0">
                <a:cs typeface="Arial" pitchFamily="34" charset="0"/>
              </a:rPr>
              <a:t>а=5; в=-8;с=3.</a:t>
            </a:r>
          </a:p>
          <a:p>
            <a:pPr>
              <a:buFont typeface="Wingdings" pitchFamily="2" charset="2"/>
              <a:buNone/>
            </a:pPr>
            <a:r>
              <a:rPr lang="en-US" sz="3200" b="1" dirty="0" smtClean="0">
                <a:cs typeface="Arial" pitchFamily="34" charset="0"/>
              </a:rPr>
              <a:t>D</a:t>
            </a:r>
            <a:r>
              <a:rPr lang="ru-RU" sz="3200" b="1" dirty="0" smtClean="0">
                <a:cs typeface="Arial" pitchFamily="34" charset="0"/>
              </a:rPr>
              <a:t>=(-8)</a:t>
            </a:r>
            <a:r>
              <a:rPr lang="en-US" sz="3200" b="1" dirty="0" smtClean="0">
                <a:cs typeface="Arial" pitchFamily="34" charset="0"/>
              </a:rPr>
              <a:t>²</a:t>
            </a:r>
            <a:r>
              <a:rPr lang="ru-RU" sz="3200" b="1" dirty="0" smtClean="0">
                <a:cs typeface="Arial" pitchFamily="34" charset="0"/>
              </a:rPr>
              <a:t>-4*5*3=64-60=4</a:t>
            </a:r>
          </a:p>
          <a:p>
            <a:pPr>
              <a:buFont typeface="Wingdings" pitchFamily="2" charset="2"/>
              <a:buNone/>
            </a:pPr>
            <a:r>
              <a:rPr lang="en-US" sz="3200" b="1" dirty="0" smtClean="0">
                <a:cs typeface="Arial" pitchFamily="34" charset="0"/>
              </a:rPr>
              <a:t> D</a:t>
            </a:r>
            <a:r>
              <a:rPr lang="ru-RU" sz="3200" b="1" dirty="0">
                <a:cs typeface="Arial" pitchFamily="34" charset="0"/>
              </a:rPr>
              <a:t>&gt;</a:t>
            </a:r>
            <a:r>
              <a:rPr lang="en-US" sz="3200" b="1" dirty="0" smtClean="0">
                <a:cs typeface="Arial" pitchFamily="34" charset="0"/>
              </a:rPr>
              <a:t>0</a:t>
            </a:r>
            <a:r>
              <a:rPr lang="ru-RU" sz="3200" b="1" dirty="0" smtClean="0">
                <a:cs typeface="Arial" pitchFamily="34" charset="0"/>
              </a:rPr>
              <a:t>,  2 </a:t>
            </a:r>
            <a:r>
              <a:rPr lang="ru-RU" sz="3200" b="1" dirty="0" err="1" smtClean="0">
                <a:cs typeface="Arial" pitchFamily="34" charset="0"/>
              </a:rPr>
              <a:t>кореня</a:t>
            </a:r>
            <a:r>
              <a:rPr lang="ru-RU" sz="3200" b="1" dirty="0" smtClean="0">
                <a:cs typeface="Arial" pitchFamily="34" charset="0"/>
              </a:rPr>
              <a:t>.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15913" y="3867150"/>
          <a:ext cx="3675062" cy="1419225"/>
        </p:xfrm>
        <a:graphic>
          <a:graphicData uri="http://schemas.openxmlformats.org/presentationml/2006/ole">
            <p:oleObj spid="_x0000_s3074" name="Формула" r:id="rId3" imgW="1422360" imgH="43164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0" y="4286256"/>
            <a:ext cx="7553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Х</a:t>
            </a:r>
            <a:r>
              <a:rPr lang="ru-RU" sz="3200" b="1" baseline="-25000" dirty="0" smtClean="0"/>
              <a:t>1</a:t>
            </a:r>
            <a:r>
              <a:rPr lang="ru-RU" sz="3200" b="1" dirty="0" smtClean="0"/>
              <a:t>=</a:t>
            </a:r>
            <a:endParaRPr lang="ru-RU" sz="32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500562" y="2786058"/>
            <a:ext cx="43353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cs typeface="Arial" pitchFamily="34" charset="0"/>
              </a:rPr>
              <a:t>(х-2)</a:t>
            </a:r>
            <a:r>
              <a:rPr lang="ru-RU" sz="4800" b="1" baseline="30000" dirty="0" smtClean="0">
                <a:solidFill>
                  <a:srgbClr val="002060"/>
                </a:solidFill>
                <a:cs typeface="Arial" pitchFamily="34" charset="0"/>
              </a:rPr>
              <a:t>2</a:t>
            </a:r>
            <a:r>
              <a:rPr lang="ru-RU" sz="4800" b="1" dirty="0" smtClean="0">
                <a:solidFill>
                  <a:srgbClr val="002060"/>
                </a:solidFill>
                <a:cs typeface="Arial" pitchFamily="34" charset="0"/>
              </a:rPr>
              <a:t>=3х-8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28728" y="5715016"/>
            <a:ext cx="7649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Х</a:t>
            </a:r>
            <a:r>
              <a:rPr lang="ru-RU" sz="2800" b="1" baseline="-25000" dirty="0" smtClean="0"/>
              <a:t>2</a:t>
            </a:r>
            <a:r>
              <a:rPr lang="ru-RU" sz="2800" b="1" dirty="0" smtClean="0"/>
              <a:t> =</a:t>
            </a:r>
            <a:endParaRPr lang="ru-RU" sz="280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251075" y="5214938"/>
          <a:ext cx="2887663" cy="1419225"/>
        </p:xfrm>
        <a:graphic>
          <a:graphicData uri="http://schemas.openxmlformats.org/presentationml/2006/ole">
            <p:oleObj spid="_x0000_s3075" name="Формула" r:id="rId4" imgW="1117440" imgH="431640" progId="Equation.3">
              <p:embed/>
            </p:oleObj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4572000" y="4643446"/>
            <a:ext cx="350108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cs typeface="Arial" pitchFamily="34" charset="0"/>
              </a:rPr>
              <a:t>х</a:t>
            </a:r>
            <a:r>
              <a:rPr lang="ru-RU" sz="4400" b="1" baseline="30000" dirty="0" smtClean="0">
                <a:solidFill>
                  <a:srgbClr val="002060"/>
                </a:solidFill>
                <a:cs typeface="Arial" pitchFamily="34" charset="0"/>
              </a:rPr>
              <a:t>2</a:t>
            </a:r>
            <a:r>
              <a:rPr lang="ru-RU" sz="4400" b="1" dirty="0" smtClean="0">
                <a:solidFill>
                  <a:srgbClr val="002060"/>
                </a:solidFill>
                <a:cs typeface="Arial" pitchFamily="34" charset="0"/>
              </a:rPr>
              <a:t>-2рх+р</a:t>
            </a:r>
            <a:r>
              <a:rPr lang="ru-RU" sz="4400" b="1" baseline="30000" dirty="0" smtClean="0">
                <a:solidFill>
                  <a:srgbClr val="002060"/>
                </a:solidFill>
                <a:cs typeface="Arial" pitchFamily="34" charset="0"/>
              </a:rPr>
              <a:t>2</a:t>
            </a:r>
            <a:r>
              <a:rPr lang="ru-RU" sz="4400" b="1" dirty="0" smtClean="0">
                <a:solidFill>
                  <a:srgbClr val="002060"/>
                </a:solidFill>
                <a:cs typeface="Arial" pitchFamily="34" charset="0"/>
              </a:rPr>
              <a:t>-1</a:t>
            </a:r>
            <a:r>
              <a:rPr lang="ru-RU" sz="4800" b="1" dirty="0" smtClean="0">
                <a:solidFill>
                  <a:srgbClr val="002060"/>
                </a:solidFill>
                <a:cs typeface="Arial" pitchFamily="34" charset="0"/>
              </a:rPr>
              <a:t>=0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429124" y="3714752"/>
            <a:ext cx="40158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cs typeface="Arial" pitchFamily="34" charset="0"/>
              </a:rPr>
              <a:t>(2х+1)</a:t>
            </a:r>
            <a:r>
              <a:rPr lang="ru-RU" sz="4400" b="1" baseline="30000" dirty="0" smtClean="0">
                <a:solidFill>
                  <a:srgbClr val="002060"/>
                </a:solidFill>
                <a:cs typeface="Arial" pitchFamily="34" charset="0"/>
              </a:rPr>
              <a:t>2</a:t>
            </a:r>
            <a:r>
              <a:rPr lang="ru-RU" sz="4400" b="1" dirty="0" smtClean="0">
                <a:solidFill>
                  <a:srgbClr val="002060"/>
                </a:solidFill>
                <a:cs typeface="Arial" pitchFamily="34" charset="0"/>
              </a:rPr>
              <a:t>+2</a:t>
            </a:r>
            <a:r>
              <a:rPr lang="ru-RU" sz="4800" b="1" dirty="0" smtClean="0">
                <a:solidFill>
                  <a:srgbClr val="002060"/>
                </a:solidFill>
                <a:cs typeface="Arial" pitchFamily="34" charset="0"/>
              </a:rPr>
              <a:t>=2-6х</a:t>
            </a:r>
            <a:r>
              <a:rPr lang="ru-RU" sz="4800" b="1" baseline="30000" dirty="0" smtClean="0">
                <a:solidFill>
                  <a:srgbClr val="002060"/>
                </a:solidFill>
                <a:cs typeface="Arial" pitchFamily="34" charset="0"/>
              </a:rPr>
              <a:t>2</a:t>
            </a:r>
            <a:endParaRPr lang="ru-RU" sz="4400" b="1" baseline="30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book2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3857628"/>
            <a:ext cx="2115755" cy="185738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004822" y="2967335"/>
            <a:ext cx="32857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Спасибо!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133</Words>
  <Application>Microsoft Office PowerPoint</Application>
  <PresentationFormat>Экран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Формула</vt:lpstr>
      <vt:lpstr> Решение квадратных уравнений по формуле. </vt:lpstr>
      <vt:lpstr>Задание 1:            Задание *:</vt:lpstr>
      <vt:lpstr>Задание 2:               Задание *:</vt:lpstr>
      <vt:lpstr>Задание 3:            Задание *: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Решение квадратных уравнений по формуле. </dc:title>
  <dc:creator>1</dc:creator>
  <cp:lastModifiedBy>1</cp:lastModifiedBy>
  <cp:revision>7</cp:revision>
  <dcterms:created xsi:type="dcterms:W3CDTF">2010-01-24T17:31:08Z</dcterms:created>
  <dcterms:modified xsi:type="dcterms:W3CDTF">2010-01-24T18:33:32Z</dcterms:modified>
</cp:coreProperties>
</file>