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DCE1811-3E63-4BBE-A937-01C322D591B5}" type="datetimeFigureOut">
              <a:rPr lang="ru-RU" smtClean="0"/>
              <a:pPr/>
              <a:t>28.05.2009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EDFA251-FB8E-487D-B1FD-F6E5C3D6CD6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CE1811-3E63-4BBE-A937-01C322D591B5}" type="datetimeFigureOut">
              <a:rPr lang="ru-RU" smtClean="0"/>
              <a:pPr/>
              <a:t>28.05.2009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FA251-FB8E-487D-B1FD-F6E5C3D6CD6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CE1811-3E63-4BBE-A937-01C322D591B5}" type="datetimeFigureOut">
              <a:rPr lang="ru-RU" smtClean="0"/>
              <a:pPr/>
              <a:t>28.05.2009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FA251-FB8E-487D-B1FD-F6E5C3D6CD6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DCE1811-3E63-4BBE-A937-01C322D591B5}" type="datetimeFigureOut">
              <a:rPr lang="ru-RU" smtClean="0"/>
              <a:pPr/>
              <a:t>28.05.2009</a:t>
            </a:fld>
            <a:endParaRPr lang="ru-RU"/>
          </a:p>
        </p:txBody>
      </p:sp>
      <p:sp>
        <p:nvSpPr>
          <p:cNvPr id="9" name="Номер слайда 8"/>
          <p:cNvSpPr>
            <a:spLocks noGrp="1"/>
          </p:cNvSpPr>
          <p:nvPr>
            <p:ph type="sldNum" sz="quarter" idx="15"/>
          </p:nvPr>
        </p:nvSpPr>
        <p:spPr/>
        <p:txBody>
          <a:bodyPr rtlCol="0"/>
          <a:lstStyle/>
          <a:p>
            <a:fld id="{8EDFA251-FB8E-487D-B1FD-F6E5C3D6CD63}"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DCE1811-3E63-4BBE-A937-01C322D591B5}" type="datetimeFigureOut">
              <a:rPr lang="ru-RU" smtClean="0"/>
              <a:pPr/>
              <a:t>28.05.2009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EDFA251-FB8E-487D-B1FD-F6E5C3D6CD6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DCE1811-3E63-4BBE-A937-01C322D591B5}" type="datetimeFigureOut">
              <a:rPr lang="ru-RU" smtClean="0"/>
              <a:pPr/>
              <a:t>28.05.2009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DFA251-FB8E-487D-B1FD-F6E5C3D6CD63}"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CE1811-3E63-4BBE-A937-01C322D591B5}" type="datetimeFigureOut">
              <a:rPr lang="ru-RU" smtClean="0"/>
              <a:pPr/>
              <a:t>28.05.2009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DFA251-FB8E-487D-B1FD-F6E5C3D6CD63}"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DCE1811-3E63-4BBE-A937-01C322D591B5}" type="datetimeFigureOut">
              <a:rPr lang="ru-RU" smtClean="0"/>
              <a:pPr/>
              <a:t>28.05.2009</a:t>
            </a:fld>
            <a:endParaRPr lang="ru-RU"/>
          </a:p>
        </p:txBody>
      </p:sp>
      <p:sp>
        <p:nvSpPr>
          <p:cNvPr id="7" name="Номер слайда 6"/>
          <p:cNvSpPr>
            <a:spLocks noGrp="1"/>
          </p:cNvSpPr>
          <p:nvPr>
            <p:ph type="sldNum" sz="quarter" idx="11"/>
          </p:nvPr>
        </p:nvSpPr>
        <p:spPr/>
        <p:txBody>
          <a:bodyPr rtlCol="0"/>
          <a:lstStyle/>
          <a:p>
            <a:fld id="{8EDFA251-FB8E-487D-B1FD-F6E5C3D6CD63}"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CE1811-3E63-4BBE-A937-01C322D591B5}" type="datetimeFigureOut">
              <a:rPr lang="ru-RU" smtClean="0"/>
              <a:pPr/>
              <a:t>28.05.2009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DFA251-FB8E-487D-B1FD-F6E5C3D6CD6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DCE1811-3E63-4BBE-A937-01C322D591B5}" type="datetimeFigureOut">
              <a:rPr lang="ru-RU" smtClean="0"/>
              <a:pPr/>
              <a:t>28.05.2009</a:t>
            </a:fld>
            <a:endParaRPr lang="ru-RU"/>
          </a:p>
        </p:txBody>
      </p:sp>
      <p:sp>
        <p:nvSpPr>
          <p:cNvPr id="22" name="Номер слайда 21"/>
          <p:cNvSpPr>
            <a:spLocks noGrp="1"/>
          </p:cNvSpPr>
          <p:nvPr>
            <p:ph type="sldNum" sz="quarter" idx="15"/>
          </p:nvPr>
        </p:nvSpPr>
        <p:spPr/>
        <p:txBody>
          <a:bodyPr rtlCol="0"/>
          <a:lstStyle/>
          <a:p>
            <a:fld id="{8EDFA251-FB8E-487D-B1FD-F6E5C3D6CD63}"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DCE1811-3E63-4BBE-A937-01C322D591B5}" type="datetimeFigureOut">
              <a:rPr lang="ru-RU" smtClean="0"/>
              <a:pPr/>
              <a:t>28.05.2009</a:t>
            </a:fld>
            <a:endParaRPr lang="ru-RU"/>
          </a:p>
        </p:txBody>
      </p:sp>
      <p:sp>
        <p:nvSpPr>
          <p:cNvPr id="18" name="Номер слайда 17"/>
          <p:cNvSpPr>
            <a:spLocks noGrp="1"/>
          </p:cNvSpPr>
          <p:nvPr>
            <p:ph type="sldNum" sz="quarter" idx="11"/>
          </p:nvPr>
        </p:nvSpPr>
        <p:spPr/>
        <p:txBody>
          <a:bodyPr rtlCol="0"/>
          <a:lstStyle/>
          <a:p>
            <a:fld id="{8EDFA251-FB8E-487D-B1FD-F6E5C3D6CD63}"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CE1811-3E63-4BBE-A937-01C322D591B5}" type="datetimeFigureOut">
              <a:rPr lang="ru-RU" smtClean="0"/>
              <a:pPr/>
              <a:t>28.05.2009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DFA251-FB8E-487D-B1FD-F6E5C3D6CD6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14546" y="0"/>
            <a:ext cx="6929454" cy="1200329"/>
          </a:xfrm>
          <a:prstGeom prst="rect">
            <a:avLst/>
          </a:prstGeom>
          <a:noFill/>
        </p:spPr>
        <p:txBody>
          <a:bodyPr wrap="square" rtlCol="0">
            <a:spAutoFit/>
          </a:bodyPr>
          <a:lstStyle/>
          <a:p>
            <a:pPr lvl="0"/>
            <a:r>
              <a:rPr lang="en-US" dirty="0" smtClean="0"/>
              <a:t>What </a:t>
            </a:r>
            <a:r>
              <a:rPr lang="en-US" dirty="0"/>
              <a:t>do you think is the biggest problems of today’s teenagers? What are they </a:t>
            </a:r>
            <a:r>
              <a:rPr lang="en-US" dirty="0" smtClean="0"/>
              <a:t>like? </a:t>
            </a:r>
            <a:r>
              <a:rPr lang="en-US" dirty="0"/>
              <a:t>The facts about teenage life may seem shocking. These are some facts typical of British teenagers</a:t>
            </a:r>
            <a:r>
              <a:rPr lang="ru-RU" dirty="0"/>
              <a:t>:</a:t>
            </a:r>
          </a:p>
          <a:p>
            <a:endParaRPr lang="ru-RU" dirty="0"/>
          </a:p>
        </p:txBody>
      </p:sp>
      <p:sp>
        <p:nvSpPr>
          <p:cNvPr id="7" name="TextBox 6"/>
          <p:cNvSpPr txBox="1"/>
          <p:nvPr/>
        </p:nvSpPr>
        <p:spPr>
          <a:xfrm>
            <a:off x="2214546" y="1500174"/>
            <a:ext cx="5715040" cy="3600986"/>
          </a:xfrm>
          <a:prstGeom prst="rect">
            <a:avLst/>
          </a:prstGeom>
          <a:noFill/>
        </p:spPr>
        <p:txBody>
          <a:bodyPr wrap="square" rtlCol="0">
            <a:spAutoFit/>
          </a:bodyPr>
          <a:lstStyle/>
          <a:p>
            <a:pPr lvl="0">
              <a:buFont typeface="Arial" pitchFamily="34" charset="0"/>
              <a:buChar char="•"/>
            </a:pPr>
            <a:r>
              <a:rPr lang="en-US" sz="1400" dirty="0" smtClean="0"/>
              <a:t>33</a:t>
            </a:r>
            <a:r>
              <a:rPr lang="en-US" sz="1400" dirty="0"/>
              <a:t>% of UK teens say they began drinking alcohol at the age of thirteen or younger. British teens drink more alcohol than teens anywhere in Europe.</a:t>
            </a:r>
            <a:endParaRPr lang="ru-RU" sz="1400" dirty="0"/>
          </a:p>
          <a:p>
            <a:pPr lvl="0">
              <a:buFont typeface="Arial" pitchFamily="34" charset="0"/>
              <a:buChar char="•"/>
            </a:pPr>
            <a:r>
              <a:rPr lang="en-US" sz="1400" dirty="0"/>
              <a:t>Four out of ten teenagers are so ignorant about cooking that they can’t even boil/fry an egg.</a:t>
            </a:r>
            <a:endParaRPr lang="ru-RU" sz="1400" dirty="0"/>
          </a:p>
          <a:p>
            <a:pPr lvl="0">
              <a:buFont typeface="Arial" pitchFamily="34" charset="0"/>
              <a:buChar char="•"/>
            </a:pPr>
            <a:r>
              <a:rPr lang="en-US" sz="1400" dirty="0"/>
              <a:t>One in every four teens smokes.</a:t>
            </a:r>
            <a:endParaRPr lang="ru-RU" sz="1400" dirty="0"/>
          </a:p>
          <a:p>
            <a:pPr lvl="0">
              <a:buFont typeface="Arial" pitchFamily="34" charset="0"/>
              <a:buChar char="•"/>
            </a:pPr>
            <a:r>
              <a:rPr lang="en-US" sz="1400" dirty="0"/>
              <a:t>33% of 15-years-old say they have tried drugs.</a:t>
            </a:r>
            <a:endParaRPr lang="ru-RU" sz="1400" dirty="0"/>
          </a:p>
          <a:p>
            <a:pPr lvl="0">
              <a:buFont typeface="Arial" pitchFamily="34" charset="0"/>
              <a:buChar char="•"/>
            </a:pPr>
            <a:r>
              <a:rPr lang="en-US" sz="1400" dirty="0"/>
              <a:t>9% of UK teens never read books for pleasure.</a:t>
            </a:r>
            <a:endParaRPr lang="ru-RU" sz="1400" dirty="0"/>
          </a:p>
          <a:p>
            <a:pPr lvl="0">
              <a:buFont typeface="Arial" pitchFamily="34" charset="0"/>
              <a:buChar char="•"/>
            </a:pPr>
            <a:r>
              <a:rPr lang="en-US" sz="1400" dirty="0"/>
              <a:t>75% of UK teens have their own television and watch it many hours a day.</a:t>
            </a:r>
            <a:endParaRPr lang="ru-RU" sz="1400" dirty="0"/>
          </a:p>
          <a:p>
            <a:pPr lvl="0">
              <a:buFont typeface="Arial" pitchFamily="34" charset="0"/>
              <a:buChar char="•"/>
            </a:pPr>
            <a:r>
              <a:rPr lang="en-US" sz="1400" dirty="0"/>
              <a:t>Every one in five UK teens is overweight or obese.</a:t>
            </a:r>
            <a:endParaRPr lang="ru-RU" sz="1400" dirty="0"/>
          </a:p>
          <a:p>
            <a:pPr lvl="0">
              <a:buFont typeface="Arial" pitchFamily="34" charset="0"/>
              <a:buChar char="•"/>
            </a:pPr>
            <a:r>
              <a:rPr lang="en-US" sz="1400" dirty="0"/>
              <a:t>64% of 15-years-old girls take less than half an hour’s exercise a day.</a:t>
            </a:r>
            <a:endParaRPr lang="ru-RU" sz="1400" dirty="0"/>
          </a:p>
          <a:p>
            <a:pPr lvl="0">
              <a:buFont typeface="Arial" pitchFamily="34" charset="0"/>
              <a:buChar char="•"/>
            </a:pPr>
            <a:r>
              <a:rPr lang="en-US" sz="1400" dirty="0"/>
              <a:t>More than 5% of pupils leave school with no qualifications for working life.</a:t>
            </a:r>
            <a:endParaRPr lang="ru-RU" sz="1400" dirty="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0298" y="1500174"/>
            <a:ext cx="5214974" cy="2071702"/>
          </a:xfrm>
          <a:prstGeom prst="rect">
            <a:avLst/>
          </a:prstGeom>
          <a:noFill/>
        </p:spPr>
        <p:txBody>
          <a:bodyPr wrap="square" rtlCol="0">
            <a:spAutoFit/>
          </a:bodyPr>
          <a:lstStyle/>
          <a:p>
            <a:pPr lvl="0"/>
            <a:r>
              <a:rPr lang="en-US" dirty="0"/>
              <a:t>The situation is more or less the same in other European countries. Naturally most parents worry about their teenage children. But if you ask them what the most serious problem is, they will probably answer that it’s drugs. But they are wrong.</a:t>
            </a:r>
            <a:endParaRPr lang="ru-RU" dirty="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0298" y="1500174"/>
            <a:ext cx="5214974" cy="2585323"/>
          </a:xfrm>
          <a:prstGeom prst="rect">
            <a:avLst/>
          </a:prstGeom>
          <a:noFill/>
        </p:spPr>
        <p:txBody>
          <a:bodyPr wrap="square" rtlCol="0">
            <a:spAutoFit/>
          </a:bodyPr>
          <a:lstStyle/>
          <a:p>
            <a:pPr lvl="0"/>
            <a:r>
              <a:rPr lang="en-US" dirty="0"/>
              <a:t>For most young people the most important problem is their relationships, especially with their friends. Nothing, it seems, can be worse than falling out with your best friends. Teenagers discuss any problem they may have with their friends. If they fall out with their friends, then there is no one to speak to. This can seriously influence their mental health.</a:t>
            </a:r>
            <a:endParaRPr lang="ru-RU"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0298" y="1500174"/>
            <a:ext cx="5214974" cy="2585323"/>
          </a:xfrm>
          <a:prstGeom prst="rect">
            <a:avLst/>
          </a:prstGeom>
          <a:noFill/>
        </p:spPr>
        <p:txBody>
          <a:bodyPr wrap="square" rtlCol="0">
            <a:spAutoFit/>
          </a:bodyPr>
          <a:lstStyle/>
          <a:p>
            <a:pPr lvl="0"/>
            <a:r>
              <a:rPr lang="en-US" dirty="0"/>
              <a:t>Today teenagers think more and more about friends. It is interesting that young people </a:t>
            </a:r>
            <a:r>
              <a:rPr lang="en-US" dirty="0" smtClean="0"/>
              <a:t>nowadays </a:t>
            </a:r>
            <a:r>
              <a:rPr lang="en-US" dirty="0"/>
              <a:t>have larger groups of friends than twenty or thirty years ago. Having a group of people hang out and socialize with seems safer than having one exclusive relationship with one person, especially if something goes wrong. Some teenagers even say that couples are a thing of the past.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0298" y="1500174"/>
            <a:ext cx="5214974" cy="3416320"/>
          </a:xfrm>
          <a:prstGeom prst="rect">
            <a:avLst/>
          </a:prstGeom>
          <a:noFill/>
        </p:spPr>
        <p:txBody>
          <a:bodyPr wrap="square" rtlCol="0">
            <a:spAutoFit/>
          </a:bodyPr>
          <a:lstStyle/>
          <a:p>
            <a:pPr lvl="0"/>
            <a:r>
              <a:rPr lang="en-US" dirty="0"/>
              <a:t>Communication seems very important to 11-16-year-olds. 82% of them have a mobile phone and spend a lot of money talking with friends. 45% of UK teens regularly surf the net. 60% of teens say they are happy to give out their e-mail </a:t>
            </a:r>
            <a:r>
              <a:rPr lang="en-US" dirty="0" smtClean="0"/>
              <a:t>address</a:t>
            </a:r>
            <a:r>
              <a:rPr lang="en-US" dirty="0"/>
              <a:t>. </a:t>
            </a:r>
            <a:r>
              <a:rPr lang="en-US" dirty="0" smtClean="0"/>
              <a:t>But many </a:t>
            </a:r>
            <a:r>
              <a:rPr lang="en-US" dirty="0"/>
              <a:t>of them don’t like to discuss things with their parents. When they are asked such questions as “What’s wrong?” or “What did you do at school?” they usually answer “Nothing” or “Whatever”. They spend a lot of time in their rooms because they prefer to be alone.</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3.xml><?xml version="1.0" encoding="utf-8"?>
<a:themeOverride xmlns:a="http://schemas.openxmlformats.org/drawingml/2006/main">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4.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Oriel</Template>
  <TotalTime>90</TotalTime>
  <Words>461</Words>
  <Application>Microsoft Office PowerPoint</Application>
  <PresentationFormat>Экран (4:3)</PresentationFormat>
  <Paragraphs>14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Эркер</vt:lpstr>
      <vt:lpstr>Слайд 1</vt:lpstr>
      <vt:lpstr>Слайд 2</vt:lpstr>
      <vt:lpstr>Слайд 3</vt:lpstr>
      <vt:lpstr>Слайд 4</vt:lpstr>
      <vt:lpstr>Слайд 5</vt:lpstr>
    </vt:vector>
  </TitlesOfParts>
  <Company>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Витя Борзенков</dc:creator>
  <cp:lastModifiedBy>Olga</cp:lastModifiedBy>
  <cp:revision>6</cp:revision>
  <dcterms:created xsi:type="dcterms:W3CDTF">2009-05-21T15:49:53Z</dcterms:created>
  <dcterms:modified xsi:type="dcterms:W3CDTF">2009-05-28T08:40:26Z</dcterms:modified>
</cp:coreProperties>
</file>