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62" r:id="rId7"/>
    <p:sldId id="263" r:id="rId8"/>
    <p:sldId id="265" r:id="rId9"/>
    <p:sldId id="266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589E7"/>
    <a:srgbClr val="FF0066"/>
    <a:srgbClr val="990099"/>
    <a:srgbClr val="CC00FF"/>
    <a:srgbClr val="D43CD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70FD1-7ED5-4679-8168-16744FE8920A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2779-6329-4D76-8022-3E83124C2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70FD1-7ED5-4679-8168-16744FE8920A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2779-6329-4D76-8022-3E83124C2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70FD1-7ED5-4679-8168-16744FE8920A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2779-6329-4D76-8022-3E83124C2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70FD1-7ED5-4679-8168-16744FE8920A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2779-6329-4D76-8022-3E83124C2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70FD1-7ED5-4679-8168-16744FE8920A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2779-6329-4D76-8022-3E83124C2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70FD1-7ED5-4679-8168-16744FE8920A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2779-6329-4D76-8022-3E83124C2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70FD1-7ED5-4679-8168-16744FE8920A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2779-6329-4D76-8022-3E83124C2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70FD1-7ED5-4679-8168-16744FE8920A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2779-6329-4D76-8022-3E83124C2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70FD1-7ED5-4679-8168-16744FE8920A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2779-6329-4D76-8022-3E83124C2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70FD1-7ED5-4679-8168-16744FE8920A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2779-6329-4D76-8022-3E83124C2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70FD1-7ED5-4679-8168-16744FE8920A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2779-6329-4D76-8022-3E83124C2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589E7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70FD1-7ED5-4679-8168-16744FE8920A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92779-6329-4D76-8022-3E83124C2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42984"/>
            <a:ext cx="9244262" cy="29546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Тема урока: Угол между 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прямой и плоскостью.</a:t>
            </a:r>
          </a:p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8966750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u="sng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Задача.</a:t>
            </a:r>
            <a:r>
              <a:rPr lang="ru-RU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Определить длину железной </a:t>
            </a:r>
          </a:p>
          <a:p>
            <a:pPr algn="ctr"/>
            <a:r>
              <a:rPr lang="ru-RU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</a:t>
            </a:r>
            <a:r>
              <a:rPr lang="ru-RU" sz="40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естницы в подвал частного дома, </a:t>
            </a:r>
          </a:p>
          <a:p>
            <a:pPr algn="ctr"/>
            <a:r>
              <a:rPr lang="ru-RU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если глубина подвала 3 метра, а угол</a:t>
            </a:r>
          </a:p>
          <a:p>
            <a:pPr algn="ctr"/>
            <a:r>
              <a:rPr lang="ru-RU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наклона лестницы к плоскости пола </a:t>
            </a:r>
          </a:p>
          <a:p>
            <a:pPr algn="ctr"/>
            <a:r>
              <a:rPr lang="ru-RU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</a:t>
            </a:r>
            <a:r>
              <a:rPr lang="ru-RU" sz="40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 более 45</a:t>
            </a:r>
            <a:r>
              <a:rPr lang="ru-RU" sz="4000" baseline="30000" dirty="0" smtClean="0">
                <a:solidFill>
                  <a:srgbClr val="0000FF"/>
                </a:solidFill>
              </a:rPr>
              <a:t>о</a:t>
            </a:r>
            <a:r>
              <a:rPr lang="ru-RU" sz="40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Найти количество </a:t>
            </a:r>
          </a:p>
          <a:p>
            <a:pPr algn="ctr"/>
            <a:r>
              <a:rPr lang="ru-RU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r>
              <a:rPr lang="ru-RU" sz="40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тупеней на этой лестнице, если они </a:t>
            </a:r>
            <a:endParaRPr lang="ru-RU" sz="4000" b="1" dirty="0" smtClean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</a:t>
            </a:r>
            <a:r>
              <a:rPr lang="ru-RU" sz="40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асположены через каждые 30 см.</a:t>
            </a:r>
            <a:endParaRPr lang="ru-RU" sz="40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>
            <a:stCxn id="4" idx="0"/>
          </p:cNvCxnSpPr>
          <p:nvPr/>
        </p:nvCxnSpPr>
        <p:spPr>
          <a:xfrm rot="16200000" flipV="1">
            <a:off x="-294428" y="1938264"/>
            <a:ext cx="2792802" cy="59279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928662" y="0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5444825"/>
            <a:ext cx="572593" cy="8363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 useBgFill="1">
        <p:nvSpPr>
          <p:cNvPr id="4" name="Прямоугольный треугольник 3"/>
          <p:cNvSpPr/>
          <p:nvPr/>
        </p:nvSpPr>
        <p:spPr>
          <a:xfrm rot="19980011">
            <a:off x="1419888" y="2020194"/>
            <a:ext cx="5310387" cy="2544875"/>
          </a:xfrm>
          <a:prstGeom prst="rtTriangle">
            <a:avLst/>
          </a:prstGeom>
          <a:ln w="698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3122039"/>
            <a:ext cx="604653" cy="8363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86644" y="3057330"/>
            <a:ext cx="551754" cy="8363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3857620" y="571480"/>
            <a:ext cx="428628" cy="453681"/>
            <a:chOff x="4214810" y="500836"/>
            <a:chExt cx="428628" cy="500860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5400000">
              <a:off x="4179090" y="750076"/>
              <a:ext cx="500068" cy="1588"/>
            </a:xfrm>
            <a:prstGeom prst="line">
              <a:avLst/>
            </a:prstGeom>
            <a:ln w="698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4214810" y="1000108"/>
              <a:ext cx="428628" cy="1588"/>
            </a:xfrm>
            <a:prstGeom prst="line">
              <a:avLst/>
            </a:prstGeom>
            <a:ln w="698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Прямоугольник 23"/>
          <p:cNvSpPr/>
          <p:nvPr/>
        </p:nvSpPr>
        <p:spPr>
          <a:xfrm>
            <a:off x="2857488" y="357166"/>
            <a:ext cx="994183" cy="8363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АК</a:t>
            </a:r>
            <a:endParaRPr lang="ru-RU" sz="5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357686" y="357166"/>
            <a:ext cx="992580" cy="8363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АВ</a:t>
            </a:r>
            <a:endParaRPr lang="ru-RU" sz="5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857488" y="1142984"/>
            <a:ext cx="994183" cy="8363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АК</a:t>
            </a:r>
            <a:endParaRPr lang="ru-RU" sz="5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3929058" y="1285860"/>
            <a:ext cx="428628" cy="453681"/>
            <a:chOff x="4214810" y="500836"/>
            <a:chExt cx="428628" cy="500860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4179090" y="750076"/>
              <a:ext cx="500068" cy="1588"/>
            </a:xfrm>
            <a:prstGeom prst="line">
              <a:avLst/>
            </a:prstGeom>
            <a:ln w="698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4214810" y="1000108"/>
              <a:ext cx="428628" cy="1588"/>
            </a:xfrm>
            <a:prstGeom prst="line">
              <a:avLst/>
            </a:prstGeom>
            <a:ln w="698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Прямоугольник 29"/>
          <p:cNvSpPr/>
          <p:nvPr/>
        </p:nvSpPr>
        <p:spPr>
          <a:xfrm>
            <a:off x="4429124" y="1071546"/>
            <a:ext cx="951800" cy="8363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АС</a:t>
            </a:r>
            <a:endParaRPr lang="ru-RU" sz="5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928926" y="1928802"/>
            <a:ext cx="994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АК</a:t>
            </a:r>
            <a:endParaRPr lang="ru-RU" sz="5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3929058" y="2143116"/>
            <a:ext cx="428628" cy="453681"/>
            <a:chOff x="4214810" y="500836"/>
            <a:chExt cx="428628" cy="500860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4179090" y="750076"/>
              <a:ext cx="500068" cy="1588"/>
            </a:xfrm>
            <a:prstGeom prst="line">
              <a:avLst/>
            </a:prstGeom>
            <a:ln w="698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4214810" y="1000108"/>
              <a:ext cx="428628" cy="1588"/>
            </a:xfrm>
            <a:prstGeom prst="line">
              <a:avLst/>
            </a:prstGeom>
            <a:ln w="698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Прямоугольник 36"/>
          <p:cNvSpPr/>
          <p:nvPr/>
        </p:nvSpPr>
        <p:spPr>
          <a:xfrm>
            <a:off x="4429124" y="1928802"/>
            <a:ext cx="17843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 - ?</a:t>
            </a:r>
            <a:endParaRPr lang="ru-RU" sz="5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36"/>
          <p:cNvGrpSpPr/>
          <p:nvPr/>
        </p:nvGrpSpPr>
        <p:grpSpPr>
          <a:xfrm>
            <a:off x="1643042" y="0"/>
            <a:ext cx="5429288" cy="5215744"/>
            <a:chOff x="1643042" y="0"/>
            <a:chExt cx="5429288" cy="5215744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5072066" y="0"/>
              <a:ext cx="6046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А</a:t>
              </a:r>
              <a:endParaRPr lang="ru-RU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grpSp>
          <p:nvGrpSpPr>
            <p:cNvPr id="2" name="Группа 15"/>
            <p:cNvGrpSpPr/>
            <p:nvPr/>
          </p:nvGrpSpPr>
          <p:grpSpPr>
            <a:xfrm>
              <a:off x="1643042" y="500042"/>
              <a:ext cx="5429288" cy="4715702"/>
              <a:chOff x="1643042" y="500042"/>
              <a:chExt cx="5429288" cy="4715702"/>
            </a:xfrm>
          </p:grpSpPr>
          <p:grpSp>
            <p:nvGrpSpPr>
              <p:cNvPr id="3" name="Группа 20"/>
              <p:cNvGrpSpPr/>
              <p:nvPr/>
            </p:nvGrpSpPr>
            <p:grpSpPr>
              <a:xfrm>
                <a:off x="1643042" y="500042"/>
                <a:ext cx="5429288" cy="4715702"/>
                <a:chOff x="1643042" y="500042"/>
                <a:chExt cx="5429288" cy="4715702"/>
              </a:xfrm>
            </p:grpSpPr>
            <p:sp>
              <p:nvSpPr>
                <p:cNvPr id="4" name="Параллелограмм 3"/>
                <p:cNvSpPr/>
                <p:nvPr/>
              </p:nvSpPr>
              <p:spPr>
                <a:xfrm>
                  <a:off x="1643042" y="1928802"/>
                  <a:ext cx="5429288" cy="2500330"/>
                </a:xfrm>
                <a:prstGeom prst="parallelogram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6" name="Прямая соединительная линия 5"/>
                <p:cNvCxnSpPr/>
                <p:nvPr/>
              </p:nvCxnSpPr>
              <p:spPr>
                <a:xfrm rot="5400000">
                  <a:off x="3714744" y="1714488"/>
                  <a:ext cx="2428892" cy="1588"/>
                </a:xfrm>
                <a:prstGeom prst="line">
                  <a:avLst/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Прямая соединительная линия 7"/>
                <p:cNvCxnSpPr/>
                <p:nvPr/>
              </p:nvCxnSpPr>
              <p:spPr>
                <a:xfrm rot="5400000">
                  <a:off x="2678893" y="892951"/>
                  <a:ext cx="2643206" cy="1857388"/>
                </a:xfrm>
                <a:prstGeom prst="line">
                  <a:avLst/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 flipV="1">
                  <a:off x="3071802" y="2928934"/>
                  <a:ext cx="1857388" cy="214314"/>
                </a:xfrm>
                <a:prstGeom prst="line">
                  <a:avLst/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rot="5400000">
                  <a:off x="4179091" y="3679033"/>
                  <a:ext cx="1500198" cy="1588"/>
                </a:xfrm>
                <a:prstGeom prst="line">
                  <a:avLst/>
                </a:prstGeom>
                <a:ln w="508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 rot="5400000">
                  <a:off x="4536281" y="4822041"/>
                  <a:ext cx="785818" cy="1588"/>
                </a:xfrm>
                <a:prstGeom prst="line">
                  <a:avLst/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Прямоугольник 18"/>
                <p:cNvSpPr/>
                <p:nvPr/>
              </p:nvSpPr>
              <p:spPr>
                <a:xfrm>
                  <a:off x="2361555" y="2967335"/>
                  <a:ext cx="572593" cy="92333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ru-RU" sz="5400" b="1" cap="none" spc="0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1">
                              <a:tint val="40000"/>
                              <a:satMod val="250000"/>
                            </a:schemeClr>
                          </a:gs>
                          <a:gs pos="9000">
                            <a:schemeClr val="accent1">
                              <a:tint val="52000"/>
                              <a:satMod val="300000"/>
                            </a:schemeClr>
                          </a:gs>
                          <a:gs pos="50000">
                            <a:schemeClr val="accent1">
                              <a:shade val="20000"/>
                              <a:satMod val="300000"/>
                            </a:schemeClr>
                          </a:gs>
                          <a:gs pos="79000">
                            <a:schemeClr val="accent1">
                              <a:tint val="52000"/>
                              <a:satMod val="300000"/>
                            </a:schemeClr>
                          </a:gs>
                          <a:gs pos="100000">
                            <a:schemeClr val="accent1">
                              <a:tint val="40000"/>
                              <a:satMod val="250000"/>
                            </a:schemeClr>
                          </a:gs>
                        </a:gsLst>
                        <a:lin ang="5400000"/>
                      </a:gradFill>
                      <a:effectLst/>
                    </a:rPr>
                    <a:t>В</a:t>
                  </a:r>
                  <a:endParaRPr lang="ru-RU" sz="5400" b="1" cap="none" spc="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  <a:effectLst/>
                  </a:endParaRPr>
                </a:p>
              </p:txBody>
            </p:sp>
            <p:sp>
              <p:nvSpPr>
                <p:cNvPr id="20" name="Прямоугольник 19"/>
                <p:cNvSpPr/>
                <p:nvPr/>
              </p:nvSpPr>
              <p:spPr>
                <a:xfrm>
                  <a:off x="5143504" y="2428868"/>
                  <a:ext cx="551754" cy="92333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ru-RU" sz="5400" b="1" cap="none" spc="0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1">
                              <a:tint val="40000"/>
                              <a:satMod val="250000"/>
                            </a:schemeClr>
                          </a:gs>
                          <a:gs pos="9000">
                            <a:schemeClr val="accent1">
                              <a:tint val="52000"/>
                              <a:satMod val="300000"/>
                            </a:schemeClr>
                          </a:gs>
                          <a:gs pos="50000">
                            <a:schemeClr val="accent1">
                              <a:shade val="20000"/>
                              <a:satMod val="300000"/>
                            </a:schemeClr>
                          </a:gs>
                          <a:gs pos="79000">
                            <a:schemeClr val="accent1">
                              <a:tint val="52000"/>
                              <a:satMod val="300000"/>
                            </a:schemeClr>
                          </a:gs>
                          <a:gs pos="100000">
                            <a:schemeClr val="accent1">
                              <a:tint val="40000"/>
                              <a:satMod val="250000"/>
                            </a:schemeClr>
                          </a:gs>
                        </a:gsLst>
                        <a:lin ang="5400000"/>
                      </a:gradFill>
                      <a:effectLst/>
                    </a:rPr>
                    <a:t>С</a:t>
                  </a:r>
                  <a:endParaRPr lang="ru-RU" sz="5400" b="1" cap="none" spc="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  <a:effectLst/>
                  </a:endParaRPr>
                </a:p>
              </p:txBody>
            </p:sp>
          </p:grpSp>
          <p:sp>
            <p:nvSpPr>
              <p:cNvPr id="22" name="Прямоугольник 21"/>
              <p:cNvSpPr/>
              <p:nvPr/>
            </p:nvSpPr>
            <p:spPr>
              <a:xfrm rot="18201903">
                <a:off x="2643174" y="1285860"/>
                <a:ext cx="1476687" cy="92333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ru-RU" sz="5400" b="1" cap="none" spc="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</a:rPr>
                  <a:t>5 см</a:t>
                </a:r>
                <a:endParaRPr lang="ru-RU" sz="5400" b="1" cap="none" spc="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23" name="Дуга 22"/>
              <p:cNvSpPr/>
              <p:nvPr/>
            </p:nvSpPr>
            <p:spPr>
              <a:xfrm>
                <a:off x="3143240" y="2643182"/>
                <a:ext cx="642942" cy="642942"/>
              </a:xfrm>
              <a:prstGeom prst="arc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рямоугольник 24"/>
              <p:cNvSpPr/>
              <p:nvPr/>
            </p:nvSpPr>
            <p:spPr>
              <a:xfrm>
                <a:off x="3714744" y="2285992"/>
                <a:ext cx="817853" cy="646331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3600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</a:rPr>
                  <a:t>30</a:t>
                </a:r>
                <a:r>
                  <a:rPr lang="ru-RU" sz="3600" b="1" baseline="30000" dirty="0">
                    <a:solidFill>
                      <a:srgbClr val="FF0000"/>
                    </a:solidFill>
                  </a:rPr>
                  <a:t>о</a:t>
                </a:r>
                <a:endParaRPr lang="ru-RU" sz="3600" b="1" cap="none" spc="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/>
                </a:endParaRPr>
              </a:p>
            </p:txBody>
          </p:sp>
        </p:grpSp>
        <p:sp>
          <p:nvSpPr>
            <p:cNvPr id="16" name="Прямоугольник 15"/>
            <p:cNvSpPr/>
            <p:nvPr/>
          </p:nvSpPr>
          <p:spPr>
            <a:xfrm>
              <a:off x="5214942" y="1500174"/>
              <a:ext cx="50526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dirty="0">
                  <a:ln w="11430"/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?</a:t>
              </a:r>
              <a:endParaRPr lang="ru-RU" sz="54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4536281" y="2821777"/>
            <a:ext cx="214314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4643438" y="2643182"/>
            <a:ext cx="285752" cy="7143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1428728" y="357166"/>
            <a:ext cx="5429288" cy="5215744"/>
            <a:chOff x="1643042" y="0"/>
            <a:chExt cx="5429288" cy="5215744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5072066" y="0"/>
              <a:ext cx="6046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А</a:t>
              </a:r>
              <a:endParaRPr lang="ru-RU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grpSp>
          <p:nvGrpSpPr>
            <p:cNvPr id="15" name="Группа 20"/>
            <p:cNvGrpSpPr/>
            <p:nvPr/>
          </p:nvGrpSpPr>
          <p:grpSpPr>
            <a:xfrm>
              <a:off x="1643042" y="500042"/>
              <a:ext cx="5429288" cy="4715702"/>
              <a:chOff x="1643042" y="500042"/>
              <a:chExt cx="5429288" cy="4715702"/>
            </a:xfrm>
          </p:grpSpPr>
          <p:sp>
            <p:nvSpPr>
              <p:cNvPr id="19" name="Параллелограмм 3"/>
              <p:cNvSpPr/>
              <p:nvPr/>
            </p:nvSpPr>
            <p:spPr>
              <a:xfrm>
                <a:off x="1643042" y="1928802"/>
                <a:ext cx="5429288" cy="2500330"/>
              </a:xfrm>
              <a:prstGeom prst="parallelogram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0" name="Прямая соединительная линия 19"/>
              <p:cNvCxnSpPr/>
              <p:nvPr/>
            </p:nvCxnSpPr>
            <p:spPr>
              <a:xfrm rot="5400000">
                <a:off x="3714744" y="1714488"/>
                <a:ext cx="2428892" cy="1588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 rot="5400000">
                <a:off x="2678893" y="892951"/>
                <a:ext cx="2643206" cy="1857388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flipV="1">
                <a:off x="3071802" y="2928934"/>
                <a:ext cx="1857388" cy="214314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rot="5400000">
                <a:off x="4179091" y="3679033"/>
                <a:ext cx="1500198" cy="1588"/>
              </a:xfrm>
              <a:prstGeom prst="line">
                <a:avLst/>
              </a:prstGeom>
              <a:ln w="508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rot="5400000">
                <a:off x="4536281" y="4822041"/>
                <a:ext cx="785818" cy="1588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Прямоугольник 24"/>
              <p:cNvSpPr/>
              <p:nvPr/>
            </p:nvSpPr>
            <p:spPr>
              <a:xfrm>
                <a:off x="2361555" y="2967335"/>
                <a:ext cx="572593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5400" b="1" cap="none" spc="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  <a:effectLst/>
                  </a:rPr>
                  <a:t>В</a:t>
                </a:r>
                <a:endParaRPr lang="ru-RU" sz="5400" b="1" cap="none" spc="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endParaRPr>
              </a:p>
            </p:txBody>
          </p:sp>
          <p:sp>
            <p:nvSpPr>
              <p:cNvPr id="26" name="Прямоугольник 25"/>
              <p:cNvSpPr/>
              <p:nvPr/>
            </p:nvSpPr>
            <p:spPr>
              <a:xfrm>
                <a:off x="5143504" y="2428868"/>
                <a:ext cx="551754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5400" b="1" cap="none" spc="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  <a:effectLst/>
                  </a:rPr>
                  <a:t>С</a:t>
                </a:r>
                <a:endParaRPr lang="ru-RU" sz="5400" b="1" cap="none" spc="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endParaRPr>
              </a:p>
            </p:txBody>
          </p:sp>
        </p:grpSp>
        <p:sp>
          <p:nvSpPr>
            <p:cNvPr id="16" name="Прямоугольник 15"/>
            <p:cNvSpPr/>
            <p:nvPr/>
          </p:nvSpPr>
          <p:spPr>
            <a:xfrm rot="16502213">
              <a:off x="4625301" y="1266146"/>
              <a:ext cx="1476687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</a:rPr>
                <a:t>8</a:t>
              </a:r>
              <a:r>
                <a:rPr lang="ru-RU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/>
                </a:rPr>
                <a:t> см</a:t>
              </a:r>
              <a:endParaRPr lang="ru-RU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17" name="Дуга 16"/>
            <p:cNvSpPr/>
            <p:nvPr/>
          </p:nvSpPr>
          <p:spPr>
            <a:xfrm rot="9560161">
              <a:off x="4521886" y="521389"/>
              <a:ext cx="642942" cy="642942"/>
            </a:xfrm>
            <a:prstGeom prst="arc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143372" y="1214446"/>
              <a:ext cx="817853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36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</a:rPr>
                <a:t>60</a:t>
              </a:r>
              <a:r>
                <a:rPr lang="ru-RU" sz="3600" b="1" baseline="30000" dirty="0">
                  <a:solidFill>
                    <a:srgbClr val="FF0000"/>
                  </a:solidFill>
                </a:rPr>
                <a:t>о</a:t>
              </a:r>
              <a:endParaRPr lang="ru-RU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3286116" y="1714488"/>
            <a:ext cx="505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1643042" y="0"/>
            <a:ext cx="5429288" cy="5215744"/>
            <a:chOff x="1643042" y="0"/>
            <a:chExt cx="5429288" cy="5215744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5072066" y="0"/>
              <a:ext cx="6046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А</a:t>
              </a:r>
              <a:endParaRPr lang="ru-RU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grpSp>
          <p:nvGrpSpPr>
            <p:cNvPr id="2" name="Группа 20"/>
            <p:cNvGrpSpPr/>
            <p:nvPr/>
          </p:nvGrpSpPr>
          <p:grpSpPr>
            <a:xfrm>
              <a:off x="1643042" y="500042"/>
              <a:ext cx="5429288" cy="4715702"/>
              <a:chOff x="1643042" y="500042"/>
              <a:chExt cx="5429288" cy="4715702"/>
            </a:xfrm>
          </p:grpSpPr>
          <p:sp>
            <p:nvSpPr>
              <p:cNvPr id="4" name="Параллелограмм 3"/>
              <p:cNvSpPr/>
              <p:nvPr/>
            </p:nvSpPr>
            <p:spPr>
              <a:xfrm>
                <a:off x="1643042" y="1928802"/>
                <a:ext cx="5429288" cy="2500330"/>
              </a:xfrm>
              <a:prstGeom prst="parallelogram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6" name="Прямая соединительная линия 5"/>
              <p:cNvCxnSpPr/>
              <p:nvPr/>
            </p:nvCxnSpPr>
            <p:spPr>
              <a:xfrm rot="5400000">
                <a:off x="3714744" y="1714488"/>
                <a:ext cx="2428892" cy="1588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rot="5400000">
                <a:off x="2678893" y="892951"/>
                <a:ext cx="2643206" cy="1857388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flipV="1">
                <a:off x="3071802" y="2928934"/>
                <a:ext cx="1857388" cy="214314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5400000">
                <a:off x="4179091" y="3679033"/>
                <a:ext cx="1500198" cy="1588"/>
              </a:xfrm>
              <a:prstGeom prst="line">
                <a:avLst/>
              </a:prstGeom>
              <a:ln w="508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rot="5400000">
                <a:off x="4536281" y="4822041"/>
                <a:ext cx="785818" cy="1588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Прямоугольник 18"/>
              <p:cNvSpPr/>
              <p:nvPr/>
            </p:nvSpPr>
            <p:spPr>
              <a:xfrm>
                <a:off x="2361555" y="2967335"/>
                <a:ext cx="572593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5400" b="1" cap="none" spc="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  <a:effectLst/>
                  </a:rPr>
                  <a:t>В</a:t>
                </a:r>
                <a:endParaRPr lang="ru-RU" sz="5400" b="1" cap="none" spc="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endParaRPr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5143504" y="2428868"/>
                <a:ext cx="551754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5400" b="1" cap="none" spc="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  <a:effectLst/>
                  </a:rPr>
                  <a:t>С</a:t>
                </a:r>
                <a:endParaRPr lang="ru-RU" sz="5400" b="1" cap="none" spc="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endParaRPr>
              </a:p>
            </p:txBody>
          </p:sp>
        </p:grpSp>
        <p:sp>
          <p:nvSpPr>
            <p:cNvPr id="22" name="Прямоугольник 21"/>
            <p:cNvSpPr/>
            <p:nvPr/>
          </p:nvSpPr>
          <p:spPr>
            <a:xfrm rot="16676220">
              <a:off x="4548591" y="1337420"/>
              <a:ext cx="1476687" cy="83099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48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/>
                </a:rPr>
                <a:t>4 см</a:t>
              </a:r>
              <a:endParaRPr lang="ru-RU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23" name="Дуга 22"/>
            <p:cNvSpPr/>
            <p:nvPr/>
          </p:nvSpPr>
          <p:spPr>
            <a:xfrm>
              <a:off x="3143240" y="2643182"/>
              <a:ext cx="642942" cy="642942"/>
            </a:xfrm>
            <a:prstGeom prst="arc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714744" y="2285992"/>
              <a:ext cx="817853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36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/>
                </a:rPr>
                <a:t>45</a:t>
              </a:r>
              <a:r>
                <a:rPr lang="ru-RU" sz="3600" b="1" baseline="30000" dirty="0">
                  <a:solidFill>
                    <a:srgbClr val="FF0000"/>
                  </a:solidFill>
                </a:rPr>
                <a:t>о</a:t>
              </a:r>
              <a:endParaRPr lang="ru-RU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857620" y="2928934"/>
              <a:ext cx="50526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dirty="0">
                  <a:ln w="11430"/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?</a:t>
              </a:r>
              <a:endParaRPr lang="ru-RU" sz="54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0"/>
            <a:ext cx="852624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Соотношения между сторонами</a:t>
            </a:r>
          </a:p>
          <a:p>
            <a:pPr algn="ctr"/>
            <a:r>
              <a:rPr lang="ru-RU" sz="36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 углами в прямоугольном треугольнике</a:t>
            </a:r>
            <a:endParaRPr lang="ru-RU" sz="36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41" name="Группа 40"/>
          <p:cNvGrpSpPr/>
          <p:nvPr/>
        </p:nvGrpSpPr>
        <p:grpSpPr>
          <a:xfrm>
            <a:off x="214282" y="1428736"/>
            <a:ext cx="3333703" cy="3890689"/>
            <a:chOff x="1218547" y="1285860"/>
            <a:chExt cx="3333703" cy="3890689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929058" y="1285860"/>
              <a:ext cx="6046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А</a:t>
              </a:r>
              <a:endParaRPr lang="ru-RU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2571736" y="3000372"/>
              <a:ext cx="2428892" cy="1588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1535885" y="2178835"/>
              <a:ext cx="2643206" cy="1857388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flipV="1">
              <a:off x="1928794" y="4214818"/>
              <a:ext cx="1857388" cy="214314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Прямоугольник 25"/>
            <p:cNvSpPr/>
            <p:nvPr/>
          </p:nvSpPr>
          <p:spPr>
            <a:xfrm>
              <a:off x="1218547" y="4253219"/>
              <a:ext cx="57259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В</a:t>
              </a:r>
              <a:endParaRPr lang="ru-RU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000496" y="3714752"/>
              <a:ext cx="55175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С</a:t>
              </a:r>
              <a:endParaRPr lang="ru-RU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17" name="Дуга 16"/>
            <p:cNvSpPr/>
            <p:nvPr/>
          </p:nvSpPr>
          <p:spPr>
            <a:xfrm>
              <a:off x="1928794" y="4000504"/>
              <a:ext cx="642942" cy="642942"/>
            </a:xfrm>
            <a:prstGeom prst="arc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 rot="5400000" flipH="1" flipV="1">
              <a:off x="3394067" y="4106867"/>
              <a:ext cx="214314" cy="1588"/>
            </a:xfrm>
            <a:prstGeom prst="line">
              <a:avLst/>
            </a:prstGeom>
            <a:ln w="698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3500430" y="3929066"/>
              <a:ext cx="285752" cy="71438"/>
            </a:xfrm>
            <a:prstGeom prst="line">
              <a:avLst/>
            </a:prstGeom>
            <a:ln w="698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Прямоугольник 35"/>
            <p:cNvSpPr/>
            <p:nvPr/>
          </p:nvSpPr>
          <p:spPr>
            <a:xfrm>
              <a:off x="2428860" y="3429000"/>
              <a:ext cx="59343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l-GR" sz="5400" b="1" cap="none" spc="0" dirty="0" smtClean="0">
                  <a:ln w="11430"/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α</a:t>
              </a:r>
              <a:endParaRPr lang="ru-RU" sz="54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2857488" y="4143380"/>
              <a:ext cx="52610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а</a:t>
              </a:r>
              <a:endPara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786182" y="2643182"/>
              <a:ext cx="52770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в</a:t>
              </a:r>
              <a:endPara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2357422" y="2500306"/>
              <a:ext cx="47481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с</a:t>
              </a:r>
              <a:endPara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43" name="Прямоугольник 42"/>
          <p:cNvSpPr/>
          <p:nvPr/>
        </p:nvSpPr>
        <p:spPr>
          <a:xfrm>
            <a:off x="4286248" y="1285860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286248" y="3286124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286248" y="1928802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286248" y="4071942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286248" y="4714884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286248" y="2643182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286248" y="2714620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_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286248" y="4143380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_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286248" y="1357298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_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786314" y="1643050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786314" y="3000372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786314" y="4429132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64" name="Группа 63"/>
          <p:cNvGrpSpPr/>
          <p:nvPr/>
        </p:nvGrpSpPr>
        <p:grpSpPr>
          <a:xfrm>
            <a:off x="5214942" y="4429132"/>
            <a:ext cx="1262927" cy="923330"/>
            <a:chOff x="5214942" y="4429132"/>
            <a:chExt cx="1262927" cy="923330"/>
          </a:xfrm>
        </p:grpSpPr>
        <p:sp>
          <p:nvSpPr>
            <p:cNvPr id="58" name="Прямоугольник 57"/>
            <p:cNvSpPr/>
            <p:nvPr/>
          </p:nvSpPr>
          <p:spPr>
            <a:xfrm>
              <a:off x="5214942" y="4429132"/>
              <a:ext cx="91082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tg</a:t>
              </a:r>
              <a:r>
                <a:rPr lang="ru-RU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</a:t>
              </a:r>
              <a:endPara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5929322" y="4429132"/>
              <a:ext cx="548547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l-GR" sz="4800" b="1" cap="none" spc="0" dirty="0" smtClean="0">
                  <a:ln w="11430"/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α</a:t>
              </a:r>
              <a:endParaRPr lang="ru-RU" sz="48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5214942" y="1643050"/>
            <a:ext cx="1522126" cy="923330"/>
            <a:chOff x="5214942" y="1643050"/>
            <a:chExt cx="1522126" cy="923330"/>
          </a:xfrm>
        </p:grpSpPr>
        <p:sp>
          <p:nvSpPr>
            <p:cNvPr id="56" name="Прямоугольник 55"/>
            <p:cNvSpPr/>
            <p:nvPr/>
          </p:nvSpPr>
          <p:spPr>
            <a:xfrm>
              <a:off x="5214942" y="1643050"/>
              <a:ext cx="100219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sin</a:t>
              </a:r>
              <a:endPara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6143636" y="1643050"/>
              <a:ext cx="59343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l-GR" sz="5400" b="1" cap="none" spc="0" dirty="0" smtClean="0">
                  <a:ln w="11430"/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α</a:t>
              </a:r>
              <a:endParaRPr lang="ru-RU" sz="54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5214942" y="3000372"/>
            <a:ext cx="1593564" cy="923330"/>
            <a:chOff x="5214942" y="3000372"/>
            <a:chExt cx="1593564" cy="923330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5214942" y="3000372"/>
              <a:ext cx="11190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cos</a:t>
              </a:r>
              <a:endPara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6215074" y="3000372"/>
              <a:ext cx="59343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l-GR" sz="5400" b="1" cap="none" spc="0" dirty="0" smtClean="0">
                  <a:ln w="11430"/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α</a:t>
              </a:r>
              <a:endParaRPr lang="ru-RU" sz="54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428604"/>
            <a:ext cx="8715436" cy="48936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u="sng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Определение:</a:t>
            </a:r>
            <a:r>
              <a:rPr lang="ru-RU" sz="48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Углом между</a:t>
            </a:r>
          </a:p>
          <a:p>
            <a:pPr algn="ctr"/>
            <a:r>
              <a:rPr lang="ru-RU" sz="4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прямой и плоскостью, </a:t>
            </a:r>
          </a:p>
          <a:p>
            <a:pPr algn="ctr"/>
            <a:r>
              <a:rPr lang="ru-RU" sz="4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пересекающей эту </a:t>
            </a:r>
            <a:r>
              <a:rPr lang="ru-RU" sz="4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прямую </a:t>
            </a:r>
          </a:p>
          <a:p>
            <a:pPr algn="ctr"/>
            <a:r>
              <a:rPr lang="ru-RU" sz="4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не перпендикулярной </a:t>
            </a:r>
          </a:p>
          <a:p>
            <a:pPr algn="ctr"/>
            <a:r>
              <a:rPr lang="ru-RU" sz="4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  ней, называется угол между </a:t>
            </a:r>
          </a:p>
          <a:p>
            <a:pPr algn="ctr"/>
            <a:r>
              <a:rPr lang="ru-RU" sz="4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прямой и её проекцией на</a:t>
            </a:r>
          </a:p>
          <a:p>
            <a:pPr algn="ctr"/>
            <a:r>
              <a:rPr lang="ru-RU" sz="4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плоскость.  </a:t>
            </a:r>
            <a:r>
              <a:rPr lang="ru-RU" sz="4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4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3" y="214290"/>
            <a:ext cx="8429685" cy="63094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u="sng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Задача:</a:t>
            </a:r>
            <a:r>
              <a:rPr lang="ru-RU" sz="4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ru-RU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Для устройства кровли складского помещения делается ферма, с длиной раскоса 1,4 м и высотой  большей стойки 80 см.  Выяснить будет ли эта конструкция работоспособной, если для этого необходимо, чтобы угол наклона раскоса к плоскости нижнего пояса был     45</a:t>
            </a:r>
            <a:r>
              <a:rPr lang="ru-RU" sz="4000" b="1" baseline="30000" dirty="0" smtClean="0">
                <a:solidFill>
                  <a:srgbClr val="0000FF"/>
                </a:solidFill>
              </a:rPr>
              <a:t>о </a:t>
            </a:r>
            <a:r>
              <a:rPr lang="ru-RU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≤</a:t>
            </a:r>
            <a:r>
              <a:rPr lang="el-GR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</a:t>
            </a:r>
            <a:r>
              <a:rPr lang="ru-RU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≤ 55</a:t>
            </a:r>
            <a:r>
              <a:rPr lang="ru-RU" sz="4000" b="1" baseline="30000" dirty="0" smtClean="0">
                <a:solidFill>
                  <a:srgbClr val="0000FF"/>
                </a:solidFill>
              </a:rPr>
              <a:t>о</a:t>
            </a:r>
            <a:r>
              <a:rPr lang="ru-RU" sz="4000" b="1" dirty="0" smtClean="0">
                <a:solidFill>
                  <a:srgbClr val="0000FF"/>
                </a:solidFill>
              </a:rPr>
              <a:t>  .</a:t>
            </a:r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</a:endParaRPr>
          </a:p>
          <a:p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928662" y="5000636"/>
            <a:ext cx="7500990" cy="1588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-32" y="4071942"/>
            <a:ext cx="1857388" cy="1588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6607983" y="3178967"/>
            <a:ext cx="3643338" cy="1588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928662" y="1357298"/>
            <a:ext cx="7500990" cy="1785950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2071670" y="3786190"/>
            <a:ext cx="2428892" cy="1588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4536281" y="3464719"/>
            <a:ext cx="3071834" cy="1588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892943" y="2607463"/>
            <a:ext cx="2428892" cy="2357454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286116" y="2571744"/>
            <a:ext cx="2786082" cy="2428892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5500694" y="2071678"/>
            <a:ext cx="3500462" cy="2357454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643042" y="5143512"/>
            <a:ext cx="58957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Плоскость нижнего пояса</a:t>
            </a:r>
            <a:endParaRPr lang="ru-RU" sz="40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 rot="18342037">
            <a:off x="6331898" y="2586893"/>
            <a:ext cx="13179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1,4 м</a:t>
            </a:r>
            <a:endParaRPr lang="ru-RU" sz="40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 rot="16200000">
            <a:off x="7339208" y="3019246"/>
            <a:ext cx="152157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80 см</a:t>
            </a:r>
            <a:endParaRPr lang="ru-RU" sz="4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Дуга 27"/>
          <p:cNvSpPr/>
          <p:nvPr/>
        </p:nvSpPr>
        <p:spPr>
          <a:xfrm>
            <a:off x="6000760" y="4643446"/>
            <a:ext cx="642942" cy="642942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643702" y="4071942"/>
            <a:ext cx="5934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</a:t>
            </a:r>
            <a:endParaRPr lang="ru-RU" sz="5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57422" y="500042"/>
            <a:ext cx="27146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45</a:t>
            </a:r>
            <a:r>
              <a:rPr lang="ru-RU" sz="4000" b="1" baseline="30000" dirty="0" smtClean="0">
                <a:solidFill>
                  <a:srgbClr val="0000FF"/>
                </a:solidFill>
              </a:rPr>
              <a:t>о </a:t>
            </a:r>
            <a:r>
              <a:rPr lang="ru-RU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≤</a:t>
            </a:r>
            <a:r>
              <a:rPr lang="el-GR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</a:t>
            </a:r>
            <a:r>
              <a:rPr lang="ru-RU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≤ 55</a:t>
            </a:r>
            <a:r>
              <a:rPr lang="ru-RU" sz="4000" b="1" baseline="30000" dirty="0" smtClean="0">
                <a:solidFill>
                  <a:srgbClr val="0000FF"/>
                </a:solidFill>
              </a:rPr>
              <a:t>о</a:t>
            </a:r>
            <a:r>
              <a:rPr lang="ru-RU" sz="4000" b="1" dirty="0" smtClean="0">
                <a:solidFill>
                  <a:srgbClr val="0000FF"/>
                </a:solidFill>
              </a:rPr>
              <a:t>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211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Учащийся 8</dc:creator>
  <cp:lastModifiedBy>ЛЁХА</cp:lastModifiedBy>
  <cp:revision>92</cp:revision>
  <dcterms:created xsi:type="dcterms:W3CDTF">2009-11-24T23:05:58Z</dcterms:created>
  <dcterms:modified xsi:type="dcterms:W3CDTF">2010-01-28T18:03:38Z</dcterms:modified>
</cp:coreProperties>
</file>