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0" r:id="rId2"/>
    <p:sldId id="256" r:id="rId3"/>
    <p:sldId id="258" r:id="rId4"/>
    <p:sldId id="269" r:id="rId5"/>
    <p:sldId id="261" r:id="rId6"/>
    <p:sldId id="262" r:id="rId7"/>
    <p:sldId id="263" r:id="rId8"/>
    <p:sldId id="270" r:id="rId9"/>
    <p:sldId id="271" r:id="rId10"/>
    <p:sldId id="274" r:id="rId11"/>
    <p:sldId id="273" r:id="rId12"/>
    <p:sldId id="265" r:id="rId13"/>
    <p:sldId id="275" r:id="rId14"/>
    <p:sldId id="276" r:id="rId15"/>
    <p:sldId id="25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37"/>
    <a:srgbClr val="FFFF0D"/>
    <a:srgbClr val="D1CC00"/>
    <a:srgbClr val="CCFF33"/>
    <a:srgbClr val="0095FA"/>
    <a:srgbClr val="FF33CC"/>
    <a:srgbClr val="FA9500"/>
    <a:srgbClr val="FFAB2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A4C40-1CE5-4803-905E-9DC0482880BE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CAD8A-3A2F-444D-9407-07770C8EB2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CAD8A-3A2F-444D-9407-07770C8EB2B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rgbClr val="03D4A8"/>
            </a:gs>
            <a:gs pos="25000">
              <a:srgbClr val="21D6E0"/>
            </a:gs>
            <a:gs pos="75000">
              <a:srgbClr val="0095FA"/>
            </a:gs>
            <a:gs pos="100000">
              <a:srgbClr val="005CBF"/>
            </a:gs>
          </a:gsLst>
          <a:lin ang="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2;&#1086;&#1080;%20&#1076;&#1086;&#1082;&#1091;&#1084;&#1077;&#1085;&#1090;&#1099;\&#1055;&#1088;&#1072;&#1079;&#1076;&#1085;&#1080;&#1082;%208%20&#1052;&#1040;&#1056;&#1058;&#1040;\music17.wma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gi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7" Type="http://schemas.openxmlformats.org/officeDocument/2006/relationships/image" Target="../media/image31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2;&#1086;&#1080;%20&#1076;&#1086;&#1082;&#1091;&#1084;&#1077;&#1085;&#1090;&#1099;\&#1054;&#1090;&#1082;&#1088;&#1099;&#1090;&#1099;&#1081;%20&#1091;&#1088;&#1086;&#1082;\04a0323.mp3" TargetMode="External"/><Relationship Id="rId6" Type="http://schemas.openxmlformats.org/officeDocument/2006/relationships/image" Target="../media/image30.gif"/><Relationship Id="rId5" Type="http://schemas.openxmlformats.org/officeDocument/2006/relationships/image" Target="../media/image29.gif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usic17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572528" y="6357958"/>
            <a:ext cx="304800" cy="3048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714612" y="214290"/>
            <a:ext cx="621051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 РАДА ВСТРЕЧЕ С ВАМИ!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683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верх 3"/>
          <p:cNvSpPr/>
          <p:nvPr/>
        </p:nvSpPr>
        <p:spPr>
          <a:xfrm>
            <a:off x="1142976" y="285728"/>
            <a:ext cx="71438" cy="576475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верх 4"/>
          <p:cNvSpPr/>
          <p:nvPr/>
        </p:nvSpPr>
        <p:spPr>
          <a:xfrm rot="5400000">
            <a:off x="4536281" y="2678901"/>
            <a:ext cx="71438" cy="67151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венадцатиугольник 5"/>
          <p:cNvSpPr/>
          <p:nvPr/>
        </p:nvSpPr>
        <p:spPr>
          <a:xfrm flipV="1">
            <a:off x="1714480" y="5929330"/>
            <a:ext cx="214314" cy="142876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венадцатиугольник 6"/>
          <p:cNvSpPr/>
          <p:nvPr/>
        </p:nvSpPr>
        <p:spPr>
          <a:xfrm flipV="1">
            <a:off x="2571736" y="5929330"/>
            <a:ext cx="214314" cy="142876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венадцатиугольник 7"/>
          <p:cNvSpPr/>
          <p:nvPr/>
        </p:nvSpPr>
        <p:spPr>
          <a:xfrm flipV="1">
            <a:off x="3500430" y="5929330"/>
            <a:ext cx="214314" cy="142876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венадцатиугольник 8"/>
          <p:cNvSpPr/>
          <p:nvPr/>
        </p:nvSpPr>
        <p:spPr>
          <a:xfrm flipV="1">
            <a:off x="4429124" y="5929330"/>
            <a:ext cx="214314" cy="142876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венадцатиугольник 9"/>
          <p:cNvSpPr/>
          <p:nvPr/>
        </p:nvSpPr>
        <p:spPr>
          <a:xfrm flipV="1">
            <a:off x="5286380" y="5929330"/>
            <a:ext cx="214314" cy="142876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венадцатиугольник 10"/>
          <p:cNvSpPr/>
          <p:nvPr/>
        </p:nvSpPr>
        <p:spPr>
          <a:xfrm flipV="1">
            <a:off x="6143636" y="5929330"/>
            <a:ext cx="214314" cy="142876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венадцатиугольник 11"/>
          <p:cNvSpPr/>
          <p:nvPr/>
        </p:nvSpPr>
        <p:spPr>
          <a:xfrm flipV="1">
            <a:off x="7000892" y="5929330"/>
            <a:ext cx="214314" cy="142876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венадцатиугольник 12"/>
          <p:cNvSpPr/>
          <p:nvPr/>
        </p:nvSpPr>
        <p:spPr>
          <a:xfrm flipV="1">
            <a:off x="1071538" y="5429264"/>
            <a:ext cx="214314" cy="142876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венадцатиугольник 13"/>
          <p:cNvSpPr/>
          <p:nvPr/>
        </p:nvSpPr>
        <p:spPr>
          <a:xfrm flipV="1">
            <a:off x="1071538" y="1428736"/>
            <a:ext cx="214314" cy="142876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венадцатиугольник 14"/>
          <p:cNvSpPr/>
          <p:nvPr/>
        </p:nvSpPr>
        <p:spPr>
          <a:xfrm flipV="1">
            <a:off x="1071538" y="2214554"/>
            <a:ext cx="214314" cy="142876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венадцатиугольник 15"/>
          <p:cNvSpPr/>
          <p:nvPr/>
        </p:nvSpPr>
        <p:spPr>
          <a:xfrm flipV="1">
            <a:off x="1071538" y="3000372"/>
            <a:ext cx="214314" cy="142876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венадцатиугольник 16"/>
          <p:cNvSpPr/>
          <p:nvPr/>
        </p:nvSpPr>
        <p:spPr>
          <a:xfrm flipV="1">
            <a:off x="1071538" y="4643446"/>
            <a:ext cx="214314" cy="142876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венадцатиугольник 17"/>
          <p:cNvSpPr/>
          <p:nvPr/>
        </p:nvSpPr>
        <p:spPr>
          <a:xfrm flipV="1">
            <a:off x="1071538" y="3857628"/>
            <a:ext cx="214314" cy="142876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венадцатиугольник 18"/>
          <p:cNvSpPr/>
          <p:nvPr/>
        </p:nvSpPr>
        <p:spPr>
          <a:xfrm flipV="1">
            <a:off x="1071538" y="714356"/>
            <a:ext cx="214314" cy="142876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 стрелкой 25"/>
          <p:cNvCxnSpPr/>
          <p:nvPr/>
        </p:nvCxnSpPr>
        <p:spPr>
          <a:xfrm rot="16200000" flipV="1">
            <a:off x="-1068099" y="3068308"/>
            <a:ext cx="5143535" cy="5785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endCxn id="7" idx="5"/>
          </p:cNvCxnSpPr>
          <p:nvPr/>
        </p:nvCxnSpPr>
        <p:spPr>
          <a:xfrm rot="16200000" flipH="1">
            <a:off x="-282282" y="2996869"/>
            <a:ext cx="4429156" cy="14357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8" idx="5"/>
            <a:endCxn id="15" idx="5"/>
          </p:cNvCxnSpPr>
          <p:nvPr/>
        </p:nvCxnSpPr>
        <p:spPr>
          <a:xfrm rot="16200000" flipV="1">
            <a:off x="507039" y="2857496"/>
            <a:ext cx="3714776" cy="24288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endCxn id="9" idx="5"/>
          </p:cNvCxnSpPr>
          <p:nvPr/>
        </p:nvCxnSpPr>
        <p:spPr>
          <a:xfrm>
            <a:off x="1214414" y="3071810"/>
            <a:ext cx="3293153" cy="28575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16200000" flipV="1">
            <a:off x="2241977" y="2901503"/>
            <a:ext cx="2052559" cy="41076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1214414" y="4714884"/>
            <a:ext cx="4964941" cy="126674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12" idx="6"/>
          </p:cNvCxnSpPr>
          <p:nvPr/>
        </p:nvCxnSpPr>
        <p:spPr>
          <a:xfrm rot="10800000">
            <a:off x="1214414" y="5500703"/>
            <a:ext cx="5815192" cy="44777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3214678" y="428604"/>
            <a:ext cx="5491545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spc="6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Техника      выполнения угла</a:t>
            </a:r>
            <a:endParaRPr lang="ru-RU" sz="3200" b="1" cap="all" spc="6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500"/>
                            </p:stCondLst>
                            <p:childTnLst>
                              <p:par>
                                <p:cTn id="6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1000"/>
                            </p:stCondLst>
                            <p:childTnLst>
                              <p:par>
                                <p:cTn id="7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3000"/>
                            </p:stCondLst>
                            <p:childTnLst>
                              <p:par>
                                <p:cTn id="87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9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9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0"/>
                            </p:stCondLst>
                            <p:childTnLst>
                              <p:par>
                                <p:cTn id="9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0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0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1000"/>
                            </p:stCondLst>
                            <p:childTnLst>
                              <p:par>
                                <p:cTn id="12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  <p:bldP spid="12" grpId="1" animBg="1"/>
      <p:bldP spid="16" grpId="1" animBg="1"/>
      <p:bldP spid="1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4612" y="285728"/>
            <a:ext cx="33286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kern="1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/>
              </a:rPr>
              <a:t>Правила безопасности</a:t>
            </a:r>
            <a:endParaRPr lang="ru-RU" sz="2800" b="1" kern="1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atang"/>
            </a:endParaRPr>
          </a:p>
        </p:txBody>
      </p:sp>
      <p:pic>
        <p:nvPicPr>
          <p:cNvPr id="3" name="Picture 9" descr="PINCUSH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357826"/>
            <a:ext cx="1296988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SEWING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57166"/>
            <a:ext cx="1606550" cy="125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SCISSRS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026282">
            <a:off x="7429520" y="2071678"/>
            <a:ext cx="998537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0" descr="SPLA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15206" y="3500438"/>
            <a:ext cx="935037" cy="90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SEWNEEDL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16" y="5143512"/>
            <a:ext cx="1460500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500166" y="1571612"/>
            <a:ext cx="535783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i="1" dirty="0" smtClean="0"/>
              <a:t>Ножницы нужно класть справа кольцами к себе.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b="1" i="1" dirty="0" smtClean="0"/>
              <a:t>Во время работы не переутомлять глаза и обязательно следить за осанкой.</a:t>
            </a:r>
          </a:p>
          <a:p>
            <a:r>
              <a:rPr lang="ru-RU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/>
              <a:t>Расстояние от глаз до изделия должно быть в среднем 30 см</a:t>
            </a:r>
            <a:endParaRPr lang="ru-RU" dirty="0" smtClean="0"/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b="1" i="1" dirty="0" smtClean="0"/>
              <a:t>Держать иглу, ножницы и др. острые предметы в отдельном месте.</a:t>
            </a:r>
          </a:p>
          <a:p>
            <a:endParaRPr lang="ru-RU" b="1" i="1" dirty="0" smtClean="0"/>
          </a:p>
          <a:p>
            <a:pPr>
              <a:buFont typeface="Arial" pitchFamily="34" charset="0"/>
              <a:buChar char="•"/>
            </a:pPr>
            <a:r>
              <a:rPr lang="ru-RU" b="1" i="1" dirty="0" smtClean="0"/>
              <a:t>После завершения работы то, что осталось из материалов, надо аккуратно сложить на место.</a:t>
            </a:r>
            <a:r>
              <a:rPr lang="ru-RU" dirty="0" smtClean="0"/>
              <a:t> </a:t>
            </a:r>
          </a:p>
        </p:txBody>
      </p:sp>
      <p:pic>
        <p:nvPicPr>
          <p:cNvPr id="10" name="Picture 4" descr="AG00370_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43702" y="0"/>
            <a:ext cx="1771650" cy="138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428604"/>
            <a:ext cx="45005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/>
              <a:t>Заполнение угла</a:t>
            </a:r>
            <a:endParaRPr lang="ru-RU" sz="4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428737"/>
            <a:ext cx="75724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000" dirty="0" smtClean="0"/>
              <a:t> </a:t>
            </a:r>
            <a:r>
              <a:rPr lang="ru-RU" sz="2000" dirty="0" smtClean="0"/>
              <a:t>Начертить на изнаночной стороне картона любой угол</a:t>
            </a:r>
            <a:endParaRPr lang="en-US" sz="2000" dirty="0" smtClean="0"/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000" dirty="0" smtClean="0"/>
              <a:t> </a:t>
            </a:r>
            <a:r>
              <a:rPr lang="ru-RU" sz="2000" dirty="0" smtClean="0"/>
              <a:t>Разделить каждую сторону угла на несколько равных частей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ru-RU" sz="2000" dirty="0" smtClean="0"/>
              <a:t> Пронумеровать полученные точки, начиная от вершины. Вершину угла обозначить точкой "О".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000" dirty="0" smtClean="0"/>
              <a:t> </a:t>
            </a:r>
            <a:r>
              <a:rPr lang="ru-RU" sz="2000" dirty="0" smtClean="0"/>
              <a:t>Сделать иглой или шилом проколы во всех точках, кроме вершины ("О")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000" dirty="0" smtClean="0"/>
              <a:t> </a:t>
            </a:r>
            <a:r>
              <a:rPr lang="ru-RU" sz="2000" dirty="0" smtClean="0"/>
              <a:t>Вдеть нить в иглу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sz="2000" dirty="0" smtClean="0"/>
              <a:t> </a:t>
            </a:r>
            <a:r>
              <a:rPr lang="ru-RU" sz="2000" dirty="0" smtClean="0"/>
              <a:t>Заполнить угол по предлагаемой схеме, повернув работу на лицевую сторону</a:t>
            </a:r>
            <a:endParaRPr lang="ru-RU" sz="2400" dirty="0"/>
          </a:p>
        </p:txBody>
      </p:sp>
      <p:pic>
        <p:nvPicPr>
          <p:cNvPr id="4" name="Picture 4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929066"/>
            <a:ext cx="7072362" cy="24987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000108"/>
            <a:ext cx="8001056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i="1" dirty="0" smtClean="0"/>
              <a:t>1. </a:t>
            </a:r>
            <a:r>
              <a:rPr lang="ru-RU" b="1" i="1" dirty="0" err="1" smtClean="0"/>
              <a:t>Изонить</a:t>
            </a:r>
            <a:r>
              <a:rPr lang="ru-RU" b="1" i="1" dirty="0" smtClean="0"/>
              <a:t> </a:t>
            </a:r>
            <a:r>
              <a:rPr lang="ru-RU" b="1" i="1" dirty="0" smtClean="0"/>
              <a:t>- это </a:t>
            </a:r>
            <a:r>
              <a:rPr lang="ru-RU" b="1" i="1" dirty="0" smtClean="0"/>
              <a:t>…..</a:t>
            </a:r>
          </a:p>
          <a:p>
            <a:pPr>
              <a:lnSpc>
                <a:spcPct val="80000"/>
              </a:lnSpc>
            </a:pPr>
            <a:r>
              <a:rPr lang="ru-RU" i="1" dirty="0" smtClean="0"/>
              <a:t>А) вязание </a:t>
            </a:r>
            <a:r>
              <a:rPr lang="ru-RU" i="1" dirty="0" smtClean="0"/>
              <a:t>спицами</a:t>
            </a:r>
          </a:p>
          <a:p>
            <a:pPr>
              <a:lnSpc>
                <a:spcPct val="80000"/>
              </a:lnSpc>
            </a:pPr>
            <a:r>
              <a:rPr lang="ru-RU" i="1" dirty="0" smtClean="0"/>
              <a:t>Б) техника </a:t>
            </a:r>
            <a:r>
              <a:rPr lang="ru-RU" i="1" dirty="0" smtClean="0"/>
              <a:t>напоминающая вышивку</a:t>
            </a:r>
          </a:p>
          <a:p>
            <a:pPr>
              <a:lnSpc>
                <a:spcPct val="80000"/>
              </a:lnSpc>
            </a:pPr>
            <a:r>
              <a:rPr lang="ru-RU" i="1" dirty="0" smtClean="0"/>
              <a:t>В) аппликация</a:t>
            </a:r>
          </a:p>
          <a:p>
            <a:pPr>
              <a:lnSpc>
                <a:spcPct val="80000"/>
              </a:lnSpc>
            </a:pPr>
            <a:endParaRPr lang="ru-RU" i="1" dirty="0" smtClean="0"/>
          </a:p>
          <a:p>
            <a:pPr>
              <a:lnSpc>
                <a:spcPct val="80000"/>
              </a:lnSpc>
            </a:pPr>
            <a:r>
              <a:rPr lang="ru-RU" b="1" i="1" dirty="0" smtClean="0"/>
              <a:t>2. Для работы в технике «</a:t>
            </a:r>
            <a:r>
              <a:rPr lang="ru-RU" b="1" i="1" dirty="0" err="1" smtClean="0"/>
              <a:t>изонить</a:t>
            </a:r>
            <a:r>
              <a:rPr lang="ru-RU" b="1" i="1" dirty="0" smtClean="0"/>
              <a:t>» необходимо иметь:</a:t>
            </a:r>
          </a:p>
          <a:p>
            <a:pPr>
              <a:lnSpc>
                <a:spcPct val="80000"/>
              </a:lnSpc>
            </a:pPr>
            <a:r>
              <a:rPr lang="ru-RU" i="1" dirty="0" smtClean="0"/>
              <a:t>А) Иголку</a:t>
            </a:r>
            <a:endParaRPr lang="ru-RU" i="1" dirty="0" smtClean="0"/>
          </a:p>
          <a:p>
            <a:pPr>
              <a:lnSpc>
                <a:spcPct val="80000"/>
              </a:lnSpc>
            </a:pPr>
            <a:r>
              <a:rPr lang="ru-RU" i="1" dirty="0" smtClean="0"/>
              <a:t>Б) Нитку</a:t>
            </a:r>
            <a:endParaRPr lang="ru-RU" i="1" dirty="0" smtClean="0"/>
          </a:p>
          <a:p>
            <a:pPr>
              <a:lnSpc>
                <a:spcPct val="80000"/>
              </a:lnSpc>
            </a:pPr>
            <a:r>
              <a:rPr lang="ru-RU" i="1" dirty="0" smtClean="0"/>
              <a:t>В) Картон</a:t>
            </a:r>
            <a:endParaRPr lang="ru-RU" i="1" dirty="0" smtClean="0"/>
          </a:p>
          <a:p>
            <a:pPr>
              <a:lnSpc>
                <a:spcPct val="80000"/>
              </a:lnSpc>
            </a:pPr>
            <a:r>
              <a:rPr lang="ru-RU" i="1" dirty="0" smtClean="0"/>
              <a:t>Г) Крючок</a:t>
            </a:r>
            <a:endParaRPr lang="ru-RU" i="1" dirty="0" smtClean="0"/>
          </a:p>
          <a:p>
            <a:pPr>
              <a:lnSpc>
                <a:spcPct val="80000"/>
              </a:lnSpc>
            </a:pPr>
            <a:endParaRPr lang="ru-RU" i="1" dirty="0" smtClean="0"/>
          </a:p>
          <a:p>
            <a:pPr>
              <a:lnSpc>
                <a:spcPct val="80000"/>
              </a:lnSpc>
            </a:pPr>
            <a:r>
              <a:rPr lang="ru-RU" b="1" i="1" dirty="0" smtClean="0"/>
              <a:t>3.  На какой стороне картона наносится рисунок для выполнения работы в технике «</a:t>
            </a:r>
            <a:r>
              <a:rPr lang="ru-RU" b="1" i="1" dirty="0" err="1" smtClean="0"/>
              <a:t>изонить</a:t>
            </a:r>
            <a:r>
              <a:rPr lang="ru-RU" b="1" i="1" dirty="0" smtClean="0"/>
              <a:t>»</a:t>
            </a:r>
          </a:p>
          <a:p>
            <a:pPr>
              <a:lnSpc>
                <a:spcPct val="80000"/>
              </a:lnSpc>
            </a:pPr>
            <a:r>
              <a:rPr lang="ru-RU" i="1" dirty="0" smtClean="0"/>
              <a:t>А) на </a:t>
            </a:r>
            <a:r>
              <a:rPr lang="ru-RU" i="1" dirty="0" smtClean="0"/>
              <a:t>дополнительном листе</a:t>
            </a:r>
          </a:p>
          <a:p>
            <a:pPr>
              <a:lnSpc>
                <a:spcPct val="80000"/>
              </a:lnSpc>
            </a:pPr>
            <a:r>
              <a:rPr lang="ru-RU" i="1" dirty="0" smtClean="0"/>
              <a:t>Б) изнаночной </a:t>
            </a:r>
            <a:r>
              <a:rPr lang="ru-RU" i="1" dirty="0" smtClean="0"/>
              <a:t>стороне</a:t>
            </a:r>
          </a:p>
          <a:p>
            <a:pPr>
              <a:lnSpc>
                <a:spcPct val="80000"/>
              </a:lnSpc>
            </a:pPr>
            <a:r>
              <a:rPr lang="ru-RU" i="1" dirty="0" smtClean="0"/>
              <a:t>В) лицевой </a:t>
            </a:r>
            <a:r>
              <a:rPr lang="ru-RU" i="1" dirty="0" smtClean="0"/>
              <a:t>стороне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4643446"/>
            <a:ext cx="65722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b="1" i="1" dirty="0" smtClean="0"/>
              <a:t>4. Можно </a:t>
            </a:r>
            <a:r>
              <a:rPr lang="ru-RU" b="1" i="1" dirty="0" smtClean="0"/>
              <a:t>ли выполнять вышивку нитками разных цветов</a:t>
            </a:r>
          </a:p>
          <a:p>
            <a:pPr>
              <a:lnSpc>
                <a:spcPct val="80000"/>
              </a:lnSpc>
            </a:pPr>
            <a:r>
              <a:rPr lang="ru-RU" i="1" dirty="0" smtClean="0"/>
              <a:t>А) да</a:t>
            </a:r>
            <a:endParaRPr lang="ru-RU" i="1" dirty="0" smtClean="0"/>
          </a:p>
          <a:p>
            <a:pPr>
              <a:lnSpc>
                <a:spcPct val="80000"/>
              </a:lnSpc>
            </a:pPr>
            <a:r>
              <a:rPr lang="ru-RU" i="1" dirty="0" smtClean="0"/>
              <a:t>Б) нет</a:t>
            </a:r>
          </a:p>
          <a:p>
            <a:pPr>
              <a:lnSpc>
                <a:spcPct val="80000"/>
              </a:lnSpc>
            </a:pPr>
            <a:endParaRPr lang="ru-RU" i="1" dirty="0" smtClean="0"/>
          </a:p>
          <a:p>
            <a:pPr>
              <a:lnSpc>
                <a:spcPct val="80000"/>
              </a:lnSpc>
            </a:pPr>
            <a:r>
              <a:rPr lang="ru-RU" b="1" i="1" dirty="0" smtClean="0"/>
              <a:t>5. Как вид искусства </a:t>
            </a:r>
            <a:r>
              <a:rPr lang="ru-RU" b="1" i="1" dirty="0" err="1" smtClean="0"/>
              <a:t>изонить</a:t>
            </a:r>
            <a:r>
              <a:rPr lang="ru-RU" b="1" i="1" dirty="0" smtClean="0"/>
              <a:t> появилась в:</a:t>
            </a:r>
          </a:p>
          <a:p>
            <a:pPr>
              <a:lnSpc>
                <a:spcPct val="80000"/>
              </a:lnSpc>
            </a:pPr>
            <a:r>
              <a:rPr lang="ru-RU" i="1" dirty="0" smtClean="0"/>
              <a:t>А) Индии</a:t>
            </a:r>
          </a:p>
          <a:p>
            <a:pPr>
              <a:lnSpc>
                <a:spcPct val="80000"/>
              </a:lnSpc>
            </a:pPr>
            <a:r>
              <a:rPr lang="ru-RU" i="1" dirty="0" smtClean="0"/>
              <a:t>Б) Китае</a:t>
            </a:r>
          </a:p>
          <a:p>
            <a:pPr>
              <a:lnSpc>
                <a:spcPct val="80000"/>
              </a:lnSpc>
            </a:pPr>
            <a:r>
              <a:rPr lang="ru-RU" i="1" dirty="0" smtClean="0"/>
              <a:t>В) Англии</a:t>
            </a:r>
          </a:p>
          <a:p>
            <a:pPr>
              <a:lnSpc>
                <a:spcPct val="80000"/>
              </a:lnSpc>
            </a:pPr>
            <a:endParaRPr lang="ru-RU" b="1" i="1" dirty="0" smtClean="0"/>
          </a:p>
          <a:p>
            <a:pPr>
              <a:lnSpc>
                <a:spcPct val="80000"/>
              </a:lnSpc>
            </a:pPr>
            <a:endParaRPr lang="ru-RU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357166"/>
            <a:ext cx="36433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kern="10" cap="all" spc="51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/>
              </a:rPr>
              <a:t>тест</a:t>
            </a:r>
            <a:endParaRPr lang="ru-RU" sz="4000" spc="51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40" y="428604"/>
            <a:ext cx="25936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kern="10" cap="all" spc="51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atang"/>
              </a:rPr>
              <a:t>ОТВЕТЫ</a:t>
            </a:r>
            <a:endParaRPr lang="ru-RU" sz="3600" spc="51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000108"/>
            <a:ext cx="72866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sz="2400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</a:rPr>
              <a:t>1.   Б</a:t>
            </a:r>
            <a:r>
              <a:rPr lang="ru-RU" sz="2400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</a:rPr>
              <a:t>) техника напоминающая </a:t>
            </a:r>
            <a:r>
              <a:rPr lang="ru-RU" sz="2400" i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</a:rPr>
              <a:t>вышивку</a:t>
            </a:r>
          </a:p>
          <a:p>
            <a:pPr marL="457200" indent="-457200">
              <a:buAutoNum type="arabicPeriod"/>
            </a:pPr>
            <a:endParaRPr lang="ru-RU" sz="2400" i="1" dirty="0" smtClean="0"/>
          </a:p>
          <a:p>
            <a:pPr>
              <a:lnSpc>
                <a:spcPct val="80000"/>
              </a:lnSpc>
            </a:pPr>
            <a:r>
              <a:rPr lang="ru-RU" sz="2400" i="1" dirty="0" smtClean="0"/>
              <a:t>2.   </a:t>
            </a:r>
            <a:r>
              <a:rPr lang="ru-RU" sz="2400" i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</a:rPr>
              <a:t>А) </a:t>
            </a:r>
            <a:r>
              <a:rPr lang="ru-RU" sz="2400" i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</a:rPr>
              <a:t>иголку</a:t>
            </a:r>
          </a:p>
          <a:p>
            <a:pPr>
              <a:lnSpc>
                <a:spcPct val="80000"/>
              </a:lnSpc>
            </a:pPr>
            <a:r>
              <a:rPr lang="ru-RU" sz="2400" i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</a:rPr>
              <a:t>      Б</a:t>
            </a:r>
            <a:r>
              <a:rPr lang="ru-RU" sz="2400" i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</a:rPr>
              <a:t>) нитку</a:t>
            </a:r>
          </a:p>
          <a:p>
            <a:pPr>
              <a:lnSpc>
                <a:spcPct val="80000"/>
              </a:lnSpc>
            </a:pPr>
            <a:r>
              <a:rPr lang="ru-RU" sz="2400" i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</a:rPr>
              <a:t>      В</a:t>
            </a:r>
            <a:r>
              <a:rPr lang="ru-RU" sz="2400" i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</a:rPr>
              <a:t>) к</a:t>
            </a:r>
            <a:r>
              <a:rPr lang="ru-RU" sz="2400" i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</a:rPr>
              <a:t>артон</a:t>
            </a:r>
          </a:p>
          <a:p>
            <a:pPr>
              <a:lnSpc>
                <a:spcPct val="80000"/>
              </a:lnSpc>
            </a:pPr>
            <a:endParaRPr lang="ru-RU" sz="2400" i="1" dirty="0" smtClean="0"/>
          </a:p>
          <a:p>
            <a:pPr>
              <a:lnSpc>
                <a:spcPct val="80000"/>
              </a:lnSpc>
            </a:pPr>
            <a:r>
              <a:rPr lang="ru-RU" sz="2400" i="1" dirty="0" smtClean="0"/>
              <a:t>3.  </a:t>
            </a:r>
            <a:r>
              <a:rPr lang="ru-RU" sz="2400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</a:rPr>
              <a:t>Б) </a:t>
            </a:r>
            <a:r>
              <a:rPr lang="ru-RU" sz="2400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</a:rPr>
              <a:t>на изнаночной стороне</a:t>
            </a:r>
          </a:p>
          <a:p>
            <a:pPr>
              <a:lnSpc>
                <a:spcPct val="80000"/>
              </a:lnSpc>
            </a:pPr>
            <a:endParaRPr lang="ru-RU" sz="2400" i="1" dirty="0" smtClean="0"/>
          </a:p>
          <a:p>
            <a:pPr>
              <a:lnSpc>
                <a:spcPct val="80000"/>
              </a:lnSpc>
            </a:pPr>
            <a:r>
              <a:rPr lang="ru-RU" sz="2400" i="1" dirty="0" smtClean="0"/>
              <a:t>4.  </a:t>
            </a:r>
            <a:r>
              <a:rPr lang="ru-RU" sz="2400" i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</a:rPr>
              <a:t>А</a:t>
            </a:r>
            <a:r>
              <a:rPr lang="ru-RU" sz="2400" i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</a:rPr>
              <a:t>) </a:t>
            </a:r>
            <a:r>
              <a:rPr lang="ru-RU" sz="2400" i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</a:rPr>
              <a:t>да</a:t>
            </a:r>
          </a:p>
          <a:p>
            <a:pPr>
              <a:lnSpc>
                <a:spcPct val="80000"/>
              </a:lnSpc>
            </a:pPr>
            <a:endParaRPr lang="ru-RU" sz="2400" i="1" dirty="0" smtClean="0"/>
          </a:p>
          <a:p>
            <a:pPr>
              <a:lnSpc>
                <a:spcPct val="80000"/>
              </a:lnSpc>
            </a:pPr>
            <a:r>
              <a:rPr lang="ru-RU" sz="2400" i="1" dirty="0" smtClean="0"/>
              <a:t>5.  </a:t>
            </a:r>
            <a:r>
              <a:rPr lang="ru-RU" sz="2400" i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В</a:t>
            </a:r>
            <a:r>
              <a:rPr lang="ru-RU" sz="2400" i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</a:rPr>
              <a:t>) Англии</a:t>
            </a:r>
          </a:p>
          <a:p>
            <a:pPr>
              <a:lnSpc>
                <a:spcPct val="80000"/>
              </a:lnSpc>
            </a:pPr>
            <a:endParaRPr lang="ru-RU" sz="2400" i="1" dirty="0" smtClean="0"/>
          </a:p>
          <a:p>
            <a:pPr>
              <a:lnSpc>
                <a:spcPct val="80000"/>
              </a:lnSpc>
            </a:pPr>
            <a:endParaRPr lang="ru-RU" sz="2400" i="1" dirty="0" smtClean="0"/>
          </a:p>
          <a:p>
            <a:pPr>
              <a:lnSpc>
                <a:spcPct val="80000"/>
              </a:lnSpc>
            </a:pPr>
            <a:r>
              <a:rPr lang="ru-RU" sz="2400" b="1" i="1" dirty="0" smtClean="0"/>
              <a:t>Оценки:</a:t>
            </a:r>
            <a:r>
              <a:rPr lang="ru-RU" sz="2400" i="1" dirty="0" smtClean="0"/>
              <a:t>   </a:t>
            </a:r>
            <a:r>
              <a:rPr lang="ru-RU" sz="2400" i="1" dirty="0" smtClean="0">
                <a:ln>
                  <a:solidFill>
                    <a:srgbClr val="C00000"/>
                  </a:solidFill>
                </a:ln>
              </a:rPr>
              <a:t>«5» – 0 ошибок,</a:t>
            </a:r>
          </a:p>
          <a:p>
            <a:pPr>
              <a:lnSpc>
                <a:spcPct val="80000"/>
              </a:lnSpc>
            </a:pPr>
            <a:r>
              <a:rPr lang="ru-RU" sz="2400" i="1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ru-RU" sz="2400" i="1" dirty="0" smtClean="0">
                <a:ln>
                  <a:solidFill>
                    <a:srgbClr val="C00000"/>
                  </a:solidFill>
                </a:ln>
              </a:rPr>
              <a:t>                 «4» – 1 ошибка,</a:t>
            </a:r>
          </a:p>
          <a:p>
            <a:pPr>
              <a:lnSpc>
                <a:spcPct val="80000"/>
              </a:lnSpc>
            </a:pPr>
            <a:r>
              <a:rPr lang="ru-RU" sz="2400" i="1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ru-RU" sz="2400" i="1" dirty="0" smtClean="0">
                <a:ln>
                  <a:solidFill>
                    <a:srgbClr val="C00000"/>
                  </a:solidFill>
                </a:ln>
              </a:rPr>
              <a:t>                 «3» – 2-3 ошибки, </a:t>
            </a:r>
          </a:p>
          <a:p>
            <a:pPr>
              <a:lnSpc>
                <a:spcPct val="80000"/>
              </a:lnSpc>
            </a:pPr>
            <a:r>
              <a:rPr lang="ru-RU" sz="2400" i="1" dirty="0" smtClean="0">
                <a:ln>
                  <a:solidFill>
                    <a:srgbClr val="C00000"/>
                  </a:solidFill>
                </a:ln>
              </a:rPr>
              <a:t> </a:t>
            </a:r>
            <a:r>
              <a:rPr lang="ru-RU" sz="2400" i="1" dirty="0" smtClean="0">
                <a:ln>
                  <a:solidFill>
                    <a:srgbClr val="C00000"/>
                  </a:solidFill>
                </a:ln>
              </a:rPr>
              <a:t>                 «2» - более 3 ошибок</a:t>
            </a:r>
            <a:endParaRPr lang="ru-RU" sz="2400" i="1" dirty="0" smtClean="0">
              <a:ln>
                <a:solidFill>
                  <a:srgbClr val="C00000"/>
                </a:solidFill>
              </a:ln>
            </a:endParaRPr>
          </a:p>
          <a:p>
            <a:pPr marL="457200" indent="-457200">
              <a:buAutoNum type="arabicPeriod"/>
            </a:pPr>
            <a:endParaRPr lang="ru-RU" sz="2400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3643306" y="642918"/>
            <a:ext cx="38339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ОТЛИЧНОЕ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714744" y="2000240"/>
            <a:ext cx="35169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 ХОРОШЕЕ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643306" y="3714752"/>
            <a:ext cx="38396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- </a:t>
            </a: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ГРУСТНОЕ</a:t>
            </a:r>
            <a:endParaRPr lang="ru-RU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714744" y="5357826"/>
            <a:ext cx="3201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 ПЛОХОЕ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7" name="Picture 3" descr="star8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62" y="142852"/>
            <a:ext cx="90487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04a032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429652" y="6215082"/>
            <a:ext cx="304800" cy="304800"/>
          </a:xfrm>
          <a:prstGeom prst="rect">
            <a:avLst/>
          </a:prstGeom>
        </p:spPr>
      </p:pic>
      <p:pic>
        <p:nvPicPr>
          <p:cNvPr id="12" name="Рисунок 11" descr="http://fantasyflash.ru/anime/butterfly/image/butterfly66.gif"/>
          <p:cNvPicPr/>
          <p:nvPr/>
        </p:nvPicPr>
        <p:blipFill>
          <a:blip r:embed="rId5">
            <a:duotone>
              <a:prstClr val="black"/>
              <a:srgbClr val="FFFF37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19645029">
            <a:off x="668671" y="2168880"/>
            <a:ext cx="1192267" cy="1028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fantasyflash.ru/anime/butterfly/image/butterfly66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 rot="19280676">
            <a:off x="1539266" y="533598"/>
            <a:ext cx="1138000" cy="981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://fantasyflash.ru/anime/butterfly/image/butterfly67.gif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 rot="19865338">
            <a:off x="1683514" y="3655789"/>
            <a:ext cx="121444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http://fantasyflash.ru/anime/butterfly/image/butterfly65.gif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 rot="19577431">
            <a:off x="992779" y="5243003"/>
            <a:ext cx="1257306" cy="1079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918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2910" y="500042"/>
            <a:ext cx="7929617" cy="56938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 smtClean="0">
                <a:ln>
                  <a:solidFill>
                    <a:srgbClr val="002060"/>
                  </a:solidFill>
                </a:ln>
              </a:rPr>
              <a:t>_______ - материал, который изготавливается на ткацком станке путем переплетения пряжи или ___________.</a:t>
            </a:r>
          </a:p>
          <a:p>
            <a:pPr marL="514350" indent="-514350"/>
            <a:endParaRPr lang="ru-RU" sz="28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514350" indent="-514350"/>
            <a:r>
              <a:rPr lang="ru-RU" sz="2800" dirty="0" smtClean="0">
                <a:ln>
                  <a:solidFill>
                    <a:srgbClr val="7030A0"/>
                  </a:solidFill>
                </a:ln>
              </a:rPr>
              <a:t>2. Инструменты и материалы, применяемые при выполнении ручных работ: ___________ , ____________ , _________ , ______________ .</a:t>
            </a:r>
          </a:p>
          <a:p>
            <a:pPr marL="514350" indent="-514350"/>
            <a:endParaRPr lang="ru-RU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514350" indent="-514350"/>
            <a:r>
              <a:rPr lang="ru-RU" sz="2800" dirty="0" smtClean="0">
                <a:ln>
                  <a:solidFill>
                    <a:srgbClr val="002060"/>
                  </a:solidFill>
                </a:ln>
              </a:rPr>
              <a:t>3. _____________ - расстояние между одинаковыми проколами иглы.</a:t>
            </a:r>
          </a:p>
          <a:p>
            <a:pPr marL="514350" indent="-514350"/>
            <a:endParaRPr lang="ru-RU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514350" indent="-514350"/>
            <a:r>
              <a:rPr lang="ru-RU" sz="2800" dirty="0" smtClean="0">
                <a:ln>
                  <a:solidFill>
                    <a:srgbClr val="7030A0"/>
                  </a:solidFill>
                </a:ln>
              </a:rPr>
              <a:t>4. Основные размеры фигуры человека, полученные путем ее измерения - __________ 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3571868" y="3214686"/>
            <a:ext cx="1857388" cy="71438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Нитяная</a:t>
            </a:r>
          </a:p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графика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500042"/>
            <a:ext cx="2797451" cy="1428760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3214686"/>
            <a:ext cx="2786082" cy="1500198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00760" y="3143248"/>
            <a:ext cx="2690831" cy="1614499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72132" y="428604"/>
            <a:ext cx="3208472" cy="1500198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3000364" y="5000636"/>
            <a:ext cx="2571768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Приутюживание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auto">
          <a:xfrm>
            <a:off x="214282" y="5000636"/>
            <a:ext cx="2143140" cy="71438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Пришивание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214282" y="5857892"/>
            <a:ext cx="2571768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Разутюживание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3000364" y="5857892"/>
            <a:ext cx="2500330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Декатирование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5929322" y="5000636"/>
            <a:ext cx="2357454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Заметывание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>
            <a:off x="5929322" y="5857892"/>
            <a:ext cx="2571768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Моделирование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2" name="Picture 2" descr="C:\Documents and Settings\Admin\Мои документы\ИЗОНИТЬ\zapolnenie_ugla_nityanaya-grafika.jpg 3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00430" y="1928802"/>
            <a:ext cx="2000264" cy="214314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500042"/>
            <a:ext cx="68580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Тема урока:</a:t>
            </a:r>
          </a:p>
          <a:p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«Нитяная </a:t>
            </a:r>
          </a:p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   графика»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Admin\Мои документы\ИЗОНИТЬ\belorusskij_motiv_nityanaya-grafi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7" y="3046942"/>
            <a:ext cx="2284446" cy="331101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143372" y="3929066"/>
            <a:ext cx="44291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Изонить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изографика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ниточный дизайн – графическое  изображение, выполненное нитками на плотном основании.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5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1785918" y="428604"/>
            <a:ext cx="5786478" cy="92869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24"/>
              </a:avLst>
            </a:prstTxWarp>
          </a:bodyPr>
          <a:lstStyle/>
          <a:p>
            <a:pPr algn="ctr"/>
            <a:r>
              <a:rPr lang="ru-RU" sz="60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Картины, выполненные в технике </a:t>
            </a:r>
          </a:p>
          <a:p>
            <a:pPr algn="ctr"/>
            <a:r>
              <a:rPr lang="ru-RU" sz="60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ниточного дизайна </a:t>
            </a:r>
            <a:r>
              <a:rPr lang="ru-RU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endParaRPr lang="ru-RU" sz="36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" name="Picture 4" descr="2cd899d28da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928802"/>
            <a:ext cx="7747026" cy="448638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pic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33375"/>
            <a:ext cx="3544887" cy="5472113"/>
          </a:xfrm>
          <a:prstGeom prst="rect">
            <a:avLst/>
          </a:prstGeom>
          <a:noFill/>
        </p:spPr>
      </p:pic>
      <p:pic>
        <p:nvPicPr>
          <p:cNvPr id="3" name="Picture 2" descr="pic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000109"/>
            <a:ext cx="3506787" cy="532449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Мои документы\ИЗОНИТЬ\izoni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619838"/>
            <a:ext cx="5072098" cy="561832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ИЗОНИТЬ\zapolnenie_dugi_nityanaya-grafi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4286256"/>
            <a:ext cx="2667000" cy="140017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</p:pic>
      <p:pic>
        <p:nvPicPr>
          <p:cNvPr id="1027" name="Picture 3" descr="C:\Documents and Settings\Admin\Мои документы\ИЗОНИТЬ\zapolnenie_okruzhnosti_nityanaya-grafi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1000108"/>
            <a:ext cx="2071702" cy="221457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</p:pic>
      <p:pic>
        <p:nvPicPr>
          <p:cNvPr id="1028" name="Picture 4" descr="C:\Documents and Settings\Admin\Мои документы\ИЗОНИТЬ\zapolnenie_ugla_nityanaya-grafik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1000108"/>
            <a:ext cx="2000264" cy="226695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571472" y="3500438"/>
            <a:ext cx="2994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spc="300" dirty="0" smtClean="0">
                <a:solidFill>
                  <a:srgbClr val="7030A0"/>
                </a:solidFill>
              </a:rPr>
              <a:t>Заполнение угла</a:t>
            </a:r>
            <a:endParaRPr lang="ru-RU" sz="2400" b="1" spc="300" dirty="0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70458" y="3500438"/>
            <a:ext cx="42735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spc="300" dirty="0" smtClean="0">
                <a:solidFill>
                  <a:srgbClr val="7030A0"/>
                </a:solidFill>
              </a:rPr>
              <a:t>Заполнение окружности</a:t>
            </a:r>
            <a:endParaRPr lang="ru-RU" sz="2400" b="1" spc="300" dirty="0">
              <a:solidFill>
                <a:srgbClr val="7030A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14678" y="5929330"/>
            <a:ext cx="30394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spc="300" dirty="0" smtClean="0">
                <a:solidFill>
                  <a:srgbClr val="7030A0"/>
                </a:solidFill>
              </a:rPr>
              <a:t>Заполнение дуги</a:t>
            </a:r>
            <a:endParaRPr lang="ru-RU" sz="2400" b="1" spc="3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14480" y="357166"/>
            <a:ext cx="61436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Из углов можно создавать различные композиции.</a:t>
            </a:r>
            <a:br>
              <a:rPr lang="ru-RU" sz="2400" b="1" dirty="0" smtClean="0"/>
            </a:br>
            <a:r>
              <a:rPr lang="ru-RU" sz="2400" b="1" dirty="0" smtClean="0"/>
              <a:t>Вот некоторые примеры:</a:t>
            </a: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36485" t="3233" r="9270" b="54399"/>
          <a:stretch>
            <a:fillRect/>
          </a:stretch>
        </p:blipFill>
        <p:spPr bwMode="auto">
          <a:xfrm>
            <a:off x="785786" y="1857364"/>
            <a:ext cx="2357454" cy="2198092"/>
          </a:xfrm>
          <a:prstGeom prst="rect">
            <a:avLst/>
          </a:prstGeom>
          <a:solidFill>
            <a:srgbClr val="943634"/>
          </a:solidFill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t="51816" r="59621"/>
          <a:stretch>
            <a:fillRect/>
          </a:stretch>
        </p:blipFill>
        <p:spPr bwMode="auto">
          <a:xfrm>
            <a:off x="6429388" y="3714752"/>
            <a:ext cx="2233615" cy="2457450"/>
          </a:xfrm>
          <a:prstGeom prst="rect">
            <a:avLst/>
          </a:prstGeom>
          <a:noFill/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2714620"/>
            <a:ext cx="2428876" cy="2643206"/>
          </a:xfrm>
          <a:prstGeom prst="rect">
            <a:avLst/>
          </a:prstGeom>
          <a:noFill/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</TotalTime>
  <Words>436</Words>
  <PresentationFormat>Экран (4:3)</PresentationFormat>
  <Paragraphs>91</Paragraphs>
  <Slides>15</Slides>
  <Notes>1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106</cp:revision>
  <dcterms:modified xsi:type="dcterms:W3CDTF">2010-01-20T18:06:04Z</dcterms:modified>
</cp:coreProperties>
</file>