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7" r:id="rId2"/>
    <p:sldId id="257" r:id="rId3"/>
    <p:sldId id="266" r:id="rId4"/>
    <p:sldId id="258" r:id="rId5"/>
    <p:sldId id="261" r:id="rId6"/>
    <p:sldId id="272" r:id="rId7"/>
    <p:sldId id="271" r:id="rId8"/>
    <p:sldId id="269" r:id="rId9"/>
    <p:sldId id="270" r:id="rId10"/>
    <p:sldId id="268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 autoAdjust="0"/>
    <p:restoredTop sz="93665" autoAdjust="0"/>
  </p:normalViewPr>
  <p:slideViewPr>
    <p:cSldViewPr>
      <p:cViewPr varScale="1">
        <p:scale>
          <a:sx n="86" d="100"/>
          <a:sy n="86" d="100"/>
        </p:scale>
        <p:origin x="-3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97E3-709D-4FE1-B915-3C38BD619075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E3B383-35F5-4080-8FE2-E41BA8321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97E3-709D-4FE1-B915-3C38BD619075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B383-35F5-4080-8FE2-E41BA8321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97E3-709D-4FE1-B915-3C38BD619075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B383-35F5-4080-8FE2-E41BA8321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97E3-709D-4FE1-B915-3C38BD619075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E3B383-35F5-4080-8FE2-E41BA8321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97E3-709D-4FE1-B915-3C38BD619075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B383-35F5-4080-8FE2-E41BA8321D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97E3-709D-4FE1-B915-3C38BD619075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B383-35F5-4080-8FE2-E41BA8321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97E3-709D-4FE1-B915-3C38BD619075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2E3B383-35F5-4080-8FE2-E41BA8321D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97E3-709D-4FE1-B915-3C38BD619075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B383-35F5-4080-8FE2-E41BA8321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97E3-709D-4FE1-B915-3C38BD619075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B383-35F5-4080-8FE2-E41BA8321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97E3-709D-4FE1-B915-3C38BD619075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B383-35F5-4080-8FE2-E41BA8321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97E3-709D-4FE1-B915-3C38BD619075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B383-35F5-4080-8FE2-E41BA8321D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B1797E3-709D-4FE1-B915-3C38BD619075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E3B383-35F5-4080-8FE2-E41BA8321D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22"/>
          <p:cNvSpPr>
            <a:spLocks noGrp="1"/>
          </p:cNvSpPr>
          <p:nvPr>
            <p:ph type="title"/>
          </p:nvPr>
        </p:nvSpPr>
        <p:spPr>
          <a:xfrm>
            <a:off x="2143108" y="0"/>
            <a:ext cx="7000892" cy="49291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  </a:t>
            </a:r>
            <a:r>
              <a:rPr lang="ru-RU" dirty="0" smtClean="0">
                <a:solidFill>
                  <a:srgbClr val="00B0F0"/>
                </a:solidFill>
              </a:rPr>
              <a:t>7 Класс 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  <a:br>
              <a:rPr lang="ru-RU" dirty="0" smtClean="0"/>
            </a:br>
            <a:r>
              <a:rPr lang="ru-RU" i="1" dirty="0" smtClean="0">
                <a:solidFill>
                  <a:srgbClr val="00B0F0"/>
                </a:solidFill>
              </a:rPr>
              <a:t>             </a:t>
            </a:r>
            <a:r>
              <a:rPr lang="ru-RU" sz="3100" i="1" dirty="0" smtClean="0">
                <a:solidFill>
                  <a:srgbClr val="00B0F0"/>
                </a:solidFill>
              </a:rPr>
              <a:t>Урок – размышление       </a:t>
            </a: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sz="2700" dirty="0" smtClean="0">
                <a:solidFill>
                  <a:srgbClr val="00B0F0"/>
                </a:solidFill>
              </a:rPr>
              <a:t/>
            </a:r>
            <a:br>
              <a:rPr lang="ru-RU" sz="2700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sz="2700" dirty="0" smtClean="0">
                <a:solidFill>
                  <a:srgbClr val="00B0F0"/>
                </a:solidFill>
              </a:rPr>
              <a:t>Тема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: внимая ужасам войны…»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                  Героизм и патриотизм русского народа при обороне 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	 Севастополя  в рассказе Л.Н.Толстого «Севастополь в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                  Декабре месяце.»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16" name="Содержимое 15" descr="Рисунок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428728" cy="2285992"/>
          </a:xfrm>
        </p:spPr>
      </p:pic>
      <p:sp>
        <p:nvSpPr>
          <p:cNvPr id="25" name="Содержимое 24"/>
          <p:cNvSpPr>
            <a:spLocks noGrp="1"/>
          </p:cNvSpPr>
          <p:nvPr>
            <p:ph sz="half" idx="2"/>
          </p:nvPr>
        </p:nvSpPr>
        <p:spPr>
          <a:xfrm>
            <a:off x="6543672" y="4857760"/>
            <a:ext cx="5200656" cy="1652566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1200" dirty="0" smtClean="0"/>
              <a:t>                                                                     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</a:rPr>
              <a:t>              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</a:rPr>
              <a:t>              </a:t>
            </a: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Учитель Шеина К.Н.</a:t>
            </a:r>
          </a:p>
          <a:p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МОУ гимназия имени</a:t>
            </a:r>
          </a:p>
          <a:p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академика Н.Г. Басова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при ВГУ 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г. Воронеж, 2010г</a:t>
            </a: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1500174"/>
            <a:ext cx="5124456" cy="4643470"/>
          </a:xfrm>
        </p:spPr>
        <p:txBody>
          <a:bodyPr>
            <a:normAutofit/>
          </a:bodyPr>
          <a:lstStyle/>
          <a:p>
            <a:endParaRPr lang="ru-RU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ru-RU" sz="1800" baseline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По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долгу совести и чувству справедливости не могу молчать о зле, открыто совершающемся передо мною и влекущем за собою погибель миллионов людей, погибель силы и чести отечества.</a:t>
            </a:r>
          </a:p>
          <a:p>
            <a:pPr>
              <a:buNone/>
            </a:pPr>
            <a:r>
              <a:rPr lang="ru-RU" sz="1800" dirty="0" smtClean="0"/>
              <a:t>                                           </a:t>
            </a:r>
            <a:r>
              <a:rPr lang="ru-RU" sz="2400" dirty="0" smtClean="0">
                <a:solidFill>
                  <a:srgbClr val="00B0F0"/>
                </a:solidFill>
              </a:rPr>
              <a:t>Л. Н. Толстой</a:t>
            </a:r>
            <a:endParaRPr lang="ru-RU" sz="2400" dirty="0" smtClean="0"/>
          </a:p>
          <a:p>
            <a:endParaRPr lang="ru-RU" dirty="0"/>
          </a:p>
        </p:txBody>
      </p:sp>
      <p:pic>
        <p:nvPicPr>
          <p:cNvPr id="3074" name="Picture 2" descr="F:\портреты\толстой1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428736"/>
            <a:ext cx="3343275" cy="4762500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571744"/>
            <a:ext cx="47149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rgbClr val="00B0F0"/>
                </a:solidFill>
              </a:rPr>
              <a:t>Составить </a:t>
            </a:r>
            <a:r>
              <a:rPr lang="ru-RU" sz="2800" i="1" dirty="0">
                <a:solidFill>
                  <a:srgbClr val="00B0F0"/>
                </a:solidFill>
              </a:rPr>
              <a:t>рассказ </a:t>
            </a:r>
            <a:endParaRPr lang="ru-RU" sz="2800" i="1" dirty="0" smtClean="0">
              <a:solidFill>
                <a:srgbClr val="00B0F0"/>
              </a:solidFill>
            </a:endParaRPr>
          </a:p>
          <a:p>
            <a:r>
              <a:rPr lang="ru-RU" sz="2800" i="1" dirty="0" smtClean="0">
                <a:solidFill>
                  <a:srgbClr val="00B0F0"/>
                </a:solidFill>
              </a:rPr>
              <a:t>очевидца </a:t>
            </a:r>
            <a:r>
              <a:rPr lang="ru-RU" sz="2800" i="1" dirty="0">
                <a:solidFill>
                  <a:srgbClr val="00B0F0"/>
                </a:solidFill>
              </a:rPr>
              <a:t>(солдата, </a:t>
            </a:r>
            <a:endParaRPr lang="ru-RU" sz="2800" i="1" dirty="0" smtClean="0">
              <a:solidFill>
                <a:srgbClr val="00B0F0"/>
              </a:solidFill>
            </a:endParaRPr>
          </a:p>
          <a:p>
            <a:r>
              <a:rPr lang="ru-RU" sz="2800" i="1" dirty="0" smtClean="0">
                <a:solidFill>
                  <a:srgbClr val="00B0F0"/>
                </a:solidFill>
              </a:rPr>
              <a:t>офицера</a:t>
            </a:r>
            <a:r>
              <a:rPr lang="ru-RU" sz="2800" i="1" dirty="0">
                <a:solidFill>
                  <a:srgbClr val="00B0F0"/>
                </a:solidFill>
              </a:rPr>
              <a:t>,  сестры </a:t>
            </a:r>
            <a:endParaRPr lang="ru-RU" sz="2800" i="1" dirty="0" smtClean="0">
              <a:solidFill>
                <a:srgbClr val="00B0F0"/>
              </a:solidFill>
            </a:endParaRPr>
          </a:p>
          <a:p>
            <a:r>
              <a:rPr lang="ru-RU" sz="2800" i="1" dirty="0" smtClean="0">
                <a:solidFill>
                  <a:srgbClr val="00B0F0"/>
                </a:solidFill>
              </a:rPr>
              <a:t>милосердия</a:t>
            </a:r>
            <a:r>
              <a:rPr lang="ru-RU" sz="2800" i="1" dirty="0">
                <a:solidFill>
                  <a:srgbClr val="00B0F0"/>
                </a:solidFill>
              </a:rPr>
              <a:t>) обороны </a:t>
            </a:r>
            <a:endParaRPr lang="ru-RU" sz="2800" i="1" dirty="0" smtClean="0">
              <a:solidFill>
                <a:srgbClr val="00B0F0"/>
              </a:solidFill>
            </a:endParaRPr>
          </a:p>
          <a:p>
            <a:r>
              <a:rPr lang="ru-RU" sz="2800" i="1" dirty="0" smtClean="0">
                <a:solidFill>
                  <a:srgbClr val="00B0F0"/>
                </a:solidFill>
              </a:rPr>
              <a:t>Севастополя </a:t>
            </a:r>
            <a:r>
              <a:rPr lang="ru-RU" sz="2800" i="1" dirty="0">
                <a:solidFill>
                  <a:srgbClr val="00B0F0"/>
                </a:solidFill>
              </a:rPr>
              <a:t>в форме </a:t>
            </a:r>
            <a:endParaRPr lang="ru-RU" sz="2800" i="1" dirty="0" smtClean="0">
              <a:solidFill>
                <a:srgbClr val="00B0F0"/>
              </a:solidFill>
            </a:endParaRPr>
          </a:p>
          <a:p>
            <a:r>
              <a:rPr lang="ru-RU" sz="2800" i="1" dirty="0" smtClean="0">
                <a:solidFill>
                  <a:srgbClr val="00B0F0"/>
                </a:solidFill>
              </a:rPr>
              <a:t>письма </a:t>
            </a:r>
            <a:r>
              <a:rPr lang="ru-RU" sz="2800" i="1" dirty="0">
                <a:solidFill>
                  <a:srgbClr val="00B0F0"/>
                </a:solidFill>
              </a:rPr>
              <a:t>с фронта.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857232"/>
            <a:ext cx="43601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i="1" dirty="0" smtClean="0">
                <a:solidFill>
                  <a:srgbClr val="0070C0"/>
                </a:solidFill>
              </a:rPr>
              <a:t>Домашнее задание</a:t>
            </a:r>
            <a:endParaRPr lang="ru-RU" sz="3600" i="1" dirty="0">
              <a:solidFill>
                <a:srgbClr val="0070C0"/>
              </a:solidFill>
            </a:endParaRPr>
          </a:p>
        </p:txBody>
      </p:sp>
      <p:pic>
        <p:nvPicPr>
          <p:cNvPr id="5" name="Рисунок 4" descr="памятник затонувшим караблям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2786058"/>
            <a:ext cx="3445123" cy="2286016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917608">
            <a:off x="500034" y="2571744"/>
            <a:ext cx="8229600" cy="1399032"/>
          </a:xfrm>
        </p:spPr>
        <p:txBody>
          <a:bodyPr>
            <a:normAutofit/>
          </a:bodyPr>
          <a:lstStyle/>
          <a:p>
            <a:r>
              <a:rPr lang="ru-RU" i="1" dirty="0" smtClean="0"/>
              <a:t>               </a:t>
            </a:r>
            <a:r>
              <a:rPr lang="ru-RU" i="1" dirty="0" smtClean="0">
                <a:solidFill>
                  <a:srgbClr val="0070C0"/>
                </a:solidFill>
              </a:rPr>
              <a:t>Спасибо за урок!            </a:t>
            </a: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9058" y="0"/>
            <a:ext cx="9286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i="1" dirty="0" smtClean="0">
                <a:solidFill>
                  <a:srgbClr val="FF0000"/>
                </a:solidFill>
              </a:rPr>
              <a:t>5</a:t>
            </a:r>
            <a:r>
              <a:rPr lang="ru-RU" i="1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643834" y="2500306"/>
            <a:ext cx="10001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i="1" dirty="0" smtClean="0">
                <a:solidFill>
                  <a:srgbClr val="FF0000"/>
                </a:solidFill>
              </a:rPr>
              <a:t>5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500306"/>
            <a:ext cx="10715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i="1" dirty="0" smtClean="0">
                <a:solidFill>
                  <a:srgbClr val="FF0000"/>
                </a:solidFill>
              </a:rPr>
              <a:t>5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5072074"/>
            <a:ext cx="1214446" cy="1571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i="1" dirty="0" smtClean="0">
                <a:solidFill>
                  <a:srgbClr val="FF0000"/>
                </a:solidFill>
              </a:rPr>
              <a:t>5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429520" y="357166"/>
            <a:ext cx="9286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i="1" dirty="0" smtClean="0">
                <a:solidFill>
                  <a:srgbClr val="FF0000"/>
                </a:solidFill>
              </a:rPr>
              <a:t>5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357166"/>
            <a:ext cx="86754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i="1" dirty="0" smtClean="0">
                <a:solidFill>
                  <a:srgbClr val="FF0000"/>
                </a:solidFill>
              </a:rPr>
              <a:t>5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72330" y="4929198"/>
            <a:ext cx="9286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i="1" dirty="0" smtClean="0">
                <a:solidFill>
                  <a:srgbClr val="FF0000"/>
                </a:solidFill>
              </a:rPr>
              <a:t>5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1538" y="4857760"/>
            <a:ext cx="10715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i="1" dirty="0" smtClean="0">
                <a:solidFill>
                  <a:srgbClr val="FF0000"/>
                </a:solidFill>
              </a:rPr>
              <a:t>5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28926" y="928670"/>
            <a:ext cx="26066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i="1" dirty="0" smtClean="0">
                <a:solidFill>
                  <a:srgbClr val="0070C0"/>
                </a:solidFill>
              </a:rPr>
              <a:t>Тема урока</a:t>
            </a:r>
            <a:endParaRPr lang="ru-RU" sz="3600" i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500306"/>
            <a:ext cx="4357718" cy="230832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3"/>
                </a:solidFill>
              </a:rPr>
              <a:t>  « Внимая ужасам войны…»</a:t>
            </a:r>
          </a:p>
          <a:p>
            <a:r>
              <a:rPr lang="ru-RU" sz="2400" dirty="0" smtClean="0">
                <a:solidFill>
                  <a:schemeClr val="accent1"/>
                </a:solidFill>
              </a:rPr>
              <a:t>  Героизм </a:t>
            </a:r>
            <a:r>
              <a:rPr lang="ru-RU" sz="2400" dirty="0">
                <a:solidFill>
                  <a:schemeClr val="accent1"/>
                </a:solidFill>
              </a:rPr>
              <a:t>и патриотизм русского народа при обороне </a:t>
            </a:r>
          </a:p>
          <a:p>
            <a:r>
              <a:rPr lang="ru-RU" sz="2400" dirty="0" smtClean="0">
                <a:solidFill>
                  <a:schemeClr val="accent1"/>
                </a:solidFill>
              </a:rPr>
              <a:t>Севастополя  </a:t>
            </a:r>
            <a:r>
              <a:rPr lang="ru-RU" sz="2400" dirty="0">
                <a:solidFill>
                  <a:schemeClr val="accent1"/>
                </a:solidFill>
              </a:rPr>
              <a:t>в рассказе Л.Н.Толстого «Севастополь в декабре месяце».</a:t>
            </a:r>
          </a:p>
        </p:txBody>
      </p:sp>
      <p:pic>
        <p:nvPicPr>
          <p:cNvPr id="4" name="Рисунок 3" descr="панорама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2357430"/>
            <a:ext cx="3721865" cy="2786082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57340" y="1857364"/>
            <a:ext cx="72866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 </a:t>
            </a:r>
            <a:r>
              <a:rPr lang="ru-RU" sz="2400" dirty="0" smtClean="0">
                <a:solidFill>
                  <a:schemeClr val="accent1"/>
                </a:solidFill>
              </a:rPr>
              <a:t>« За Севастопольской стеной держался грудью русский строй…»</a:t>
            </a:r>
          </a:p>
          <a:p>
            <a:r>
              <a:rPr lang="ru-RU" sz="2400" dirty="0" smtClean="0">
                <a:solidFill>
                  <a:schemeClr val="accent1"/>
                </a:solidFill>
              </a:rPr>
              <a:t>                         </a:t>
            </a:r>
          </a:p>
          <a:p>
            <a:r>
              <a:rPr lang="ru-RU" sz="2400" dirty="0" smtClean="0">
                <a:solidFill>
                  <a:schemeClr val="accent1"/>
                </a:solidFill>
              </a:rPr>
              <a:t>                                 Графиня Евдокия </a:t>
            </a:r>
            <a:r>
              <a:rPr lang="ru-RU" sz="2400" dirty="0" err="1" smtClean="0">
                <a:solidFill>
                  <a:schemeClr val="accent1"/>
                </a:solidFill>
              </a:rPr>
              <a:t>Ростопчина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857232"/>
            <a:ext cx="21419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i="1" dirty="0" smtClean="0">
                <a:solidFill>
                  <a:srgbClr val="0070C0"/>
                </a:solidFill>
              </a:rPr>
              <a:t>Эпиграф</a:t>
            </a:r>
            <a:endParaRPr lang="ru-RU" sz="3600" i="1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панорама2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071810"/>
            <a:ext cx="4297741" cy="3214710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857496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Показать </a:t>
            </a:r>
            <a:r>
              <a:rPr lang="ru-RU" sz="3200" i="1" dirty="0">
                <a:solidFill>
                  <a:schemeClr val="accent1">
                    <a:lumMod val="75000"/>
                  </a:schemeClr>
                </a:solidFill>
              </a:rPr>
              <a:t>истинный героизм русских людей: солдат, матросов, врачей, сестёр </a:t>
            </a:r>
          </a:p>
          <a:p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милосердия</a:t>
            </a:r>
            <a:r>
              <a:rPr lang="ru-RU" sz="3200" i="1" dirty="0">
                <a:solidFill>
                  <a:schemeClr val="accent1">
                    <a:lumMod val="75000"/>
                  </a:schemeClr>
                </a:solidFill>
              </a:rPr>
              <a:t>, военачальников при обороне Севастополя.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1214422"/>
            <a:ext cx="33036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</a:rPr>
              <a:t>Задача урока: 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 advTm="3000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85728"/>
            <a:ext cx="9144000" cy="1214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>
                <a:solidFill>
                  <a:srgbClr val="00B0F0"/>
                </a:solidFill>
              </a:rPr>
              <a:t>Выписать </a:t>
            </a:r>
            <a:r>
              <a:rPr lang="ru-RU" sz="3600" i="1" dirty="0">
                <a:solidFill>
                  <a:srgbClr val="00B0F0"/>
                </a:solidFill>
              </a:rPr>
              <a:t>ключевые слова </a:t>
            </a:r>
            <a:r>
              <a:rPr lang="ru-RU" sz="3600" i="1" dirty="0" smtClean="0">
                <a:solidFill>
                  <a:srgbClr val="00B0F0"/>
                </a:solidFill>
              </a:rPr>
              <a:t>для обрисовки образов</a:t>
            </a:r>
            <a:endParaRPr lang="ru-RU" sz="3600" i="1" dirty="0">
              <a:solidFill>
                <a:srgbClr val="00B0F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857364"/>
            <a:ext cx="33035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Конкретный </a:t>
            </a:r>
            <a:r>
              <a:rPr lang="ru-RU" sz="2400" dirty="0">
                <a:solidFill>
                  <a:srgbClr val="0070C0"/>
                </a:solidFill>
              </a:rPr>
              <a:t>участник </a:t>
            </a:r>
            <a:endParaRPr lang="ru-RU" sz="2400" dirty="0" smtClean="0">
              <a:solidFill>
                <a:srgbClr val="0070C0"/>
              </a:solidFill>
            </a:endParaRPr>
          </a:p>
          <a:p>
            <a:r>
              <a:rPr lang="ru-RU" sz="2400" dirty="0" smtClean="0">
                <a:solidFill>
                  <a:srgbClr val="0070C0"/>
                </a:solidFill>
              </a:rPr>
              <a:t>события 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4810" y="1785926"/>
            <a:ext cx="508075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Собирательный образ защитника 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города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844" y="5572140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dirty="0" smtClean="0"/>
              <a:t> </a:t>
            </a:r>
          </a:p>
          <a:p>
            <a:r>
              <a:rPr lang="ru-RU" sz="2400" dirty="0" smtClean="0"/>
              <a:t>                                                                                    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5929330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2928934"/>
            <a:ext cx="13288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2"/>
                </a:solidFill>
              </a:rPr>
              <a:t>героизм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3500438"/>
            <a:ext cx="42391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2"/>
                </a:solidFill>
              </a:rPr>
              <a:t>желание быть на передовой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4071942"/>
            <a:ext cx="40085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2"/>
                </a:solidFill>
              </a:rPr>
              <a:t>превозмогание страданий </a:t>
            </a:r>
            <a:endParaRPr lang="ru-RU" sz="2400" dirty="0" smtClean="0">
              <a:solidFill>
                <a:schemeClr val="accent2"/>
              </a:solidFill>
            </a:endParaRPr>
          </a:p>
          <a:p>
            <a:r>
              <a:rPr lang="ru-RU" sz="2400" dirty="0" smtClean="0">
                <a:solidFill>
                  <a:schemeClr val="accent2"/>
                </a:solidFill>
              </a:rPr>
              <a:t>и </a:t>
            </a:r>
            <a:r>
              <a:rPr lang="ru-RU" sz="2400" dirty="0">
                <a:solidFill>
                  <a:schemeClr val="accent2"/>
                </a:solidFill>
              </a:rPr>
              <a:t>боли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14282" y="5000636"/>
            <a:ext cx="1584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2"/>
                </a:solidFill>
              </a:rPr>
              <a:t>стойкость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14282" y="5500702"/>
            <a:ext cx="143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2"/>
                </a:solidFill>
              </a:rPr>
              <a:t>гордость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14282" y="6143644"/>
            <a:ext cx="23718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2"/>
                </a:solidFill>
              </a:rPr>
              <a:t>твёрдость духа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786314" y="2928934"/>
            <a:ext cx="3322576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</a:rPr>
              <a:t>Спокоен</a:t>
            </a:r>
          </a:p>
          <a:p>
            <a:r>
              <a:rPr lang="ru-RU" sz="2400" dirty="0" smtClean="0">
                <a:solidFill>
                  <a:schemeClr val="accent2"/>
                </a:solidFill>
              </a:rPr>
              <a:t>уверен в себе </a:t>
            </a:r>
          </a:p>
          <a:p>
            <a:r>
              <a:rPr lang="ru-RU" sz="2400" dirty="0" smtClean="0">
                <a:solidFill>
                  <a:schemeClr val="accent2"/>
                </a:solidFill>
              </a:rPr>
              <a:t>исполняет дело,</a:t>
            </a:r>
          </a:p>
          <a:p>
            <a:r>
              <a:rPr lang="ru-RU" sz="2400" dirty="0" smtClean="0">
                <a:solidFill>
                  <a:schemeClr val="accent2"/>
                </a:solidFill>
              </a:rPr>
              <a:t>какое бы оно ни было</a:t>
            </a:r>
          </a:p>
          <a:p>
            <a:r>
              <a:rPr lang="ru-RU" sz="2400" dirty="0" smtClean="0">
                <a:solidFill>
                  <a:schemeClr val="accent2"/>
                </a:solidFill>
              </a:rPr>
              <a:t>нет суеты,</a:t>
            </a:r>
          </a:p>
          <a:p>
            <a:r>
              <a:rPr lang="ru-RU" sz="2400" dirty="0" smtClean="0">
                <a:solidFill>
                  <a:schemeClr val="accent2"/>
                </a:solidFill>
              </a:rPr>
              <a:t>растерянности,</a:t>
            </a:r>
          </a:p>
          <a:p>
            <a:r>
              <a:rPr lang="ru-RU" sz="2400" dirty="0" smtClean="0">
                <a:solidFill>
                  <a:schemeClr val="accent2"/>
                </a:solidFill>
              </a:rPr>
              <a:t>готовности к смерти.</a:t>
            </a:r>
            <a:endParaRPr lang="ru-RU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7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портреты\пирогов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0"/>
            <a:ext cx="4786314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04800" y="1554162"/>
            <a:ext cx="376713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   Н.И.Пирогов-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основатель военно-полевой хирургии и отечественного общества Красного Креста; участник Крымской войны. 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анорама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876"/>
            <a:ext cx="328611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панорам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4000504"/>
            <a:ext cx="3100389" cy="2571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панорама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1785926"/>
            <a:ext cx="371477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Севастопольская панорама.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24" y="457200"/>
            <a:ext cx="4562476" cy="5186378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ВЫДАЮЩИЙСЯ РУССКИЙ ФЛОТОВОДЕЦ  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ПАВЕЛ СТЕПАНОВИЧ НАХИМОВ.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F:\Выдающийся русский флотоводец Павел Степанович Нахимов.files\nahimov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85860"/>
            <a:ext cx="3624282" cy="485778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Мемориальная доска в Севастополе.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мемориальная дос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285860"/>
            <a:ext cx="8786874" cy="492922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208</TotalTime>
  <Words>241</Words>
  <Application>Microsoft Office PowerPoint</Application>
  <PresentationFormat>Экран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                         7 Класс .                 Урок – размышление          Тема: внимая ужасам войны…»                    Героизм и патриотизм русского народа при обороне    Севастополя  в рассказе Л.Н.Толстого «Севастополь в                    Декабре месяце.»    </vt:lpstr>
      <vt:lpstr>Слайд 2</vt:lpstr>
      <vt:lpstr>Слайд 3</vt:lpstr>
      <vt:lpstr>Слайд 4</vt:lpstr>
      <vt:lpstr>Слайд 5</vt:lpstr>
      <vt:lpstr>Слайд 6</vt:lpstr>
      <vt:lpstr>Севастопольская панорама.</vt:lpstr>
      <vt:lpstr>ВЫДАЮЩИЙСЯ РУССКИЙ ФЛОТОВОДЕЦ    ПАВЕЛ СТЕПАНОВИЧ НАХИМОВ.</vt:lpstr>
      <vt:lpstr>Мемориальная доска в Севастополе.</vt:lpstr>
      <vt:lpstr>Слайд 10</vt:lpstr>
      <vt:lpstr>Слайд 11</vt:lpstr>
      <vt:lpstr>               Спасибо за урок!        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Конспект урока по литературе</dc:title>
  <dc:creator>Карина Николаевна</dc:creator>
  <cp:lastModifiedBy>Кирилл</cp:lastModifiedBy>
  <cp:revision>24</cp:revision>
  <dcterms:created xsi:type="dcterms:W3CDTF">2010-01-27T06:07:49Z</dcterms:created>
  <dcterms:modified xsi:type="dcterms:W3CDTF">2010-01-28T12:11:29Z</dcterms:modified>
</cp:coreProperties>
</file>