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6;&#1072;&#1073;&#1086;&#1095;&#1080;&#1081;%20&#1089;&#1090;&#1086;&#1083;\&#1051;&#1080;&#1089;&#1090;%20Microsoft%20Office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 квартал</c:v>
                </c:pt>
                <c:pt idx="1">
                  <c:v>2 квартал</c:v>
                </c:pt>
                <c:pt idx="2">
                  <c:v>3 квартал</c:v>
                </c:pt>
                <c:pt idx="3">
                  <c:v>4 квартал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 квартал</c:v>
                </c:pt>
                <c:pt idx="1">
                  <c:v>2 квартал</c:v>
                </c:pt>
                <c:pt idx="2">
                  <c:v>3 квартал</c:v>
                </c:pt>
                <c:pt idx="3">
                  <c:v>4 квартал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 квартал</c:v>
                </c:pt>
                <c:pt idx="1">
                  <c:v>2 квартал</c:v>
                </c:pt>
                <c:pt idx="2">
                  <c:v>3 квартал</c:v>
                </c:pt>
                <c:pt idx="3">
                  <c:v>4 квартал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80831232"/>
        <c:axId val="80832768"/>
      </c:barChart>
      <c:catAx>
        <c:axId val="80831232"/>
        <c:scaling>
          <c:orientation val="minMax"/>
        </c:scaling>
        <c:axPos val="b"/>
        <c:tickLblPos val="nextTo"/>
        <c:crossAx val="80832768"/>
        <c:crosses val="autoZero"/>
        <c:auto val="1"/>
        <c:lblAlgn val="ctr"/>
        <c:lblOffset val="100"/>
      </c:catAx>
      <c:valAx>
        <c:axId val="80832768"/>
        <c:scaling>
          <c:orientation val="minMax"/>
        </c:scaling>
        <c:axPos val="l"/>
        <c:majorGridlines/>
        <c:numFmt formatCode="General" sourceLinked="1"/>
        <c:tickLblPos val="nextTo"/>
        <c:crossAx val="808312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>
        <c:manualLayout>
          <c:layoutTarget val="inner"/>
          <c:xMode val="edge"/>
          <c:yMode val="edge"/>
          <c:x val="7.0405074365704284E-2"/>
          <c:y val="0.11147018081073201"/>
          <c:w val="0.78646981627296586"/>
          <c:h val="0.73815543890347335"/>
        </c:manualLayout>
      </c:layout>
      <c:lineChart>
        <c:grouping val="standard"/>
        <c:ser>
          <c:idx val="0"/>
          <c:order val="0"/>
          <c:tx>
            <c:strRef>
              <c:f>'[Лист Microsoft Office Excel.xlsx]Лист1'!$A$3</c:f>
              <c:strCache>
                <c:ptCount val="1"/>
                <c:pt idx="0">
                  <c:v>у</c:v>
                </c:pt>
              </c:strCache>
            </c:strRef>
          </c:tx>
          <c:val>
            <c:numRef>
              <c:f>'[Лист Microsoft Office Excel.xlsx]Лист1'!$B$3:$F$3</c:f>
              <c:numCache>
                <c:formatCode>General</c:formatCode>
                <c:ptCount val="5"/>
                <c:pt idx="0">
                  <c:v>6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</c:numCache>
            </c:numRef>
          </c:val>
        </c:ser>
        <c:marker val="1"/>
        <c:axId val="73407872"/>
        <c:axId val="73413760"/>
      </c:lineChart>
      <c:catAx>
        <c:axId val="73407872"/>
        <c:scaling>
          <c:orientation val="minMax"/>
        </c:scaling>
        <c:axPos val="b"/>
        <c:tickLblPos val="nextTo"/>
        <c:crossAx val="73413760"/>
        <c:crosses val="autoZero"/>
        <c:auto val="1"/>
        <c:lblAlgn val="ctr"/>
        <c:lblOffset val="100"/>
      </c:catAx>
      <c:valAx>
        <c:axId val="73413760"/>
        <c:scaling>
          <c:orientation val="minMax"/>
        </c:scaling>
        <c:axPos val="l"/>
        <c:majorGridlines/>
        <c:numFmt formatCode="General" sourceLinked="1"/>
        <c:tickLblPos val="nextTo"/>
        <c:crossAx val="734078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Pos val="outEnd"/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571744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Тема</a:t>
            </a:r>
            <a:r>
              <a:rPr lang="ru-RU" dirty="0" smtClean="0"/>
              <a:t>: «Прикладная среда табличного процессора. Построение диаграмм»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Как переименовать листы в ЭТ?</a:t>
            </a:r>
          </a:p>
          <a:p>
            <a:pPr lvl="0"/>
            <a:r>
              <a:rPr lang="ru-RU" dirty="0" smtClean="0"/>
              <a:t>Как написать слово по </a:t>
            </a:r>
            <a:r>
              <a:rPr lang="ru-RU" dirty="0" err="1" smtClean="0"/>
              <a:t>цетру</a:t>
            </a:r>
            <a:r>
              <a:rPr lang="ru-RU" dirty="0" smtClean="0"/>
              <a:t> всей таблицы?</a:t>
            </a:r>
          </a:p>
          <a:p>
            <a:pPr lvl="0"/>
            <a:r>
              <a:rPr lang="ru-RU" dirty="0" smtClean="0"/>
              <a:t>Как работать с мастером функций?</a:t>
            </a:r>
          </a:p>
          <a:p>
            <a:pPr lvl="0"/>
            <a:r>
              <a:rPr lang="ru-RU" dirty="0" smtClean="0"/>
              <a:t>Какие функции вы изучили?</a:t>
            </a:r>
          </a:p>
          <a:p>
            <a:pPr lvl="0"/>
            <a:r>
              <a:rPr lang="ru-RU" dirty="0" smtClean="0"/>
              <a:t>Чем отличается копирование с помощью буфера обмена от </a:t>
            </a:r>
            <a:r>
              <a:rPr lang="ru-RU" dirty="0" err="1" smtClean="0"/>
              <a:t>автокопирования</a:t>
            </a:r>
            <a:r>
              <a:rPr lang="ru-RU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Диаграмма –</a:t>
            </a:r>
            <a:r>
              <a:rPr lang="ru-RU" dirty="0" smtClean="0"/>
              <a:t> это, во-первых, графическое представление табличных данных, во-вторых, средство наглядного графического изображения информации, предназначенное для сравнения нескольких величин или нескольких значений одной величины, слежения за изменением их значений и т.п. </a:t>
            </a:r>
          </a:p>
          <a:p>
            <a:r>
              <a:rPr lang="ru-RU" dirty="0" err="1" smtClean="0"/>
              <a:t>Excel</a:t>
            </a:r>
            <a:r>
              <a:rPr lang="ru-RU" dirty="0" smtClean="0"/>
              <a:t> предлагает на выбор из 14 диаграмм 70 видов.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Гистограммы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на которых каждая величина представляется прямоугольным столбиком с</a:t>
            </a:r>
            <a:r>
              <a:rPr lang="en-US" dirty="0" smtClean="0"/>
              <a:t> </a:t>
            </a:r>
            <a:r>
              <a:rPr lang="ru-RU" dirty="0" smtClean="0"/>
              <a:t>высотой, пропорциональной ее значению.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14480" y="3429000"/>
          <a:ext cx="5143536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представляют собой набор точек, положение которых определяется парой координат. Обычно последовательные точки соединяются линией.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3108" y="3214686"/>
          <a:ext cx="4857784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Круговые диаграммы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представляют собой круг, разделенный на сегменты. Все данные суммируются, и каждая величина представляется в виде процентной доли от суммы. Размеры сегментов пропорциональны соответствующим процентным долям.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000232" y="3929066"/>
          <a:ext cx="4500594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Назначение ЭТ.</a:t>
            </a:r>
          </a:p>
          <a:p>
            <a:pPr lvl="0"/>
            <a:r>
              <a:rPr lang="ru-RU" dirty="0" smtClean="0"/>
              <a:t>Объекты ЭТ.</a:t>
            </a:r>
          </a:p>
          <a:p>
            <a:pPr lvl="0"/>
            <a:r>
              <a:rPr lang="ru-RU" dirty="0" smtClean="0"/>
              <a:t>Типы данных и их характер.</a:t>
            </a:r>
          </a:p>
          <a:p>
            <a:pPr lvl="0"/>
            <a:r>
              <a:rPr lang="ru-RU" dirty="0" smtClean="0"/>
              <a:t>Типы адресов.</a:t>
            </a:r>
          </a:p>
          <a:p>
            <a:pPr lvl="0"/>
            <a:r>
              <a:rPr lang="ru-RU" dirty="0" smtClean="0"/>
              <a:t>Типовые действия с объектами ЭТ.</a:t>
            </a:r>
          </a:p>
          <a:p>
            <a:pPr lvl="0"/>
            <a:r>
              <a:rPr lang="ru-RU" dirty="0" smtClean="0"/>
              <a:t>Создание и форматирование документа ЭТ.</a:t>
            </a:r>
          </a:p>
          <a:p>
            <a:pPr lvl="0"/>
            <a:r>
              <a:rPr lang="ru-RU" dirty="0" smtClean="0"/>
              <a:t>Правила записи формул и </a:t>
            </a:r>
            <a:r>
              <a:rPr lang="ru-RU" dirty="0" err="1" smtClean="0"/>
              <a:t>фунций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Копирование формул в ЭТ.</a:t>
            </a:r>
          </a:p>
          <a:p>
            <a:pPr lvl="0"/>
            <a:r>
              <a:rPr lang="ru-RU" dirty="0" smtClean="0"/>
              <a:t>Перекрестные ссылки.</a:t>
            </a:r>
          </a:p>
          <a:p>
            <a:pPr lvl="0"/>
            <a:r>
              <a:rPr lang="ru-RU" dirty="0" smtClean="0"/>
              <a:t>Создание диаграмм, гистограмм, графиков.</a:t>
            </a:r>
          </a:p>
          <a:p>
            <a:r>
              <a:rPr lang="ru-RU" dirty="0" smtClean="0"/>
              <a:t>Технология их редактирования.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48007" y="2967335"/>
            <a:ext cx="58535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Спасибо за урок!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208</Words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     Тема: «Прикладная среда табличного процессора. Построение диаграмм» </vt:lpstr>
      <vt:lpstr>Слайд 2</vt:lpstr>
      <vt:lpstr>Слайд 3</vt:lpstr>
      <vt:lpstr>Гистограммы</vt:lpstr>
      <vt:lpstr>Графики</vt:lpstr>
      <vt:lpstr>Круговые диаграммы</vt:lpstr>
      <vt:lpstr>Домашнее задание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3</cp:revision>
  <dcterms:modified xsi:type="dcterms:W3CDTF">2010-01-29T11:15:22Z</dcterms:modified>
</cp:coreProperties>
</file>