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1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0E939F-A242-4E38-A946-0D1800CED9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7E5F9-B27E-4D9B-9197-6400337AE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4D3D8-C7CB-46FB-A02C-DBF2E0D927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29E158-DC75-41C0-B6DB-5C457E816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A76115-0693-4372-A703-8A2604721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34493-9530-45AA-B2F1-5EA579A107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8C32-A291-4944-81AA-08DE251875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2C73D-76F0-43A7-A39A-941A929DE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EE9A7-6856-44C6-BE56-DE2B110810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EE83-59F7-47DE-92DB-B554A448B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B20DD-B36D-40D5-9ACC-C68F06C535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984A4-8001-4813-BAB2-0406B790A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0CE2-98E1-4E31-B9E6-A45652ADA1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1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36F7714-FD53-4554-AF13-30167E714C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/>
              <a:t>История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962400"/>
            <a:ext cx="7042150" cy="1600200"/>
          </a:xfrm>
        </p:spPr>
        <p:txBody>
          <a:bodyPr/>
          <a:lstStyle/>
          <a:p>
            <a:r>
              <a:rPr lang="ru-RU" sz="6000"/>
              <a:t>Великие пирамиды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Arial" charset="0"/>
              </a:rPr>
              <a:t>Решение</a:t>
            </a: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4067175" y="2349500"/>
          <a:ext cx="4176713" cy="806450"/>
        </p:xfrm>
        <a:graphic>
          <a:graphicData uri="http://schemas.openxmlformats.org/presentationml/2006/ole">
            <p:oleObj spid="_x0000_s27656" name="Формула" r:id="rId3" imgW="2171520" imgH="419040" progId="Equation.3">
              <p:embed/>
            </p:oleObj>
          </a:graphicData>
        </a:graphic>
      </p:graphicFrame>
      <p:sp>
        <p:nvSpPr>
          <p:cNvPr id="2765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1600200"/>
            <a:ext cx="5051425" cy="749300"/>
          </a:xfrm>
        </p:spPr>
        <p:txBody>
          <a:bodyPr/>
          <a:lstStyle/>
          <a:p>
            <a:r>
              <a:rPr lang="ru-RU" sz="2000"/>
              <a:t>При подъеме этого слоя на высоту </a:t>
            </a:r>
            <a:r>
              <a:rPr lang="ru-RU" sz="2000" b="1" i="1"/>
              <a:t>х</a:t>
            </a:r>
            <a:r>
              <a:rPr lang="ru-RU" sz="2000"/>
              <a:t> была проделана работа </a:t>
            </a:r>
            <a:r>
              <a:rPr lang="en-US" sz="2000" b="1" i="1"/>
              <a:t>dA</a:t>
            </a:r>
            <a:r>
              <a:rPr lang="ru-RU" sz="2000" b="1" i="1"/>
              <a:t> = </a:t>
            </a:r>
            <a:r>
              <a:rPr lang="en-US" sz="2000" b="1" i="1"/>
              <a:t>dFx</a:t>
            </a:r>
            <a:r>
              <a:rPr lang="ru-RU" sz="2000" b="1" i="1"/>
              <a:t>.</a:t>
            </a:r>
            <a:endParaRPr lang="en-US" sz="2000" b="1" i="1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557338"/>
            <a:ext cx="191928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62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790575" y="3357563"/>
          <a:ext cx="8353425" cy="2106612"/>
        </p:xfrm>
        <a:graphic>
          <a:graphicData uri="http://schemas.openxmlformats.org/presentationml/2006/ole">
            <p:oleObj spid="_x0000_s27662" name="Формула" r:id="rId5" imgW="5499100" imgH="1333500" progId="Equation.3">
              <p:embed/>
            </p:oleObj>
          </a:graphicData>
        </a:graphic>
      </p:graphicFrame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827088" y="5427663"/>
          <a:ext cx="8316912" cy="836612"/>
        </p:xfrm>
        <a:graphic>
          <a:graphicData uri="http://schemas.openxmlformats.org/presentationml/2006/ole">
            <p:oleObj spid="_x0000_s27665" name="Формула" r:id="rId6" imgW="45464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latin typeface="Arial" charset="0"/>
              </a:rPr>
              <a:t>Ответ: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8064500" cy="2520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</a:t>
            </a:r>
            <a:r>
              <a:rPr lang="ru-RU" sz="3600" b="1"/>
              <a:t>работа против силы тяжести, затраченная при постройке пирамиды, равна  240 000 тоннокилометров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353425" cy="1206500"/>
          </a:xfrm>
        </p:spPr>
        <p:txBody>
          <a:bodyPr/>
          <a:lstStyle/>
          <a:p>
            <a:r>
              <a:rPr lang="ru-RU" sz="2400" b="1">
                <a:latin typeface="Arial" charset="0"/>
              </a:rPr>
              <a:t>Поразительно, но при довольно примитивной и громоздкой арифметике древние египтяне смогли добиться значительных успехов в геометрии</a:t>
            </a:r>
          </a:p>
        </p:txBody>
      </p:sp>
      <p:pic>
        <p:nvPicPr>
          <p:cNvPr id="8200" name="Picture 8" descr="Изображение 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8281987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80400" cy="1700213"/>
          </a:xfrm>
          <a:solidFill>
            <a:schemeClr val="bg1"/>
          </a:solidFill>
        </p:spPr>
        <p:txBody>
          <a:bodyPr/>
          <a:lstStyle/>
          <a:p>
            <a:r>
              <a:rPr lang="ru-RU" sz="2800" b="1">
                <a:latin typeface="Amaze" pitchFamily="34" charset="0"/>
              </a:rPr>
              <a:t>Среди пространственных тел самым «египетским» можно считать пирамиду, ведь именно такую форму имеют знаменитые усыпальницы фараонов.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0300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993062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459787" cy="1143000"/>
          </a:xfrm>
        </p:spPr>
        <p:txBody>
          <a:bodyPr/>
          <a:lstStyle/>
          <a:p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Самые высокие пирамиды, их называют «Великими», возведены в эпоху Древнего царства неподалеку от города Мемфис – столицы Древнего Египта фараонами Хуфу (греки называли его Хеопс) и Хафра (Хефрен).</a:t>
            </a:r>
          </a:p>
        </p:txBody>
      </p:sp>
      <p:pic>
        <p:nvPicPr>
          <p:cNvPr id="12292" name="Picture 4" descr="S_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22413"/>
            <a:ext cx="8532812" cy="5335587"/>
          </a:xfrm>
          <a:prstGeom prst="rect">
            <a:avLst/>
          </a:prstGeom>
          <a:noFill/>
        </p:spPr>
      </p:pic>
      <p:pic>
        <p:nvPicPr>
          <p:cNvPr id="12294" name="Picture 6" descr="SPHIN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9538"/>
            <a:ext cx="4356100" cy="2938462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48263" y="5734050"/>
            <a:ext cx="3455987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Эти пирамиды стоят уже более 40 веков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558800"/>
          </a:xfrm>
        </p:spPr>
        <p:txBody>
          <a:bodyPr/>
          <a:lstStyle/>
          <a:p>
            <a:r>
              <a:rPr lang="ru-RU" sz="4400" b="1">
                <a:latin typeface="Arial" charset="0"/>
              </a:rPr>
              <a:t>Одно из семи чудес света</a:t>
            </a:r>
          </a:p>
        </p:txBody>
      </p:sp>
      <p:pic>
        <p:nvPicPr>
          <p:cNvPr id="14343" name="Picture 7" descr="1610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9750" y="5851525"/>
            <a:ext cx="8208963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Высота пирамиды Хеопса 146,7 м. Она сложена из 2 300 000 каменных блоков, каждый из которых весит около 2,5 тонн. Общий вес пирамиды 6,5 – 7 млн тонн.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84313"/>
          </a:xfrm>
          <a:solidFill>
            <a:schemeClr val="bg1"/>
          </a:solidFill>
        </p:spPr>
        <p:txBody>
          <a:bodyPr/>
          <a:lstStyle/>
          <a:p>
            <a:r>
              <a:rPr lang="ru-RU" sz="2400">
                <a:latin typeface="Arial" charset="0"/>
              </a:rPr>
              <a:t>Строение гробницы следовало рассчитать так, чтобы давление на внутренние помещения (галереи, погребальные камеры, святилища) распределялось равномерно и пирамида не обрушилась внутрь от собственной тяжести.</a:t>
            </a:r>
          </a:p>
        </p:txBody>
      </p:sp>
      <p:pic>
        <p:nvPicPr>
          <p:cNvPr id="17416" name="Picture 8" descr="030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2413"/>
            <a:ext cx="9144000" cy="5335587"/>
          </a:xfrm>
          <a:prstGeom prst="rect">
            <a:avLst/>
          </a:prstGeo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916238" y="1916113"/>
            <a:ext cx="3455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Математические расчеты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203575" y="5876925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стирают пыль веков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>
                <a:latin typeface="Arial" charset="0"/>
              </a:rPr>
              <a:t>Задача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53281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Пирамида Хеопса представляет собой правильную пирамиду высотой около 147 м, в основании которой квадрат со стороной 232 м. Она построена из камня, плотность которого 2,5 г/см  .</a:t>
            </a:r>
          </a:p>
          <a:p>
            <a:pPr>
              <a:spcBef>
                <a:spcPct val="50000"/>
              </a:spcBef>
            </a:pPr>
            <a:r>
              <a:rPr lang="ru-RU" sz="3600"/>
              <a:t>Найти работу против силы тяжести, затраченную при постройке пирамиды.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ph idx="1"/>
          </p:nvPr>
        </p:nvGraphicFramePr>
        <p:xfrm>
          <a:off x="8027988" y="3933825"/>
          <a:ext cx="433387" cy="574675"/>
        </p:xfrm>
        <a:graphic>
          <a:graphicData uri="http://schemas.openxmlformats.org/presentationml/2006/ole">
            <p:oleObj spid="_x0000_s19462" name="Формула" r:id="rId3" imgW="88560" imgH="1904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Arial" charset="0"/>
              </a:rPr>
              <a:t>Решение</a:t>
            </a:r>
            <a:r>
              <a:rPr lang="ru-RU"/>
              <a:t> 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00200"/>
            <a:ext cx="5113338" cy="4997450"/>
          </a:xfrm>
        </p:spPr>
        <p:txBody>
          <a:bodyPr/>
          <a:lstStyle/>
          <a:p>
            <a:r>
              <a:rPr lang="ru-RU" sz="2000"/>
              <a:t>Проведем вертикально вверх ось</a:t>
            </a:r>
            <a:r>
              <a:rPr lang="ru-RU" sz="2000" b="1"/>
              <a:t> </a:t>
            </a:r>
            <a:r>
              <a:rPr lang="ru-RU" sz="2000" b="1" i="1"/>
              <a:t>х </a:t>
            </a:r>
            <a:r>
              <a:rPr lang="ru-RU" sz="2000"/>
              <a:t>с началом О у основания пирамиды. По этой оси будем измерять высоту подъема камней.</a:t>
            </a:r>
          </a:p>
          <a:p>
            <a:r>
              <a:rPr lang="ru-RU" sz="2000"/>
              <a:t>Решим задачу в общем виде, а в ответ подставим числовые значения.</a:t>
            </a:r>
          </a:p>
          <a:p>
            <a:r>
              <a:rPr lang="ru-RU" sz="2000"/>
              <a:t>Пусть высота пирамиды равна </a:t>
            </a:r>
            <a:r>
              <a:rPr lang="ru-RU" sz="2000" b="1"/>
              <a:t>Н</a:t>
            </a:r>
            <a:r>
              <a:rPr lang="ru-RU" sz="2000"/>
              <a:t>, сторона основания </a:t>
            </a:r>
            <a:r>
              <a:rPr lang="ru-RU" sz="2000" b="1" i="1"/>
              <a:t>а</a:t>
            </a:r>
            <a:r>
              <a:rPr lang="ru-RU" sz="2000"/>
              <a:t>, плотность камня </a:t>
            </a:r>
            <a:r>
              <a:rPr lang="ru-RU" sz="2000" b="1" i="1"/>
              <a:t>ρ.</a:t>
            </a:r>
          </a:p>
          <a:p>
            <a:r>
              <a:rPr lang="ru-RU" sz="2000" b="1" i="1"/>
              <a:t>А(х)</a:t>
            </a:r>
            <a:r>
              <a:rPr lang="ru-RU" sz="2000"/>
              <a:t> – работа, совершаемая для постройки пирамиды от основания до высоты </a:t>
            </a:r>
            <a:r>
              <a:rPr lang="ru-RU" sz="2000" b="1" i="1"/>
              <a:t>х. у – </a:t>
            </a:r>
            <a:r>
              <a:rPr lang="ru-RU" sz="2000"/>
              <a:t>сторона квадрата, получающегося в горизонтальном сечении пирамиды на высоте </a:t>
            </a:r>
            <a:r>
              <a:rPr lang="ru-RU" sz="2000" b="1" i="1"/>
              <a:t>х.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349500"/>
            <a:ext cx="3143250" cy="30861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Arial" charset="0"/>
              </a:rPr>
              <a:t>Решение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600200"/>
            <a:ext cx="3178175" cy="3119438"/>
          </a:xfrm>
          <a:noFill/>
          <a:ln/>
        </p:spPr>
      </p:pic>
      <p:sp>
        <p:nvSpPr>
          <p:cNvPr id="256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1600200"/>
            <a:ext cx="4546600" cy="3268663"/>
          </a:xfrm>
        </p:spPr>
        <p:txBody>
          <a:bodyPr/>
          <a:lstStyle/>
          <a:p>
            <a:r>
              <a:rPr lang="ru-RU" sz="2000" b="1" i="1"/>
              <a:t>∆АВС ~ ∆ОВЕ</a:t>
            </a:r>
            <a:r>
              <a:rPr lang="ru-RU" sz="2000"/>
              <a:t>, следовательно,  </a:t>
            </a:r>
            <a:r>
              <a:rPr lang="ru-RU" sz="2000" i="1"/>
              <a:t>(</a:t>
            </a:r>
            <a:r>
              <a:rPr lang="ru-RU" sz="2000" b="1" i="1"/>
              <a:t>Н</a:t>
            </a:r>
            <a:r>
              <a:rPr lang="ru-RU" sz="2000" i="1"/>
              <a:t> – </a:t>
            </a:r>
            <a:r>
              <a:rPr lang="ru-RU" sz="2000" b="1" i="1"/>
              <a:t>х</a:t>
            </a:r>
            <a:r>
              <a:rPr lang="ru-RU" sz="2000" i="1"/>
              <a:t>) </a:t>
            </a:r>
            <a:r>
              <a:rPr lang="ru-RU" sz="2000" b="1" i="1"/>
              <a:t>:  Н  =  у : а</a:t>
            </a:r>
            <a:r>
              <a:rPr lang="ru-RU" sz="2000"/>
              <a:t>,  отсюда             </a:t>
            </a:r>
            <a:r>
              <a:rPr lang="ru-RU" sz="2000" b="1" i="1"/>
              <a:t>у = а</a:t>
            </a:r>
            <a:r>
              <a:rPr lang="ru-RU" sz="2000"/>
              <a:t>(</a:t>
            </a:r>
            <a:r>
              <a:rPr lang="ru-RU" sz="2000" b="1" i="1"/>
              <a:t>Н – х</a:t>
            </a:r>
            <a:r>
              <a:rPr lang="ru-RU" sz="2000"/>
              <a:t>) </a:t>
            </a:r>
            <a:r>
              <a:rPr lang="ru-RU" sz="2000" b="1" i="1"/>
              <a:t>: Н.</a:t>
            </a:r>
            <a:endParaRPr lang="ru-RU" sz="2000"/>
          </a:p>
          <a:p>
            <a:r>
              <a:rPr lang="ru-RU" sz="2000"/>
              <a:t>Рассмотрим тонкий слой пирамиды, расположенный на расстоянии </a:t>
            </a:r>
            <a:r>
              <a:rPr lang="ru-RU" sz="2000" b="1" i="1"/>
              <a:t>х</a:t>
            </a:r>
            <a:r>
              <a:rPr lang="ru-RU" sz="2000"/>
              <a:t> от основания. Этот слой можно приблизительно считать параллелепипедом.</a:t>
            </a:r>
          </a:p>
          <a:p>
            <a:r>
              <a:rPr lang="ru-RU" sz="2000"/>
              <a:t>Пусть </a:t>
            </a:r>
            <a:r>
              <a:rPr lang="en-US" sz="2000" b="1" i="1"/>
              <a:t>dx </a:t>
            </a:r>
            <a:r>
              <a:rPr lang="ru-RU" sz="2000"/>
              <a:t>– толщина слоя, </a:t>
            </a:r>
            <a:r>
              <a:rPr lang="en-US" sz="2000" b="1" i="1"/>
              <a:t>dm </a:t>
            </a:r>
            <a:r>
              <a:rPr lang="ru-RU" sz="2000"/>
              <a:t>– масса слоя.</a:t>
            </a:r>
            <a:endParaRPr lang="en-US" sz="2000" b="1" i="1"/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1835150" y="5013325"/>
          <a:ext cx="6121400" cy="1033463"/>
        </p:xfrm>
        <a:graphic>
          <a:graphicData uri="http://schemas.openxmlformats.org/presentationml/2006/ole">
            <p:oleObj spid="_x0000_s25607" name="Формула" r:id="rId4" imgW="23745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194</TotalTime>
  <Words>352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Wingdings</vt:lpstr>
      <vt:lpstr>Amaze</vt:lpstr>
      <vt:lpstr>Arbat-Bold</vt:lpstr>
      <vt:lpstr>Слои</vt:lpstr>
      <vt:lpstr>Microsoft Equation 3.0</vt:lpstr>
      <vt:lpstr>История</vt:lpstr>
      <vt:lpstr>Поразительно, но при довольно примитивной и громоздкой арифметике древние египтяне смогли добиться значительных успехов в геометрии</vt:lpstr>
      <vt:lpstr>Среди пространственных тел самым «египетским» можно считать пирамиду, ведь именно такую форму имеют знаменитые усыпальницы фараонов.</vt:lpstr>
      <vt:lpstr>Самые высокие пирамиды, их называют «Великими», возведены в эпоху Древнего царства неподалеку от города Мемфис – столицы Древнего Египта фараонами Хуфу (греки называли его Хеопс) и Хафра (Хефрен).</vt:lpstr>
      <vt:lpstr>Одно из семи чудес света</vt:lpstr>
      <vt:lpstr>Строение гробницы следовало рассчитать так, чтобы давление на внутренние помещения (галереи, погребальные камеры, святилища) распределялось равномерно и пирамида не обрушилась внутрь от собственной тяжести.</vt:lpstr>
      <vt:lpstr>Задача</vt:lpstr>
      <vt:lpstr>Решение </vt:lpstr>
      <vt:lpstr>Решение</vt:lpstr>
      <vt:lpstr>Решение</vt:lpstr>
      <vt:lpstr>Ответ: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</dc:title>
  <dc:creator>Серега</dc:creator>
  <cp:lastModifiedBy>Ученик</cp:lastModifiedBy>
  <cp:revision>13</cp:revision>
  <dcterms:created xsi:type="dcterms:W3CDTF">2006-04-20T05:46:22Z</dcterms:created>
  <dcterms:modified xsi:type="dcterms:W3CDTF">2010-01-29T10:24:00Z</dcterms:modified>
</cp:coreProperties>
</file>