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55"/>
  </p:notesMasterIdLst>
  <p:sldIdLst>
    <p:sldId id="256" r:id="rId7"/>
    <p:sldId id="306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2" r:id="rId18"/>
    <p:sldId id="263" r:id="rId19"/>
    <p:sldId id="264" r:id="rId20"/>
    <p:sldId id="265" r:id="rId21"/>
    <p:sldId id="270" r:id="rId22"/>
    <p:sldId id="266" r:id="rId23"/>
    <p:sldId id="269" r:id="rId24"/>
    <p:sldId id="268" r:id="rId25"/>
    <p:sldId id="276" r:id="rId26"/>
    <p:sldId id="283" r:id="rId27"/>
    <p:sldId id="261" r:id="rId28"/>
    <p:sldId id="320" r:id="rId29"/>
    <p:sldId id="292" r:id="rId30"/>
    <p:sldId id="300" r:id="rId31"/>
    <p:sldId id="301" r:id="rId32"/>
    <p:sldId id="302" r:id="rId33"/>
    <p:sldId id="303" r:id="rId34"/>
    <p:sldId id="304" r:id="rId35"/>
    <p:sldId id="305" r:id="rId36"/>
    <p:sldId id="287" r:id="rId37"/>
    <p:sldId id="288" r:id="rId38"/>
    <p:sldId id="258" r:id="rId39"/>
    <p:sldId id="289" r:id="rId40"/>
    <p:sldId id="315" r:id="rId41"/>
    <p:sldId id="291" r:id="rId42"/>
    <p:sldId id="310" r:id="rId43"/>
    <p:sldId id="311" r:id="rId44"/>
    <p:sldId id="316" r:id="rId45"/>
    <p:sldId id="293" r:id="rId46"/>
    <p:sldId id="294" r:id="rId47"/>
    <p:sldId id="295" r:id="rId48"/>
    <p:sldId id="309" r:id="rId49"/>
    <p:sldId id="298" r:id="rId50"/>
    <p:sldId id="299" r:id="rId51"/>
    <p:sldId id="313" r:id="rId52"/>
    <p:sldId id="319" r:id="rId53"/>
    <p:sldId id="323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660066"/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8" autoAdjust="0"/>
    <p:restoredTop sz="94660"/>
  </p:normalViewPr>
  <p:slideViewPr>
    <p:cSldViewPr>
      <p:cViewPr varScale="1">
        <p:scale>
          <a:sx n="70" d="100"/>
          <a:sy n="70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C1770-65BB-4DB4-B9BD-1B89235E64A2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0DA55-37F8-4244-A700-5E3949724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video.av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1312889" y="2500307"/>
            <a:ext cx="45721" cy="525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071810"/>
            <a:ext cx="8214902" cy="230124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Мультимедийный исследовательский проект на тему: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r>
              <a:rPr lang="ru-RU" sz="7200" dirty="0" smtClean="0"/>
              <a:t>«Почему мы</a:t>
            </a:r>
            <a:br>
              <a:rPr lang="ru-RU" sz="7200" dirty="0" smtClean="0"/>
            </a:br>
            <a:r>
              <a:rPr lang="ru-RU" sz="7200" dirty="0" smtClean="0"/>
              <a:t>     не читаем?»</a:t>
            </a:r>
            <a:endParaRPr lang="ru-RU" sz="7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14290"/>
            <a:ext cx="6000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читают, то стараются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извлечь информацию </a:t>
            </a:r>
            <a:endParaRPr lang="ru-RU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000504"/>
            <a:ext cx="56932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Представляют то, о чём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читают</a:t>
            </a:r>
            <a:endParaRPr lang="ru-RU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428596" y="1214422"/>
            <a:ext cx="1285884" cy="164307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25% девушек</a:t>
            </a:r>
          </a:p>
        </p:txBody>
      </p:sp>
      <p:sp>
        <p:nvSpPr>
          <p:cNvPr id="7" name="Цилиндр 6"/>
          <p:cNvSpPr/>
          <p:nvPr/>
        </p:nvSpPr>
        <p:spPr>
          <a:xfrm>
            <a:off x="1714480" y="500042"/>
            <a:ext cx="1285884" cy="2357454"/>
          </a:xfrm>
          <a:prstGeom prst="ca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40% юношей</a:t>
            </a:r>
          </a:p>
        </p:txBody>
      </p:sp>
      <p:sp>
        <p:nvSpPr>
          <p:cNvPr id="8" name="Цилиндр 7"/>
          <p:cNvSpPr/>
          <p:nvPr/>
        </p:nvSpPr>
        <p:spPr>
          <a:xfrm>
            <a:off x="5929322" y="2857496"/>
            <a:ext cx="1285884" cy="321471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95% девушек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7215206" y="4143380"/>
            <a:ext cx="1285884" cy="1928826"/>
          </a:xfrm>
          <a:prstGeom prst="ca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60% юношей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2453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Получать знания о мире, о людях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предпочитают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643050"/>
            <a:ext cx="2101986" cy="523220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Девушки из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643050"/>
            <a:ext cx="13724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1)фильмов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071678"/>
            <a:ext cx="832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2)книг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500306"/>
            <a:ext cx="28888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3)рассказов окружающих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928934"/>
            <a:ext cx="14943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4)учебников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3357562"/>
            <a:ext cx="18050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5)компьютеров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000504"/>
            <a:ext cx="189987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Юноши из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4000504"/>
            <a:ext cx="13724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1)фильмов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4429132"/>
            <a:ext cx="180504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2)компьютеров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4857760"/>
            <a:ext cx="149431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3)учебников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5286388"/>
            <a:ext cx="21627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4)книг и рассказов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окружающих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305800" cy="1981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Книга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жизни великих людей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ушк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428736"/>
            <a:ext cx="5072098" cy="3804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8229600" cy="1219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Сергеевич Пушкин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428868"/>
            <a:ext cx="307183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«Чтение – есть лучшее учение.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Следовать за мыслями великого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человека, есть наука самая 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занимательная»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остоевский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6540852" cy="2928958"/>
          </a:xfrm>
          <a:prstGeom prst="flowChartAlternateProcess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01600" prst="riblet"/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2000240"/>
            <a:ext cx="3571900" cy="22145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«Учитесь и читайте. Читайте книги серьёзные, жизнь  сделает всё остальное»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86808" cy="7302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Фёдор Михайлович Достоевский</a:t>
            </a:r>
            <a:endParaRPr lang="ru-RU" sz="40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орький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3071834" cy="5089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4876" y="2500306"/>
            <a:ext cx="3929090" cy="17716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/>
              <a:t>«Всем хорошим во мне я обязан книгам»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730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Алексей Максимович Горький</a:t>
            </a:r>
            <a:endParaRPr lang="ru-RU" sz="40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унин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1" y="585419"/>
            <a:ext cx="4346088" cy="4558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472" y="3286124"/>
            <a:ext cx="4000528" cy="17716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И.А. Бунину чтение книг помогло понять, что он хочет и может писать.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500042"/>
            <a:ext cx="5143536" cy="142876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 Алексеевич Бунин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роленк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3372" y="1500174"/>
            <a:ext cx="4670848" cy="520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2571744"/>
            <a:ext cx="3386142" cy="200026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dirty="0" smtClean="0"/>
              <a:t>Свои первые серьёзные книги В.Г.Короленко прочёл по пути в библиотеку.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72560" cy="7302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 </a:t>
            </a:r>
            <a:r>
              <a:rPr lang="ru-RU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Галактионович</a:t>
            </a: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Короленко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нан Дойл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3857652" cy="4989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Top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43372" y="2500306"/>
            <a:ext cx="4857784" cy="8429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Советует нам снять с полки книгу и отправиться в «Страну мечты»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643602" cy="730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000000"/>
                </a:solidFill>
              </a:rPr>
              <a:t>Артур Конан 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4900" dirty="0" smtClean="0">
                <a:solidFill>
                  <a:srgbClr val="000000"/>
                </a:solidFill>
              </a:rPr>
              <a:t>Дойл</a:t>
            </a:r>
            <a:endParaRPr lang="ru-RU" sz="4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ерман Гесс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43438" y="928670"/>
            <a:ext cx="4095768" cy="5181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2786058"/>
            <a:ext cx="4071966" cy="20002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 с детства околдован книгой…»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5214974" cy="957588"/>
          </a:xfrm>
        </p:spPr>
        <p:txBody>
          <a:bodyPr>
            <a:noAutofit/>
          </a:bodyPr>
          <a:lstStyle/>
          <a:p>
            <a:r>
              <a:rPr lang="ru-RU" sz="5400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Герман Гесс</a:t>
            </a:r>
            <a:endParaRPr lang="ru-RU" sz="5400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28" y="22860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Анализ анкетирования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357298"/>
            <a:ext cx="5500726" cy="916733"/>
          </a:xfrm>
        </p:spPr>
        <p:txBody>
          <a:bodyPr/>
          <a:lstStyle/>
          <a:p>
            <a:pPr algn="ctr"/>
            <a:r>
              <a:rPr lang="ru-RU" sz="6600" dirty="0" smtClean="0"/>
              <a:t>Генрих Миллер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2500306"/>
            <a:ext cx="6629400" cy="1066688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9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«Первое, что ассоциируется у меня с чтением книг, - это борьба за них…»</a:t>
            </a:r>
          </a:p>
          <a:p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14620"/>
            <a:ext cx="7467600" cy="1143000"/>
          </a:xfrm>
        </p:spPr>
        <p:txBody>
          <a:bodyPr>
            <a:no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Книга в жизни нашего современника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68669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 action="ppaction://hlinkfile"/>
              </a:rPr>
              <a:t>Стихи Сергея Есенина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 action="ppaction://hlinkfile"/>
              </a:rPr>
              <a:t>читает Андрей Мазулевский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6" name="Picture 4" descr="C:\презентации\DSC003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690798" cy="4785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429784" y="11930122"/>
            <a:ext cx="45719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DSC00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857364"/>
            <a:ext cx="4929222" cy="3696917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786" y="357167"/>
            <a:ext cx="6643734" cy="35921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3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мае</a:t>
            </a:r>
            <a:r>
              <a:rPr lang="ru-RU" sz="3200" b="1" cap="none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2009 года проводилась встреча с ветеранами колледжа</a:t>
            </a:r>
            <a:endParaRPr lang="ru-RU" sz="3200" b="1" cap="none" spc="50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4000504"/>
            <a:ext cx="6556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Романовой Л.Д. и Садиленко М.К</a:t>
            </a:r>
            <a:endParaRPr lang="ru-RU" sz="32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311" y="4929198"/>
            <a:ext cx="7854779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«Чтение книг помогает взрослеть»</a:t>
            </a:r>
            <a:endParaRPr lang="ru-RU" sz="3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лхим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3375428" cy="450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72" y="214290"/>
            <a:ext cx="39703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Интервью со студенткой Аней Елхимовой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643182"/>
            <a:ext cx="39290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«Читая, чувствуешь себя </a:t>
            </a:r>
          </a:p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личностью, а не частью толпы»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7467600" cy="2571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dirty="0" smtClean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Семейное чтение-воспитание душевного родства</a:t>
            </a:r>
            <a:endParaRPr lang="ru-RU" sz="6000" dirty="0">
              <a:solidFill>
                <a:schemeClr val="accent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Б.Зайцев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Содержимое 3" descr="Зайцев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4214842" cy="4214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786314" y="1928802"/>
            <a:ext cx="4143404" cy="343923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Самым тёплым воспоминанием из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его детства была память о вечерних чтениях вслух, когда собиралась вся семья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Ф.М. Достоевский</a:t>
            </a:r>
            <a:endParaRPr lang="ru-RU" sz="5400" dirty="0"/>
          </a:p>
        </p:txBody>
      </p:sp>
      <p:pic>
        <p:nvPicPr>
          <p:cNvPr id="4" name="Содержимое 3" descr="Достоевск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1362" y="2000240"/>
            <a:ext cx="506979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2" y="1857364"/>
            <a:ext cx="414340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Семейное чтение у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Достоевских было традицией. «Я вынес из этих чтений столько прекрасного и возвышенного» 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Царь Николай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Николай 2-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431938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42131" y="2071678"/>
            <a:ext cx="44733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 выбирал книги для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семейного чтения, отдавал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предпочтение истории, 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русской литературе, поэзии</a:t>
            </a:r>
          </a:p>
          <a:p>
            <a:pPr algn="just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 текстам Евангелия</a:t>
            </a:r>
            <a:endParaRPr lang="ru-RU" sz="2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К.И. Чуковский</a:t>
            </a:r>
            <a:endParaRPr lang="ru-RU" sz="6000" dirty="0"/>
          </a:p>
        </p:txBody>
      </p:sp>
      <p:pic>
        <p:nvPicPr>
          <p:cNvPr id="4" name="Содержимое 3" descr="chukovskay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271" y="1357298"/>
            <a:ext cx="5695729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BottomRight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71406" y="2285992"/>
            <a:ext cx="38576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Прочитав своим детям </a:t>
            </a:r>
            <a:br>
              <a:rPr lang="ru-RU" sz="2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лучшие книги, К.И. Чуковский</a:t>
            </a:r>
          </a:p>
          <a:p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дальше стал их сочинять сам. Так родились «Мойдодыр»,</a:t>
            </a:r>
          </a:p>
          <a:p>
            <a:r>
              <a:rPr lang="ru-RU" sz="2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«Тараканище», </a:t>
            </a:r>
          </a:p>
          <a:p>
            <a:r>
              <a:rPr lang="ru-RU" sz="2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«Чудо-дерево» и др.</a:t>
            </a:r>
            <a:endParaRPr lang="ru-RU" sz="2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2571736" y="2000240"/>
            <a:ext cx="2143140" cy="3071834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3085927"/>
            <a:ext cx="15320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Девушки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65%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Цилиндр 3"/>
          <p:cNvSpPr/>
          <p:nvPr/>
        </p:nvSpPr>
        <p:spPr>
          <a:xfrm>
            <a:off x="4714876" y="2857496"/>
            <a:ext cx="2000264" cy="2143140"/>
          </a:xfrm>
          <a:prstGeom prst="ca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500438"/>
            <a:ext cx="14173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Юноши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56%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290"/>
            <a:ext cx="59442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Научились читать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школы</a:t>
            </a:r>
            <a:endParaRPr lang="ru-RU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Д.С. Лихачёв</a:t>
            </a:r>
            <a:endParaRPr lang="ru-RU" sz="6000" dirty="0"/>
          </a:p>
        </p:txBody>
      </p:sp>
      <p:pic>
        <p:nvPicPr>
          <p:cNvPr id="4" name="Содержимое 3" descr="Lihach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6242440" cy="4757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929322" y="3571876"/>
            <a:ext cx="350046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Семейное чтение - это родство душ взрослых и детей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71472" y="2071678"/>
            <a:ext cx="7690757" cy="1940957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Библиотеки – память</a:t>
            </a:r>
          </a:p>
          <a:p>
            <a:pPr algn="ctr"/>
            <a:r>
              <a:rPr lang="ru-RU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человечества</a:t>
            </a:r>
            <a:endParaRPr lang="ru-RU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8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14290"/>
            <a:ext cx="3561227" cy="2386022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0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71810"/>
            <a:ext cx="4340234" cy="3248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57818" y="414338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.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000504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Здесь хранится 3 миллиона книг – они всё время в работе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642918"/>
            <a:ext cx="4439805" cy="17543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Библиотека </a:t>
            </a:r>
          </a:p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СГУ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1495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У Научной библиотеки СГУ студенты геологического колледжа 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DSC00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52"/>
            <a:ext cx="6429420" cy="482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бл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3810012" cy="248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библ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785794"/>
            <a:ext cx="3608348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библ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929066"/>
            <a:ext cx="3786214" cy="252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143248"/>
            <a:ext cx="83582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главная библиотека страны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714884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Основана в 1862 году. В ней 43 миллиона единиц хранения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42852"/>
            <a:ext cx="7643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Российская государственная библиотека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rtre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857232"/>
            <a:ext cx="3714776" cy="5477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14678" y="0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Bookman Old Style" pitchFamily="18" charset="0"/>
              </a:rPr>
              <a:t>Жан Поль Сартр</a:t>
            </a:r>
            <a:endParaRPr lang="ru-RU" sz="48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2500306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«Мир впервые открылся мне через книги»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3361" y="3462883"/>
            <a:ext cx="63191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Интернет или книга?</a:t>
            </a:r>
          </a:p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Заменит ли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компьютер книгу?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adbu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3" y="1357298"/>
            <a:ext cx="5655298" cy="4736312"/>
          </a:xfrm>
          <a:prstGeom prst="rect">
            <a:avLst/>
          </a:prstGeom>
          <a:effectLst>
            <a:softEdge rad="317500"/>
          </a:effectLst>
          <a:scene3d>
            <a:camera prst="perspectiveLef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285720" y="2214554"/>
            <a:ext cx="3000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предупреждает в книге «451 градус по Фаренгейту»: исчезнет книга, изменится человек и зло восторжествует на земле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85728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Рей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Брэдбери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Д.С. Лихачёв</a:t>
            </a:r>
            <a:endParaRPr lang="ru-RU" sz="5400" dirty="0"/>
          </a:p>
        </p:txBody>
      </p:sp>
      <p:pic>
        <p:nvPicPr>
          <p:cNvPr id="4" name="Содержимое 3" descr="Lihach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560" y="1285860"/>
            <a:ext cx="6242440" cy="4757752"/>
          </a:xfrm>
          <a:prstGeom prst="round1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42908" y="2428868"/>
            <a:ext cx="350046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Никакая электроника книгу не заменит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зим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105032"/>
            <a:ext cx="3857652" cy="5053524"/>
          </a:xfrm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Айзек Азимов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2000240"/>
            <a:ext cx="3714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Идеальная информационно – поисковая система – </a:t>
            </a: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это книга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214290"/>
            <a:ext cx="879695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смогут прочесть текст с </a:t>
            </a:r>
            <a:br>
              <a:rPr lang="ru-RU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пониманием смысла так быстро, </a:t>
            </a:r>
            <a:br>
              <a:rPr lang="ru-RU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делали в начальной школе</a:t>
            </a:r>
            <a:endParaRPr lang="ru-RU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Куб 3"/>
          <p:cNvSpPr/>
          <p:nvPr/>
        </p:nvSpPr>
        <p:spPr>
          <a:xfrm>
            <a:off x="2285984" y="3645290"/>
            <a:ext cx="2214578" cy="2214578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4071934" y="2430844"/>
            <a:ext cx="2571768" cy="3429024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359670"/>
            <a:ext cx="17145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Девушки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20%</a:t>
            </a:r>
          </a:p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786190"/>
            <a:ext cx="14173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Юноши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28%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285992"/>
            <a:ext cx="7450694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Этико-психологические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особенности чтения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000232" y="2428868"/>
            <a:ext cx="3714775" cy="1341656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Объём информации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1332416" cy="46166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1980 г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00438"/>
            <a:ext cx="1357322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2013 г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681847"/>
            <a:ext cx="1357322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2040 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214554"/>
            <a:ext cx="1357322" cy="46166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1990 г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80" y="1357298"/>
            <a:ext cx="3357586" cy="408623"/>
          </a:xfrm>
          <a:prstGeom prst="roundRect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удваивался в 5 -7раз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94" y="2214554"/>
            <a:ext cx="2857520" cy="408623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удваивался каждый год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2132" y="3500438"/>
            <a:ext cx="3286148" cy="715089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возрастёт по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сравнению с 1990г в 4 раза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6380" y="4714884"/>
            <a:ext cx="3286148" cy="102155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возрастёт по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сравнению с 1990г в 32 раза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000232" y="1571612"/>
            <a:ext cx="314327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000232" y="2357430"/>
            <a:ext cx="321471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071670" y="3929066"/>
            <a:ext cx="314327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071670" y="5072074"/>
            <a:ext cx="314327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357158" y="2357430"/>
            <a:ext cx="8163035" cy="1490543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Тайны чтения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лхим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3375428" cy="450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72" y="214290"/>
            <a:ext cx="39703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Аня </a:t>
            </a:r>
            <a:r>
              <a:rPr lang="ru-RU" sz="4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елхимова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2643182"/>
            <a:ext cx="392909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«Сначала возникает чувство внутреннего голода, предвкушения, затем появляется нетерпение, желание взять наконец книгу в руки – потом прилив вдохновения и – чудо!»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бок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428736"/>
            <a:ext cx="2863939" cy="3814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3568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В.Н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абоков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00240"/>
            <a:ext cx="4786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«Усилие начать читать книгу</a:t>
            </a:r>
          </a:p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часто бывает трудно сделать,</a:t>
            </a:r>
          </a:p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как только оно сделано,</a:t>
            </a:r>
          </a:p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награды  разнообразны </a:t>
            </a:r>
          </a:p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обильны»</a:t>
            </a: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А. Моруа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Мору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3786214" cy="552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2285992"/>
            <a:ext cx="47203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 читающий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«лучше подготовлен к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 битвам, которые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дут его на равнинах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повседневной жизни»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7750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Диагностический тест</a:t>
            </a:r>
            <a:endParaRPr lang="ru-RU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786322"/>
            <a:ext cx="8183880" cy="105156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</a:rPr>
              <a:t>1. Оцените соответствующим баллом Ваше отношение к чтению, к книге, с которым Вы пришли на Конференцию:</a:t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</a:rPr>
              <a:t>5     4      3      2      1   (Подчеркните нужную цифру)</a:t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</a:rPr>
              <a:t>2. Изменилось ли Ваше отношение к чтению, к книге после знакомства с материалами исследования? Оцените баллом:</a:t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</a:rPr>
              <a:t> 5     4      3     2      1   (Подчеркните нужную цифру)</a:t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</a:rPr>
              <a:t>3. Хотели бы Вы принять в дальнейшем участие в исследовательской работе?</a:t>
            </a:r>
            <a:br>
              <a:rPr lang="ru-RU" sz="20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dirty="0" smtClean="0">
                <a:ln/>
                <a:solidFill>
                  <a:schemeClr val="accent3"/>
                </a:solidFill>
                <a:effectLst/>
              </a:rPr>
              <a:t>Да        -Нет                        (Подчеркните ответ)</a:t>
            </a:r>
            <a:endParaRPr lang="ru-RU" sz="20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710967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ДИАГНОСТИЧЕСКИЙ ТЕСТ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r>
              <a:rPr lang="ru-RU" sz="9600" b="1" dirty="0" smtClean="0"/>
              <a:t>Над проектом работали студенты Геологического колледжа СГУ:</a:t>
            </a:r>
          </a:p>
          <a:p>
            <a:pPr marL="0" indent="0" algn="ctr">
              <a:buNone/>
            </a:pPr>
            <a:endParaRPr lang="ru-RU" sz="9600" b="1" dirty="0" smtClean="0"/>
          </a:p>
          <a:p>
            <a:pPr marL="0" indent="0" algn="ctr">
              <a:buNone/>
            </a:pPr>
            <a:endParaRPr lang="ru-RU" sz="3000" b="1" dirty="0" smtClean="0"/>
          </a:p>
          <a:p>
            <a:pPr>
              <a:buNone/>
            </a:pPr>
            <a:r>
              <a:rPr lang="ru-RU" sz="7200" dirty="0" smtClean="0"/>
              <a:t>Горшенина Надежда </a:t>
            </a:r>
          </a:p>
          <a:p>
            <a:pPr>
              <a:buNone/>
            </a:pPr>
            <a:r>
              <a:rPr lang="ru-RU" sz="7200" dirty="0" smtClean="0"/>
              <a:t>Коржунова Айнур</a:t>
            </a:r>
          </a:p>
          <a:p>
            <a:pPr>
              <a:buNone/>
            </a:pPr>
            <a:r>
              <a:rPr lang="ru-RU" sz="7200" dirty="0" smtClean="0"/>
              <a:t>Королёв Александр</a:t>
            </a:r>
          </a:p>
          <a:p>
            <a:pPr>
              <a:buNone/>
            </a:pPr>
            <a:r>
              <a:rPr lang="ru-RU" sz="7200" dirty="0" smtClean="0"/>
              <a:t>Крутько Оксана</a:t>
            </a:r>
          </a:p>
          <a:p>
            <a:pPr>
              <a:buNone/>
            </a:pPr>
            <a:r>
              <a:rPr lang="ru-RU" sz="7200" dirty="0" smtClean="0"/>
              <a:t>Лемента Алексей</a:t>
            </a:r>
          </a:p>
          <a:p>
            <a:pPr>
              <a:buNone/>
            </a:pPr>
            <a:r>
              <a:rPr lang="ru-RU" sz="7200" dirty="0" smtClean="0"/>
              <a:t>Никитин Роман</a:t>
            </a:r>
          </a:p>
          <a:p>
            <a:pPr>
              <a:buNone/>
            </a:pPr>
            <a:r>
              <a:rPr lang="ru-RU" sz="7200" dirty="0" smtClean="0"/>
              <a:t>Пасюга Юрий</a:t>
            </a:r>
          </a:p>
          <a:p>
            <a:pPr>
              <a:buNone/>
            </a:pPr>
            <a:r>
              <a:rPr lang="ru-RU" sz="7200" dirty="0" smtClean="0"/>
              <a:t>Сасим Анастасия</a:t>
            </a:r>
          </a:p>
          <a:p>
            <a:pPr>
              <a:buNone/>
            </a:pPr>
            <a:r>
              <a:rPr lang="ru-RU" sz="7200" dirty="0" smtClean="0"/>
              <a:t>Ярова Юлия</a:t>
            </a:r>
          </a:p>
          <a:p>
            <a:pPr>
              <a:buNone/>
            </a:pPr>
            <a:endParaRPr lang="ru-RU" sz="5000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600" b="1" dirty="0" smtClean="0"/>
              <a:t>Руководители проекта –</a:t>
            </a:r>
            <a:br>
              <a:rPr lang="ru-RU" sz="9600" b="1" dirty="0" smtClean="0"/>
            </a:br>
            <a:r>
              <a:rPr lang="ru-RU" sz="9600" b="1" dirty="0" smtClean="0"/>
              <a:t> преподаватели колледжа: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7200" dirty="0" smtClean="0"/>
              <a:t>Зажигина Ольга Александровна</a:t>
            </a:r>
          </a:p>
          <a:p>
            <a:pPr>
              <a:buNone/>
            </a:pPr>
            <a:r>
              <a:rPr lang="ru-RU" sz="7200" dirty="0" smtClean="0"/>
              <a:t>Прохорова Светлана Анатольевна </a:t>
            </a:r>
          </a:p>
          <a:p>
            <a:pPr>
              <a:buNone/>
            </a:pPr>
            <a:endParaRPr lang="ru-RU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Любят читать художественную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литературу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Выноска 1 (с границей) 5"/>
          <p:cNvSpPr/>
          <p:nvPr/>
        </p:nvSpPr>
        <p:spPr>
          <a:xfrm>
            <a:off x="1071538" y="5143512"/>
            <a:ext cx="928694" cy="214314"/>
          </a:xfrm>
          <a:prstGeom prst="accentCallout1">
            <a:avLst>
              <a:gd name="adj1" fmla="val 18750"/>
              <a:gd name="adj2" fmla="val -8333"/>
              <a:gd name="adj3" fmla="val 160575"/>
              <a:gd name="adj4" fmla="val -921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1 (с границей) 6"/>
          <p:cNvSpPr/>
          <p:nvPr/>
        </p:nvSpPr>
        <p:spPr>
          <a:xfrm>
            <a:off x="2143108" y="5000636"/>
            <a:ext cx="928694" cy="357190"/>
          </a:xfrm>
          <a:prstGeom prst="accentCallout1">
            <a:avLst>
              <a:gd name="adj1" fmla="val 18750"/>
              <a:gd name="adj2" fmla="val -8333"/>
              <a:gd name="adj3" fmla="val 137739"/>
              <a:gd name="adj4" fmla="val -78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2357430"/>
            <a:ext cx="31965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Иногда читают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143380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Девушки 3%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4143380"/>
            <a:ext cx="12025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Юноши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4%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Выноска 1 (с границей) 10"/>
          <p:cNvSpPr/>
          <p:nvPr/>
        </p:nvSpPr>
        <p:spPr>
          <a:xfrm>
            <a:off x="3857620" y="3143248"/>
            <a:ext cx="1000132" cy="2214578"/>
          </a:xfrm>
          <a:prstGeom prst="accentCallout1">
            <a:avLst>
              <a:gd name="adj1" fmla="val 18750"/>
              <a:gd name="adj2" fmla="val -8333"/>
              <a:gd name="adj3" fmla="val 113082"/>
              <a:gd name="adj4" fmla="val -74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1 (с границей) 11"/>
          <p:cNvSpPr/>
          <p:nvPr/>
        </p:nvSpPr>
        <p:spPr>
          <a:xfrm>
            <a:off x="5072066" y="3786190"/>
            <a:ext cx="928694" cy="1571636"/>
          </a:xfrm>
          <a:prstGeom prst="accentCallout1">
            <a:avLst>
              <a:gd name="adj1" fmla="val 18750"/>
              <a:gd name="adj2" fmla="val -8333"/>
              <a:gd name="adj3" fmla="val 113319"/>
              <a:gd name="adj4" fmla="val -92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3857628"/>
            <a:ext cx="13051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Девушки</a:t>
            </a:r>
          </a:p>
          <a:p>
            <a:pPr lvl="0"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65%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4357694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Юноши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52%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14"/>
            <a:ext cx="46926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Больше читали </a:t>
            </a:r>
            <a:b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11 до 15 лет</a:t>
            </a:r>
            <a:endParaRPr lang="ru-RU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Цилиндр 3"/>
          <p:cNvSpPr/>
          <p:nvPr/>
        </p:nvSpPr>
        <p:spPr>
          <a:xfrm>
            <a:off x="4929190" y="785794"/>
            <a:ext cx="1214446" cy="242889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Девушки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70%</a:t>
            </a:r>
          </a:p>
        </p:txBody>
      </p:sp>
      <p:sp>
        <p:nvSpPr>
          <p:cNvPr id="5" name="Цилиндр 4"/>
          <p:cNvSpPr/>
          <p:nvPr/>
        </p:nvSpPr>
        <p:spPr>
          <a:xfrm>
            <a:off x="6286512" y="1500174"/>
            <a:ext cx="1143008" cy="1716218"/>
          </a:xfrm>
          <a:prstGeom prst="ca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Юноши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52%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71810"/>
            <a:ext cx="6806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 15 лет продолжают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читать постоянно</a:t>
            </a:r>
            <a:endParaRPr lang="ru-RU" sz="4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500034" y="4572008"/>
            <a:ext cx="1214446" cy="178595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Девушки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25%</a:t>
            </a:r>
          </a:p>
        </p:txBody>
      </p:sp>
      <p:sp>
        <p:nvSpPr>
          <p:cNvPr id="8" name="Цилиндр 7"/>
          <p:cNvSpPr/>
          <p:nvPr/>
        </p:nvSpPr>
        <p:spPr>
          <a:xfrm>
            <a:off x="1785918" y="5572140"/>
            <a:ext cx="1143008" cy="787524"/>
          </a:xfrm>
          <a:prstGeom prst="ca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Юноши</a:t>
            </a: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читают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214290"/>
            <a:ext cx="90574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Домашняя библиотека есть у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1357298"/>
            <a:ext cx="1857388" cy="22145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Девушек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60%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4546" y="2143116"/>
            <a:ext cx="1785950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Юношей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44%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143248"/>
            <a:ext cx="54272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неё читали или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читают книги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124" y="5000636"/>
            <a:ext cx="1643074" cy="8572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15% девушек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4429132"/>
            <a:ext cx="1714512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24% Юношей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43446"/>
            <a:ext cx="41503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Книги в семье, как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правило, читает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таршее поколение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0723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Традиция семейного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чтения вслух была у</a:t>
            </a:r>
            <a:endParaRPr lang="ru-RU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Куб 2"/>
          <p:cNvSpPr/>
          <p:nvPr/>
        </p:nvSpPr>
        <p:spPr>
          <a:xfrm>
            <a:off x="2643174" y="3214686"/>
            <a:ext cx="2000264" cy="1928826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24% юношей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Куб 3"/>
          <p:cNvSpPr/>
          <p:nvPr/>
        </p:nvSpPr>
        <p:spPr>
          <a:xfrm>
            <a:off x="4429124" y="2571744"/>
            <a:ext cx="2000264" cy="2571768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35% девушек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0280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книги читали и читают: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44296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Развлекательные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143380"/>
            <a:ext cx="6248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Серьёзные книги о жизни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Куб 6"/>
          <p:cNvSpPr/>
          <p:nvPr/>
        </p:nvSpPr>
        <p:spPr>
          <a:xfrm>
            <a:off x="428596" y="1571612"/>
            <a:ext cx="1643074" cy="250033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95% девушек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Куб 7"/>
          <p:cNvSpPr/>
          <p:nvPr/>
        </p:nvSpPr>
        <p:spPr>
          <a:xfrm>
            <a:off x="1928794" y="2428868"/>
            <a:ext cx="1500198" cy="1643074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60% юношей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Куб 8"/>
          <p:cNvSpPr/>
          <p:nvPr/>
        </p:nvSpPr>
        <p:spPr>
          <a:xfrm>
            <a:off x="3714744" y="4857760"/>
            <a:ext cx="1571636" cy="1714512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35% девушек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Куб 9"/>
          <p:cNvSpPr/>
          <p:nvPr/>
        </p:nvSpPr>
        <p:spPr>
          <a:xfrm>
            <a:off x="5000628" y="5214950"/>
            <a:ext cx="1571636" cy="135732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20% юношей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1544</TotalTime>
  <Words>687</Words>
  <PresentationFormat>Экран (4:3)</PresentationFormat>
  <Paragraphs>197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Техническая</vt:lpstr>
      <vt:lpstr>Бумажная</vt:lpstr>
      <vt:lpstr>1_Бумажная</vt:lpstr>
      <vt:lpstr>2_Бумажная</vt:lpstr>
      <vt:lpstr>Аспект</vt:lpstr>
      <vt:lpstr>Официальная</vt:lpstr>
      <vt:lpstr>Мультимедийный исследовательский проект на тему:   «Почему мы      не читаем?»</vt:lpstr>
      <vt:lpstr>Анализ анкетирования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Книга  в жизни великих людей</vt:lpstr>
      <vt:lpstr>Александр Сергеевич Пушкин</vt:lpstr>
      <vt:lpstr>Фёдор Михайлович Достоевский</vt:lpstr>
      <vt:lpstr>Алексей Максимович Горький</vt:lpstr>
      <vt:lpstr>Иван Алексеевич Бунин</vt:lpstr>
      <vt:lpstr>Владимир Галактионович Короленко</vt:lpstr>
      <vt:lpstr>Артур Конан  Дойл</vt:lpstr>
      <vt:lpstr>Герман Гесс</vt:lpstr>
      <vt:lpstr>Генрих Миллер</vt:lpstr>
      <vt:lpstr>Книга в жизни нашего современника</vt:lpstr>
      <vt:lpstr>Слайд 22</vt:lpstr>
      <vt:lpstr>Слайд 23</vt:lpstr>
      <vt:lpstr>Слайд 24</vt:lpstr>
      <vt:lpstr>Семейное чтение-воспитание душевного родства</vt:lpstr>
      <vt:lpstr>Б.Зайцев</vt:lpstr>
      <vt:lpstr>Ф.М. Достоевский</vt:lpstr>
      <vt:lpstr>Царь Николай II</vt:lpstr>
      <vt:lpstr>К.И. Чуковский</vt:lpstr>
      <vt:lpstr>Д.С. Лихачёв</vt:lpstr>
      <vt:lpstr>Слайд 31</vt:lpstr>
      <vt:lpstr>Слайд 32</vt:lpstr>
      <vt:lpstr>У Научной библиотеки СГУ студенты геологического колледжа </vt:lpstr>
      <vt:lpstr>Слайд 34</vt:lpstr>
      <vt:lpstr>Слайд 35</vt:lpstr>
      <vt:lpstr>Слайд 36</vt:lpstr>
      <vt:lpstr>Слайд 37</vt:lpstr>
      <vt:lpstr>Д.С. Лихачёв</vt:lpstr>
      <vt:lpstr>Слайд 39</vt:lpstr>
      <vt:lpstr>Слайд 40</vt:lpstr>
      <vt:lpstr>Слайд 41</vt:lpstr>
      <vt:lpstr>Слайд 42</vt:lpstr>
      <vt:lpstr>Слайд 43</vt:lpstr>
      <vt:lpstr>Слайд 44</vt:lpstr>
      <vt:lpstr>А. Моруа</vt:lpstr>
      <vt:lpstr>Диагностический тест</vt:lpstr>
      <vt:lpstr>   1. Оцените соответствующим баллом Ваше отношение к чтению, к книге, с которым Вы пришли на Конференцию: 5     4      3      2      1   (Подчеркните нужную цифру)  2. Изменилось ли Ваше отношение к чтению, к книге после знакомства с материалами исследования? Оцените баллом:  5     4      3     2      1   (Подчеркните нужную цифру)  3. Хотели бы Вы принять в дальнейшем участие в исследовательской работе? Да        -Нет                        (Подчеркните ответ)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«почему мы не читаем»</dc:title>
  <dc:creator>Пользователь</dc:creator>
  <cp:lastModifiedBy>Пользователь</cp:lastModifiedBy>
  <cp:revision>141</cp:revision>
  <dcterms:modified xsi:type="dcterms:W3CDTF">2010-01-20T12:07:04Z</dcterms:modified>
</cp:coreProperties>
</file>