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303" r:id="rId6"/>
    <p:sldId id="260" r:id="rId7"/>
    <p:sldId id="261" r:id="rId8"/>
    <p:sldId id="262" r:id="rId9"/>
    <p:sldId id="263" r:id="rId10"/>
    <p:sldId id="264" r:id="rId11"/>
    <p:sldId id="297" r:id="rId12"/>
    <p:sldId id="266" r:id="rId13"/>
    <p:sldId id="269" r:id="rId14"/>
    <p:sldId id="270" r:id="rId15"/>
    <p:sldId id="271" r:id="rId16"/>
    <p:sldId id="298" r:id="rId17"/>
    <p:sldId id="299" r:id="rId18"/>
    <p:sldId id="301" r:id="rId19"/>
    <p:sldId id="300" r:id="rId20"/>
    <p:sldId id="273" r:id="rId21"/>
    <p:sldId id="274" r:id="rId22"/>
    <p:sldId id="281" r:id="rId23"/>
    <p:sldId id="280" r:id="rId24"/>
    <p:sldId id="277" r:id="rId25"/>
    <p:sldId id="275" r:id="rId26"/>
    <p:sldId id="278" r:id="rId27"/>
    <p:sldId id="282" r:id="rId28"/>
    <p:sldId id="283" r:id="rId29"/>
    <p:sldId id="284" r:id="rId30"/>
    <p:sldId id="302" r:id="rId31"/>
    <p:sldId id="285" r:id="rId32"/>
    <p:sldId id="286" r:id="rId33"/>
    <p:sldId id="304" r:id="rId34"/>
    <p:sldId id="305" r:id="rId35"/>
    <p:sldId id="312" r:id="rId36"/>
    <p:sldId id="288" r:id="rId37"/>
    <p:sldId id="296" r:id="rId38"/>
    <p:sldId id="289" r:id="rId39"/>
    <p:sldId id="291" r:id="rId40"/>
    <p:sldId id="292" r:id="rId41"/>
    <p:sldId id="306" r:id="rId42"/>
    <p:sldId id="313" r:id="rId43"/>
    <p:sldId id="293" r:id="rId44"/>
    <p:sldId id="307" r:id="rId45"/>
    <p:sldId id="308" r:id="rId46"/>
    <p:sldId id="309" r:id="rId47"/>
    <p:sldId id="315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ED600-4AE5-4FF4-A4D0-ACBB41D2779A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DC6E8-0DCF-469D-AE5E-F35FE2DC6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DC6E8-0DCF-469D-AE5E-F35FE2DC658E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06EC-F863-4883-A1E6-DA5198FA264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E915-9395-4B2B-AF47-8306538A9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06EC-F863-4883-A1E6-DA5198FA264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E915-9395-4B2B-AF47-8306538A9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06EC-F863-4883-A1E6-DA5198FA264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E915-9395-4B2B-AF47-8306538A9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06EC-F863-4883-A1E6-DA5198FA264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E915-9395-4B2B-AF47-8306538A9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06EC-F863-4883-A1E6-DA5198FA264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E915-9395-4B2B-AF47-8306538A9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06EC-F863-4883-A1E6-DA5198FA264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E915-9395-4B2B-AF47-8306538A9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06EC-F863-4883-A1E6-DA5198FA264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E915-9395-4B2B-AF47-8306538A9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06EC-F863-4883-A1E6-DA5198FA264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E915-9395-4B2B-AF47-8306538A9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06EC-F863-4883-A1E6-DA5198FA264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E915-9395-4B2B-AF47-8306538A9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06EC-F863-4883-A1E6-DA5198FA264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E915-9395-4B2B-AF47-8306538A9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06EC-F863-4883-A1E6-DA5198FA264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E915-9395-4B2B-AF47-8306538A9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C06EC-F863-4883-A1E6-DA5198FA264C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8E915-9395-4B2B-AF47-8306538A9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11" Type="http://schemas.openxmlformats.org/officeDocument/2006/relationships/image" Target="../media/image26.gif"/><Relationship Id="rId5" Type="http://schemas.openxmlformats.org/officeDocument/2006/relationships/image" Target="../media/image20.gif"/><Relationship Id="rId10" Type="http://schemas.openxmlformats.org/officeDocument/2006/relationships/image" Target="../media/image25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ochtimes.ru/images/stories/03/science/121_shgs08062231.jp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gif"/><Relationship Id="rId3" Type="http://schemas.openxmlformats.org/officeDocument/2006/relationships/image" Target="../media/image23.gif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67.gif"/><Relationship Id="rId4" Type="http://schemas.openxmlformats.org/officeDocument/2006/relationships/image" Target="../media/image66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ые фото\Мои рисунки\air_pollutant_test_600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57"/>
            <a:ext cx="9144000" cy="68622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0"/>
            <a:ext cx="8786842" cy="26431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Загрязнение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 окружающей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 среды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000372"/>
            <a:ext cx="76392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Автор: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Ситник Таисия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г. Саратов, МОУ «СОШ № 60», 4 «а» класс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4857760"/>
            <a:ext cx="69477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rgbClr val="FF0000"/>
                </a:solidFill>
              </a:rPr>
              <a:t>Научный руководитель:</a:t>
            </a:r>
          </a:p>
          <a:p>
            <a:pPr algn="ctr"/>
            <a:r>
              <a:rPr lang="ru-RU" sz="3600" b="1" dirty="0" smtClean="0">
                <a:ln/>
                <a:solidFill>
                  <a:srgbClr val="FF0000"/>
                </a:solidFill>
              </a:rPr>
              <a:t>Мироненко Валентина Ефимовна</a:t>
            </a:r>
          </a:p>
          <a:p>
            <a:pPr algn="ctr"/>
            <a:r>
              <a:rPr lang="ru-RU" sz="3600" b="1" dirty="0" smtClean="0">
                <a:ln/>
                <a:solidFill>
                  <a:srgbClr val="FF0000"/>
                </a:solidFill>
              </a:rPr>
              <a:t>учитель высшей категории</a:t>
            </a:r>
            <a:endParaRPr lang="ru-RU" sz="3600" b="1" dirty="0">
              <a:ln/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7215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Восстановление   чистоты вод  произойдёт лишь через 300-400 лет.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Downloads\АНИМАЦИОННЫЕ КАРТИНКИ С САЙТА УЧИТЕЛЯ БИОЛОГИИ\Animation1\nature 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5800" y="1357298"/>
            <a:ext cx="4687012" cy="5262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ые фото\Мои рисунки\blue-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7098" cy="74303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428604"/>
            <a:ext cx="8429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Атмосферный воздух -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Новые фото\Мои рисунки\20071021_1326_1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5683261" cy="42624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8" y="2071678"/>
            <a:ext cx="321471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Человек может находиться без пищи пять недель, без воды – пять дней, а без воздуха всего лишь пять минут.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Воздух – смесь газов.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Основное назначение воздуха – это обеспечение дыхания живых организмов</a:t>
            </a:r>
          </a:p>
        </p:txBody>
      </p:sp>
      <p:pic>
        <p:nvPicPr>
          <p:cNvPr id="22530" name="Picture 2" descr="C:\Downloads\АНИМАЦИОННЫЕ КАРТИНКИ С САЙТА УЧИТЕЛЯ БИОЛОГИИ\анимация земноводные\Рисунок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072066" y="4471978"/>
            <a:ext cx="3643338" cy="2386022"/>
          </a:xfrm>
          <a:prstGeom prst="rect">
            <a:avLst/>
          </a:prstGeom>
          <a:noFill/>
        </p:spPr>
      </p:pic>
      <p:pic>
        <p:nvPicPr>
          <p:cNvPr id="22533" name="Picture 5" descr="C:\Downloads\АНИМАЦИОННЫЕ КАРТИНКИ С САЙТА УЧИТЕЛЯ БИОЛОГИИ\анимация птицы\Animals-0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571612"/>
            <a:ext cx="2700352" cy="3052778"/>
          </a:xfrm>
          <a:prstGeom prst="rect">
            <a:avLst/>
          </a:prstGeom>
          <a:noFill/>
        </p:spPr>
      </p:pic>
      <p:pic>
        <p:nvPicPr>
          <p:cNvPr id="22534" name="Picture 6" descr="C:\Downloads\АНИМАЦИОННЫЕ КАРТИНКИ С САЙТА УЧИТЕЛЯ БИОЛОГИИ\бабочки  анимация\aimi_ru_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357694"/>
            <a:ext cx="707923" cy="553722"/>
          </a:xfrm>
          <a:prstGeom prst="rect">
            <a:avLst/>
          </a:prstGeom>
          <a:noFill/>
        </p:spPr>
      </p:pic>
      <p:pic>
        <p:nvPicPr>
          <p:cNvPr id="22536" name="Picture 8" descr="C:\Downloads\АНИМАЦИОННЫЕ КАРТИНКИ С САЙТА УЧИТЕЛЯ БИОЛОГИИ\бабочки  анимация\7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338787">
            <a:off x="43473" y="4868319"/>
            <a:ext cx="832119" cy="544473"/>
          </a:xfrm>
          <a:prstGeom prst="rect">
            <a:avLst/>
          </a:prstGeom>
          <a:noFill/>
        </p:spPr>
      </p:pic>
      <p:pic>
        <p:nvPicPr>
          <p:cNvPr id="22537" name="Picture 9" descr="C:\Downloads\АНИМАЦИОННЫЕ КАРТИНКИ С САЙТА УЧИТЕЛЯ БИОЛОГИИ\бабочки  анимация\1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428596" y="5565025"/>
            <a:ext cx="994603" cy="1292975"/>
          </a:xfrm>
          <a:prstGeom prst="rect">
            <a:avLst/>
          </a:prstGeom>
          <a:noFill/>
        </p:spPr>
      </p:pic>
      <p:pic>
        <p:nvPicPr>
          <p:cNvPr id="22538" name="Picture 10" descr="C:\Downloads\АНИМАЦИОННЫЕ КАРТИНКИ С САЙТА УЧИТЕЛЯ БИОЛОГИИ\цветы gif\1271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23742">
            <a:off x="1925247" y="5086578"/>
            <a:ext cx="1691414" cy="1857364"/>
          </a:xfrm>
          <a:prstGeom prst="rect">
            <a:avLst/>
          </a:prstGeom>
          <a:noFill/>
        </p:spPr>
      </p:pic>
      <p:pic>
        <p:nvPicPr>
          <p:cNvPr id="22539" name="Picture 11" descr="C:\Downloads\АНИМАЦИОННЫЕ КАРТИНКИ С САЙТА УЧИТЕЛЯ БИОЛОГИИ\цветы gif\колокольчик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674483">
            <a:off x="1196770" y="5687541"/>
            <a:ext cx="923925" cy="1066800"/>
          </a:xfrm>
          <a:prstGeom prst="rect">
            <a:avLst/>
          </a:prstGeom>
          <a:noFill/>
        </p:spPr>
      </p:pic>
      <p:pic>
        <p:nvPicPr>
          <p:cNvPr id="22540" name="Picture 12" descr="C:\Downloads\АНИМАЦИОННЫЕ КАРТИНКИ С САЙТА УЧИТЕЛЯ БИОЛОГИИ\цветы gif\колокольчик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60781" flipH="1">
            <a:off x="1285852" y="5357826"/>
            <a:ext cx="1004901" cy="1066800"/>
          </a:xfrm>
          <a:prstGeom prst="rect">
            <a:avLst/>
          </a:prstGeom>
          <a:noFill/>
        </p:spPr>
      </p:pic>
      <p:pic>
        <p:nvPicPr>
          <p:cNvPr id="22541" name="Picture 13" descr="C:\Downloads\АНИМАЦИОННЫЕ КАРТИНКИ С САЙТА УЧИТЕЛЯ БИОЛОГИИ\цветы gif\колокольчик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476284" flipH="1">
            <a:off x="1428728" y="5791200"/>
            <a:ext cx="933463" cy="1066800"/>
          </a:xfrm>
          <a:prstGeom prst="rect">
            <a:avLst/>
          </a:prstGeom>
          <a:noFill/>
        </p:spPr>
      </p:pic>
      <p:pic>
        <p:nvPicPr>
          <p:cNvPr id="22542" name="Picture 14" descr="C:\Downloads\АНИМАЦИОННЫЕ КАРТИНКИ С САЙТА УЧИТЕЛЯ БИОЛОГИИ\цветы gif\колокольчик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28" y="5500702"/>
            <a:ext cx="923925" cy="1066800"/>
          </a:xfrm>
          <a:prstGeom prst="rect">
            <a:avLst/>
          </a:prstGeom>
          <a:noFill/>
        </p:spPr>
      </p:pic>
      <p:pic>
        <p:nvPicPr>
          <p:cNvPr id="22544" name="Picture 16" descr="C:\Downloads\АНИМАЦИОННЫЕ КАРТИНКИ С САЙТА УЧИТЕЛЯ БИОЛОГИИ\бабочки  анимация\8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5600700"/>
            <a:ext cx="1514475" cy="1257300"/>
          </a:xfrm>
          <a:prstGeom prst="rect">
            <a:avLst/>
          </a:prstGeom>
          <a:noFill/>
        </p:spPr>
      </p:pic>
      <p:pic>
        <p:nvPicPr>
          <p:cNvPr id="22545" name="Picture 17" descr="C:\Downloads\АНИМАЦИОННЫЕ КАРТИНКИ С САЙТА УЧИТЕЛЯ БИОЛОГИИ\бабочки  анимация\23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7420005">
            <a:off x="3957851" y="4799939"/>
            <a:ext cx="730040" cy="569431"/>
          </a:xfrm>
          <a:prstGeom prst="rect">
            <a:avLst/>
          </a:prstGeom>
          <a:noFill/>
        </p:spPr>
      </p:pic>
      <p:pic>
        <p:nvPicPr>
          <p:cNvPr id="22548" name="Picture 20" descr="C:\Downloads\АНИМАЦИОННЫЕ КАРТИНКИ С САЙТА УЧИТЕЛЯ БИОЛОГИИ\анимация птицы\51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71538" y="2500306"/>
            <a:ext cx="952500" cy="704850"/>
          </a:xfrm>
          <a:prstGeom prst="rect">
            <a:avLst/>
          </a:prstGeom>
          <a:noFill/>
        </p:spPr>
      </p:pic>
      <p:pic>
        <p:nvPicPr>
          <p:cNvPr id="22549" name="Picture 21" descr="C:\Downloads\АНИМАЦИОННЫЕ КАРТИНКИ С САЙТА УЧИТЕЛЯ БИОЛОГИИ\анимация птицы\51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71604" y="1500174"/>
            <a:ext cx="952500" cy="704850"/>
          </a:xfrm>
          <a:prstGeom prst="rect">
            <a:avLst/>
          </a:prstGeom>
          <a:noFill/>
        </p:spPr>
      </p:pic>
      <p:pic>
        <p:nvPicPr>
          <p:cNvPr id="22550" name="Picture 22" descr="C:\Downloads\АНИМАЦИОННЫЕ КАРТИНКИ С САЙТА УЧИТЕЛЯ БИОЛОГИИ\анимация птицы\51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20" y="1714488"/>
            <a:ext cx="952500" cy="704850"/>
          </a:xfrm>
          <a:prstGeom prst="rect">
            <a:avLst/>
          </a:prstGeom>
          <a:noFill/>
        </p:spPr>
      </p:pic>
      <p:pic>
        <p:nvPicPr>
          <p:cNvPr id="22551" name="Picture 23" descr="C:\Downloads\АНИМАЦИОННЫЕ КАРТИНКИ С САЙТА УЧИТЕЛЯ БИОЛОГИИ\анимация птицы\51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488" y="1428736"/>
            <a:ext cx="952500" cy="704850"/>
          </a:xfrm>
          <a:prstGeom prst="rect">
            <a:avLst/>
          </a:prstGeom>
          <a:noFill/>
        </p:spPr>
      </p:pic>
      <p:pic>
        <p:nvPicPr>
          <p:cNvPr id="22552" name="Picture 24" descr="C:\Downloads\АНИМАЦИОННЫЕ КАРТИНКИ С САЙТА УЧИТЕЛЯ БИОЛОГИИ\анимация птицы\51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3108" y="2857496"/>
            <a:ext cx="952500" cy="704850"/>
          </a:xfrm>
          <a:prstGeom prst="rect">
            <a:avLst/>
          </a:prstGeom>
          <a:noFill/>
        </p:spPr>
      </p:pic>
      <p:pic>
        <p:nvPicPr>
          <p:cNvPr id="22553" name="Picture 25" descr="C:\Downloads\АНИМАЦИОННЫЕ КАРТИНКИ С САЙТА УЧИТЕЛЯ БИОЛОГИИ\анимация птицы\51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6248" y="1571612"/>
            <a:ext cx="952500" cy="704850"/>
          </a:xfrm>
          <a:prstGeom prst="rect">
            <a:avLst/>
          </a:prstGeom>
          <a:noFill/>
        </p:spPr>
      </p:pic>
      <p:pic>
        <p:nvPicPr>
          <p:cNvPr id="22554" name="Picture 26" descr="C:\Downloads\АНИМАЦИОННЫЕ КАРТИНКИ С САЙТА УЧИТЕЛЯ БИОЛОГИИ\анимация птицы\51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8992" y="3143248"/>
            <a:ext cx="952500" cy="70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Новые фото\Мои рисунки\0_afaf_a5aeebc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9144000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Атмосфера обладает способностью к самоочищению, но в современных условиях возможности природных систем самоочищения подорваны.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072074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Уровень загрязнения саратовского воздуха в три раза превышает норму.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ые фото\Мои рисунки\8197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" y="0"/>
            <a:ext cx="8858280" cy="248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еятельность человека  по своим  масштабам превосходит природное загрязнение атмосферного воздуха.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F:\Новые фото\Мои рисунки\1220873146_vozduh-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Выбросы   вредных веществ в атмосферу делятся  на: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0011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50000"/>
              </a:lnSpc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газообразные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 оксиды азота, серы, углерода, сероводород и др.)</a:t>
            </a:r>
          </a:p>
          <a:p>
            <a:pPr lvl="0">
              <a:lnSpc>
                <a:spcPct val="250000"/>
              </a:lnSpc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жидкие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 кислоты, щёлочи, растворы солей и др.)</a:t>
            </a:r>
          </a:p>
          <a:p>
            <a:pPr lvl="0">
              <a:lnSpc>
                <a:spcPct val="250000"/>
              </a:lnSpc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твёрдые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(радиоактивные вещества, свинец и его соединения,</a:t>
            </a:r>
          </a:p>
          <a:p>
            <a:pPr>
              <a:lnSpc>
                <a:spcPct val="2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органическая и неорганическая пыль, сажа, смолистые вещества)</a:t>
            </a:r>
          </a:p>
          <a:p>
            <a:pPr>
              <a:lnSpc>
                <a:spcPct val="150000"/>
              </a:lnSpc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358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загрязнения: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F:\Новые фото\Мои рисунки\town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03895"/>
            <a:ext cx="8143900" cy="50541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857232"/>
            <a:ext cx="825732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тепловые и атомные электростанции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358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загрязнения: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4" descr="F:\Новые фото\Мои рисунки\fak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7358114" cy="50720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92867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продукты сжигания топлива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358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загрязнения: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F:\Новые фото\Мои рисунки\342.jpg"/>
          <p:cNvPicPr>
            <a:picLocks noChangeAspect="1" noChangeArrowheads="1"/>
          </p:cNvPicPr>
          <p:nvPr/>
        </p:nvPicPr>
        <p:blipFill>
          <a:blip r:embed="rId2"/>
          <a:srcRect t="9459" r="1544"/>
          <a:stretch>
            <a:fillRect/>
          </a:stretch>
        </p:blipFill>
        <p:spPr bwMode="auto">
          <a:xfrm>
            <a:off x="714348" y="2059177"/>
            <a:ext cx="7858180" cy="479882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64" y="785794"/>
            <a:ext cx="87154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продукты сжигания бытовых отходов (мусор, полиэтилен, пластик)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358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загрязнения: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3" descr="F:\Новые фото\Мои рисунки\vuxl-gaz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28868"/>
            <a:ext cx="8286776" cy="48291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928670"/>
            <a:ext cx="75096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выхлопные газы автомобилей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V="1">
            <a:off x="214282" y="575998"/>
            <a:ext cx="8643966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Глобальные   экологические  проблемы…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Сейчас эти слова можно услышать очень часто.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они означают?   Когда возникли?  В чём их причины? Какие меры  необходимо предпринять для их решения?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Называя эти проблемы ГЛОБАЛЬНЫМИ, учёные стремятся показать их значение для всей планеты, для всего человечества.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Большая загазованность отрицательно сказывается на экологической обстановке  и  влияет  на самочувствие людей, флору, фауну. </a:t>
            </a:r>
          </a:p>
          <a:p>
            <a:pPr>
              <a:lnSpc>
                <a:spcPct val="150000"/>
              </a:lnSpc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Downloads\АНИМАЦИОННЫЕ КАРТИНКИ С САЙТА УЧИТЕЛЯ БИОЛОГИИ\анимация кошки\cat_16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928802"/>
            <a:ext cx="2528825" cy="3160048"/>
          </a:xfrm>
          <a:prstGeom prst="rect">
            <a:avLst/>
          </a:prstGeom>
          <a:noFill/>
        </p:spPr>
      </p:pic>
      <p:pic>
        <p:nvPicPr>
          <p:cNvPr id="31747" name="Picture 3" descr="E:\МАМИНА ПАПКА\ЭКОЛОГИЯ\4822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3630"/>
            <a:ext cx="3418831" cy="4424370"/>
          </a:xfrm>
          <a:prstGeom prst="rect">
            <a:avLst/>
          </a:prstGeom>
          <a:noFill/>
        </p:spPr>
      </p:pic>
      <p:pic>
        <p:nvPicPr>
          <p:cNvPr id="31748" name="Picture 4" descr="E:\МАМИНА ПАПКА\ЭКОЛОГИЯ\db81430d2e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524380"/>
            <a:ext cx="3500430" cy="2333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0715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Основные экологические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проблемы атмосферы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2770" name="Picture 2" descr="E:\МАМИНА ПАПКА\ЭКОЛОГИЯ\озоновая дыра над Антарктид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7637987" cy="48577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2285992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Озоновые дыры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0715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Основные экологические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проблемы атмосферы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3796" name="Picture 4" descr="E:\МАМИНА ПАПКА\ЭКОЛОГИЯ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84159"/>
            <a:ext cx="5857884" cy="46738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57884" y="2643182"/>
            <a:ext cx="3286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Парниковый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эффект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0715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Основные экологические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проблемы атмосферы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4818" name="Picture 2" descr="C:\Downloads\АНИМАЦИОННЫЕ КАРТИНКИ С САЙТА УЧИТЕЛЯ БИОЛОГИИ\цветы gif\foto240x320_ru_nature_screensavers_000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2749"/>
            <a:ext cx="5500694" cy="50852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00760" y="2285992"/>
            <a:ext cx="3143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Выпадение </a:t>
            </a:r>
          </a:p>
          <a:p>
            <a:pPr>
              <a:lnSpc>
                <a:spcPct val="20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кислотных </a:t>
            </a:r>
          </a:p>
          <a:p>
            <a:pPr>
              <a:lnSpc>
                <a:spcPct val="20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дождей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0715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Основные экологические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проблемы атмосферы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8" y="2500306"/>
            <a:ext cx="3000396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Выбросы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тяжелых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металлов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 descr="F: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7363"/>
            <a:ext cx="5265737" cy="5100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E:\МАМИНА ПАПКА\ЭКОЛОГИЯ\kilimanjaro_01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209"/>
            <a:ext cx="5286380" cy="679679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72132" y="285728"/>
            <a:ext cx="335758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последние 300 лет человечество уничтожило 2/3 лесов.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планете каждый день исчезает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 видов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животных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растений.</a:t>
            </a:r>
            <a:endParaRPr lang="ru-RU" sz="32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E:\МАМИНА ПАПКА\ЭКОЛОГИЯ\энергия солн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Картинка 27 из 203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6181"/>
          <a:stretch>
            <a:fillRect/>
          </a:stretch>
        </p:blipFill>
        <p:spPr bwMode="auto">
          <a:xfrm>
            <a:off x="0" y="3605192"/>
            <a:ext cx="4000496" cy="32528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214290"/>
            <a:ext cx="8501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тратим бесценные природные ресурсы и мало используем неистощимые источники энергии: ветер и солнце.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0"/>
            <a:ext cx="87154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Растут  горы  мусора. Мы всё больше используем пластмассу, а срок  разложения пластиковой бутылки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100 лет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Picture 3" descr="F:\Новые фото\Мои рисунки\ic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35099"/>
            <a:ext cx="8215370" cy="5302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842968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Возможно  ли </a:t>
            </a:r>
          </a:p>
          <a:p>
            <a:pPr algn="ctr">
              <a:lnSpc>
                <a:spcPct val="150000"/>
              </a:lnSpc>
            </a:pP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исправить ситуацию ???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714356"/>
            <a:ext cx="828680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ДА.   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Надо,  чтобы всё, что мы делаем, не наносило непоправимый  вред природе. 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50" y="2571744"/>
            <a:ext cx="89297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Экологические проблемы возникли не сразу. Они накапливались постепенно и во второй половине  двадцатого века приобрели планетарные  масштабы.</a:t>
            </a:r>
            <a:endParaRPr lang="ru-RU" sz="2800" b="1" dirty="0"/>
          </a:p>
        </p:txBody>
      </p:sp>
      <p:pic>
        <p:nvPicPr>
          <p:cNvPr id="5121" name="Picture 1" descr="E:\МАМИНА ПАПКА\ЭКОЛОГИЯ\1%5B16305%5D%28300x238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64944" cy="2500306"/>
          </a:xfrm>
          <a:prstGeom prst="rect">
            <a:avLst/>
          </a:prstGeom>
          <a:noFill/>
        </p:spPr>
      </p:pic>
      <p:pic>
        <p:nvPicPr>
          <p:cNvPr id="5122" name="Picture 2" descr="E:\МАМИНА ПАПКА\ЭКОЛОГИЯ\1208500548628429_200_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0"/>
            <a:ext cx="2786082" cy="2540000"/>
          </a:xfrm>
          <a:prstGeom prst="rect">
            <a:avLst/>
          </a:prstGeom>
          <a:noFill/>
        </p:spPr>
      </p:pic>
      <p:pic>
        <p:nvPicPr>
          <p:cNvPr id="5123" name="Picture 3" descr="E:\МАМИНА ПАПКА\ЭКОЛОГИЯ\eco_nn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8" y="0"/>
            <a:ext cx="3200392" cy="2500306"/>
          </a:xfrm>
          <a:prstGeom prst="rect">
            <a:avLst/>
          </a:prstGeom>
          <a:noFill/>
        </p:spPr>
      </p:pic>
      <p:pic>
        <p:nvPicPr>
          <p:cNvPr id="5124" name="Picture 4" descr="E:\МАМИНА ПАПКА\ЭКОЛОГИЯ\ic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4572008"/>
            <a:ext cx="2912092" cy="2285992"/>
          </a:xfrm>
          <a:prstGeom prst="rect">
            <a:avLst/>
          </a:prstGeom>
          <a:noFill/>
        </p:spPr>
      </p:pic>
      <p:pic>
        <p:nvPicPr>
          <p:cNvPr id="5125" name="Picture 5" descr="E:\МАМИНА ПАПКА\ЭКОЛОГИЯ\image0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9" y="4563982"/>
            <a:ext cx="3214710" cy="2294017"/>
          </a:xfrm>
          <a:prstGeom prst="rect">
            <a:avLst/>
          </a:prstGeom>
          <a:noFill/>
        </p:spPr>
      </p:pic>
      <p:pic>
        <p:nvPicPr>
          <p:cNvPr id="5126" name="Picture 6" descr="E:\МАМИНА ПАПКА\ЭКОЛОГИЯ\Muso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4554148"/>
            <a:ext cx="3071802" cy="2303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857232"/>
            <a:ext cx="77867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наше природное наследие. Без природы не было бы нас и нашей культуры.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0"/>
            <a:ext cx="78581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Вот и наш президент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Дмитрий Анатольевич Медведев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говорит о важности заботы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природе:</a:t>
            </a:r>
          </a:p>
          <a:p>
            <a:endParaRPr lang="ru-RU" dirty="0"/>
          </a:p>
        </p:txBody>
      </p:sp>
      <p:pic>
        <p:nvPicPr>
          <p:cNvPr id="2050" name="Picture 2" descr="F:\Новые фото\Мои рисунки\12012892920020.jpg"/>
          <p:cNvPicPr>
            <a:picLocks noChangeAspect="1" noChangeArrowheads="1"/>
          </p:cNvPicPr>
          <p:nvPr/>
        </p:nvPicPr>
        <p:blipFill>
          <a:blip r:embed="rId2"/>
          <a:srcRect t="1393" r="4918"/>
          <a:stretch>
            <a:fillRect/>
          </a:stretch>
        </p:blipFill>
        <p:spPr bwMode="auto">
          <a:xfrm>
            <a:off x="1285852" y="2177581"/>
            <a:ext cx="6786610" cy="46804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214422"/>
            <a:ext cx="8429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«Решение экологических проблем становиться одним из приоритетов развития России…».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6"/>
            <a:ext cx="814393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же надо делать,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вести себя правильно?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61" name="Picture 1" descr="E:\МАМИНА ПАПКА\ЭКОЛОГИЯ\clip_image0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280767"/>
            <a:ext cx="3429024" cy="3577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642918"/>
            <a:ext cx="8715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срубили лес, надо посадить новый;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0"/>
            <a:ext cx="626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Правила   просты: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43" name="Picture 3" descr="F:\Новые фото\Мои рисунки\%7B37dрубка леса.jpg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714744" cy="4699014"/>
          </a:xfrm>
          <a:prstGeom prst="rect">
            <a:avLst/>
          </a:prstGeom>
          <a:noFill/>
        </p:spPr>
      </p:pic>
      <p:pic>
        <p:nvPicPr>
          <p:cNvPr id="61444" name="Picture 4" descr="F:\Новые фото\Мои рисунки\%7B37dрубка леса.jpgновый ле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5513" y="2571744"/>
            <a:ext cx="5728487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F:\Новые фото\Мои рисунки\132739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737884" cy="52863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71480"/>
            <a:ext cx="8628516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вредные сбросы надо очистить;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0"/>
            <a:ext cx="626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Правила   просты: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0"/>
            <a:ext cx="626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Правила   просты: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3491" name="Picture 3" descr="Картинка 114 из 2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50272"/>
            <a:ext cx="6143636" cy="46077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857232"/>
            <a:ext cx="8501122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использовать лучшие технологии и исправить то, что уже нарушено;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НАШИ ФОТО\08.04.07\08.04.07. 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pic>
        <p:nvPicPr>
          <p:cNvPr id="9" name="Picture 6" descr="E:\МАМИНА ПАПКА\ЭКОЛОГИЯ\natur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214950"/>
            <a:ext cx="447675" cy="476250"/>
          </a:xfrm>
          <a:prstGeom prst="rect">
            <a:avLst/>
          </a:prstGeom>
          <a:noFill/>
        </p:spPr>
      </p:pic>
      <p:pic>
        <p:nvPicPr>
          <p:cNvPr id="10" name="Picture 7" descr="E:\МАМИНА ПАПКА\ЭКОЛОГИЯ\natur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000636"/>
            <a:ext cx="447675" cy="476250"/>
          </a:xfrm>
          <a:prstGeom prst="rect">
            <a:avLst/>
          </a:prstGeom>
          <a:noFill/>
        </p:spPr>
      </p:pic>
      <p:pic>
        <p:nvPicPr>
          <p:cNvPr id="11" name="Picture 8" descr="E:\МАМИНА ПАПКА\ЭКОЛОГИЯ\natur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000636"/>
            <a:ext cx="447675" cy="476250"/>
          </a:xfrm>
          <a:prstGeom prst="rect">
            <a:avLst/>
          </a:prstGeom>
          <a:noFill/>
        </p:spPr>
      </p:pic>
      <p:pic>
        <p:nvPicPr>
          <p:cNvPr id="12" name="Picture 9" descr="E:\МАМИНА ПАПКА\ЭКОЛОГИЯ\natur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929198"/>
            <a:ext cx="447675" cy="476250"/>
          </a:xfrm>
          <a:prstGeom prst="rect">
            <a:avLst/>
          </a:prstGeom>
          <a:noFill/>
        </p:spPr>
      </p:pic>
      <p:pic>
        <p:nvPicPr>
          <p:cNvPr id="13" name="Picture 10" descr="E:\МАМИНА ПАПКА\ЭКОЛОГИЯ\natur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5429264"/>
            <a:ext cx="447675" cy="476250"/>
          </a:xfrm>
          <a:prstGeom prst="rect">
            <a:avLst/>
          </a:prstGeom>
          <a:noFill/>
        </p:spPr>
      </p:pic>
      <p:pic>
        <p:nvPicPr>
          <p:cNvPr id="14" name="Picture 11" descr="E:\МАМИНА ПАПКА\ЭКОЛОГИЯ\natur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643578"/>
            <a:ext cx="447675" cy="476250"/>
          </a:xfrm>
          <a:prstGeom prst="rect">
            <a:avLst/>
          </a:prstGeom>
          <a:noFill/>
        </p:spPr>
      </p:pic>
      <p:pic>
        <p:nvPicPr>
          <p:cNvPr id="15" name="Picture 12" descr="E:\МАМИНА ПАПКА\ЭКОЛОГИЯ\natur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072074"/>
            <a:ext cx="447675" cy="476250"/>
          </a:xfrm>
          <a:prstGeom prst="rect">
            <a:avLst/>
          </a:prstGeom>
          <a:noFill/>
        </p:spPr>
      </p:pic>
      <p:pic>
        <p:nvPicPr>
          <p:cNvPr id="16" name="Picture 13" descr="E:\МАМИНА ПАПКА\ЭКОЛОГИЯ\natur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429264"/>
            <a:ext cx="447675" cy="4762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214290"/>
            <a:ext cx="9144000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Уже сегодня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каждый школьник может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посадить деревья рядом со своим домом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F:\Новые фото\Мои рисунки\солнышко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500042"/>
            <a:ext cx="2214578" cy="2214578"/>
          </a:xfrm>
          <a:prstGeom prst="rect">
            <a:avLst/>
          </a:prstGeom>
          <a:noFill/>
        </p:spPr>
      </p:pic>
      <p:pic>
        <p:nvPicPr>
          <p:cNvPr id="17410" name="Picture 2" descr="F:\Новые фото\Мои рисунки\дождь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357694"/>
            <a:ext cx="857250" cy="657225"/>
          </a:xfrm>
          <a:prstGeom prst="rect">
            <a:avLst/>
          </a:prstGeom>
          <a:noFill/>
        </p:spPr>
      </p:pic>
      <p:pic>
        <p:nvPicPr>
          <p:cNvPr id="17411" name="Picture 3" descr="F:\Новые фото\Мои рисунки\дождь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572008"/>
            <a:ext cx="857250" cy="657225"/>
          </a:xfrm>
          <a:prstGeom prst="rect">
            <a:avLst/>
          </a:prstGeom>
          <a:noFill/>
        </p:spPr>
      </p:pic>
      <p:pic>
        <p:nvPicPr>
          <p:cNvPr id="17412" name="Picture 4" descr="F:\Новые фото\Мои рисунки\дождь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357694"/>
            <a:ext cx="857250" cy="657225"/>
          </a:xfrm>
          <a:prstGeom prst="rect">
            <a:avLst/>
          </a:prstGeom>
          <a:noFill/>
        </p:spPr>
      </p:pic>
      <p:pic>
        <p:nvPicPr>
          <p:cNvPr id="17413" name="Picture 5" descr="F:\Новые фото\Мои рисунки\дождь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643446"/>
            <a:ext cx="857250" cy="657225"/>
          </a:xfrm>
          <a:prstGeom prst="rect">
            <a:avLst/>
          </a:prstGeom>
          <a:noFill/>
        </p:spPr>
      </p:pic>
      <p:pic>
        <p:nvPicPr>
          <p:cNvPr id="17414" name="Picture 6" descr="F:\Новые фото\Мои рисунки\дождь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286256"/>
            <a:ext cx="857250" cy="657225"/>
          </a:xfrm>
          <a:prstGeom prst="rect">
            <a:avLst/>
          </a:prstGeom>
          <a:noFill/>
        </p:spPr>
      </p:pic>
      <p:pic>
        <p:nvPicPr>
          <p:cNvPr id="17415" name="Picture 7" descr="F:\Новые фото\Мои рисунки\дождь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572008"/>
            <a:ext cx="857250" cy="657225"/>
          </a:xfrm>
          <a:prstGeom prst="rect">
            <a:avLst/>
          </a:prstGeom>
          <a:noFill/>
        </p:spPr>
      </p:pic>
      <p:pic>
        <p:nvPicPr>
          <p:cNvPr id="17416" name="Picture 8" descr="F:\Новые фото\Мои рисунки\дождь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572008"/>
            <a:ext cx="857250" cy="65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214290"/>
            <a:ext cx="5500694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B050"/>
                </a:solidFill>
              </a:rPr>
              <a:t>р</a:t>
            </a:r>
            <a:r>
              <a:rPr lang="ru-RU" sz="5400" b="1" cap="none" spc="0" dirty="0" smtClean="0">
                <a:ln/>
                <a:solidFill>
                  <a:srgbClr val="00B050"/>
                </a:solidFill>
                <a:effectLst/>
              </a:rPr>
              <a:t>астения</a:t>
            </a:r>
            <a:r>
              <a:rPr lang="ru-RU" sz="5400" b="1" dirty="0" smtClean="0">
                <a:ln/>
                <a:solidFill>
                  <a:srgbClr val="00B050"/>
                </a:solidFill>
              </a:rPr>
              <a:t>,</a:t>
            </a:r>
          </a:p>
          <a:p>
            <a:pPr algn="ctr"/>
            <a:r>
              <a:rPr lang="ru-RU" sz="5400" b="1" dirty="0" smtClean="0">
                <a:ln/>
                <a:solidFill>
                  <a:srgbClr val="00B050"/>
                </a:solidFill>
              </a:rPr>
              <a:t>о</a:t>
            </a:r>
            <a:r>
              <a:rPr lang="ru-RU" sz="5400" b="1" cap="none" spc="0" dirty="0" smtClean="0">
                <a:ln/>
                <a:solidFill>
                  <a:srgbClr val="00B050"/>
                </a:solidFill>
                <a:effectLst/>
              </a:rPr>
              <a:t>чищающие</a:t>
            </a:r>
          </a:p>
          <a:p>
            <a:pPr algn="ctr"/>
            <a:r>
              <a:rPr lang="ru-RU" sz="5400" b="1" cap="none" spc="0" dirty="0" smtClean="0">
                <a:ln/>
                <a:solidFill>
                  <a:srgbClr val="00B050"/>
                </a:solidFill>
                <a:effectLst/>
              </a:rPr>
              <a:t> воздух:</a:t>
            </a:r>
          </a:p>
        </p:txBody>
      </p:sp>
      <p:pic>
        <p:nvPicPr>
          <p:cNvPr id="53250" name="Picture 2" descr="E:\МАМИНА ПАПКА\ЭКОЛОГИЯ\%7Bfтополь пира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214546" cy="59293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780782"/>
            <a:ext cx="4357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Тополь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пирамидальный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3" descr="E:\МАМИНА ПАПКА\ЭКОЛОГИЯ\27450161_1213813147_Big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0" y="3500438"/>
            <a:ext cx="4476751" cy="33575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14942" y="2786058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Подсолнечник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МАМИНА ПАПКА\ЭКОЛОГИЯ\%7Bfтополь пира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"/>
            <a:ext cx="2214578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604" y="571480"/>
            <a:ext cx="621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Выключать воду и свет, когда они нам не нужны.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F:\Новые фото\Мои рисунки\7F22A8FFEA0E2104voda_1130кран с вод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95"/>
            <a:ext cx="4849768" cy="4000505"/>
          </a:xfrm>
          <a:prstGeom prst="rect">
            <a:avLst/>
          </a:prstGeom>
          <a:noFill/>
        </p:spPr>
      </p:pic>
      <p:pic>
        <p:nvPicPr>
          <p:cNvPr id="3074" name="Picture 2" descr="F:\Новые фото\Мои рисунки\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857496"/>
            <a:ext cx="4786314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wnloads\АНИМАЦИОННЫЕ КАРТИНКИ С САЙТА УЧИТЕЛЯ БИОЛОГИИ\Animation2\nature 4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811"/>
            <a:ext cx="4786314" cy="68758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628" y="1357298"/>
            <a:ext cx="36433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Ведь  через струйку толщиной в иголку вытекает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840 литров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воды в день. 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Причины их возникновения: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5860"/>
            <a:ext cx="9144000" cy="5635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 рост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численности  населения  Земли (продовольственная, энергетическая, сырьевая проблема и как следствие—экологическая);</a:t>
            </a:r>
          </a:p>
          <a:p>
            <a:pPr lvl="0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 колоссальные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масштабы человеческой деятельности;</a:t>
            </a:r>
          </a:p>
          <a:p>
            <a:pPr lvl="0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 нерациональное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использование природных ресурсов;</a:t>
            </a:r>
          </a:p>
          <a:p>
            <a:pPr lvl="0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 идеология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покорения природы, предельно высокая её эксплуатация.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9190" y="214290"/>
            <a:ext cx="3357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выбрасывать мусор куда попало,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собирать его раздельно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000504"/>
            <a:ext cx="3357586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Сдавать для переработки бумагу, стекло, металл.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Новые фото\Мои рисунки\grinko_38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79183" cy="3817949"/>
          </a:xfrm>
          <a:prstGeom prst="rect">
            <a:avLst/>
          </a:prstGeom>
          <a:noFill/>
        </p:spPr>
      </p:pic>
      <p:pic>
        <p:nvPicPr>
          <p:cNvPr id="2051" name="Picture 3" descr="F:\Новые фото\Мои рисунки\переработка мусорных отходов в саратов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5219" y="3286125"/>
            <a:ext cx="5358782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Новые фото\Мои рисунки\MAKULA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3116"/>
            <a:ext cx="5500509" cy="42957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214290"/>
            <a:ext cx="7929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 второй четверти ученики нашей школы уже сдали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более 400 кг 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макулатуры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2857496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них 70 кг сдал наш 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«а» класс.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Картинка 17 из 27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283" y="0"/>
            <a:ext cx="917628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50004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0"/>
            <a:ext cx="77152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 учащиеся младших классов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нашей школы  -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члены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«Всероссийского общества охраны природы»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школьной детской экологической организации «Журавлики».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37889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помним,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от нас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Тоже многое зависит 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E:\МАМИНА ПАПКА\ЭКОЛОГИЯ\stop!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214686"/>
            <a:ext cx="2571768" cy="3429024"/>
          </a:xfrm>
          <a:prstGeom prst="rect">
            <a:avLst/>
          </a:prstGeom>
          <a:noFill/>
        </p:spPr>
      </p:pic>
      <p:pic>
        <p:nvPicPr>
          <p:cNvPr id="1027" name="Picture 3" descr="E:\МАМИНА ПАПКА\ЭКОЛОГИЯ\rose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4640" y="5500702"/>
            <a:ext cx="727792" cy="1033465"/>
          </a:xfrm>
          <a:prstGeom prst="rect">
            <a:avLst/>
          </a:prstGeom>
          <a:noFill/>
        </p:spPr>
      </p:pic>
      <p:pic>
        <p:nvPicPr>
          <p:cNvPr id="5" name="Picture 3" descr="E:\МАМИНА ПАПКА\ЭКОЛОГИЯ\rose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79316">
            <a:off x="3816216" y="5723454"/>
            <a:ext cx="727792" cy="1033465"/>
          </a:xfrm>
          <a:prstGeom prst="rect">
            <a:avLst/>
          </a:prstGeom>
          <a:noFill/>
        </p:spPr>
      </p:pic>
      <p:pic>
        <p:nvPicPr>
          <p:cNvPr id="6" name="Picture 3" descr="E:\МАМИНА ПАПКА\ЭКОЛОГИЯ\rose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42157">
            <a:off x="3305903" y="5709323"/>
            <a:ext cx="727792" cy="1033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736"/>
            <a:ext cx="82868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Вместе   мы  составили 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   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дальнейшей   работы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4 «а» класса: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3000372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1.Организовать в апреле 2009 года  еще один  сбор макулатуры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нашей школе.  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F:\Новые фото\Мои рисунки\макулату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007756"/>
            <a:ext cx="2500330" cy="18502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42852"/>
            <a:ext cx="8286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данная   работа   заинтересовала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Моих   одноклассников !!!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8286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   дальнейшей   работы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4 «а» класса: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500174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 Вырастить рассаду однолетних цветочных растений и в мае высадить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пришкольном участке.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C:\Downloads\АНИМАЦИОННЫЕ КАРТИНКИ С САЙТА УЧИТЕЛЯ БИОЛОГИИ\цветы gif\колокольчик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786322"/>
            <a:ext cx="923925" cy="1066800"/>
          </a:xfrm>
          <a:prstGeom prst="rect">
            <a:avLst/>
          </a:prstGeom>
          <a:noFill/>
        </p:spPr>
      </p:pic>
      <p:pic>
        <p:nvPicPr>
          <p:cNvPr id="57347" name="Picture 3" descr="C:\Downloads\АНИМАЦИОННЫЕ КАРТИНКИ С САЙТА УЧИТЕЛЯ БИОЛОГИИ\цветы gif\колокольчик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764756">
            <a:off x="1115049" y="4726781"/>
            <a:ext cx="923925" cy="2033598"/>
          </a:xfrm>
          <a:prstGeom prst="rect">
            <a:avLst/>
          </a:prstGeom>
          <a:noFill/>
        </p:spPr>
      </p:pic>
      <p:pic>
        <p:nvPicPr>
          <p:cNvPr id="57348" name="Picture 4" descr="C:\Downloads\АНИМАЦИОННЫЕ КАРТИНКИ С САЙТА УЧИТЕЛЯ БИОЛОГИИ\цветы gif\колокольчик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49778">
            <a:off x="1240893" y="4622480"/>
            <a:ext cx="923925" cy="1442059"/>
          </a:xfrm>
          <a:prstGeom prst="rect">
            <a:avLst/>
          </a:prstGeom>
          <a:noFill/>
        </p:spPr>
      </p:pic>
      <p:pic>
        <p:nvPicPr>
          <p:cNvPr id="57349" name="Picture 5" descr="C:\Downloads\АНИМАЦИОННЫЕ КАРТИНКИ С САЙТА УЧИТЕЛЯ БИОЛОГИИ\цветы gif\колокольчик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83959" flipH="1">
            <a:off x="1153216" y="4706347"/>
            <a:ext cx="1214446" cy="1533532"/>
          </a:xfrm>
          <a:prstGeom prst="rect">
            <a:avLst/>
          </a:prstGeom>
          <a:noFill/>
        </p:spPr>
      </p:pic>
      <p:pic>
        <p:nvPicPr>
          <p:cNvPr id="57350" name="Picture 6" descr="C:\Downloads\АНИМАЦИОННЫЕ КАРТИНКИ С САЙТА УЧИТЕЛЯ БИОЛОГИИ\цветы gif\колокольчик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7066" flipH="1">
            <a:off x="1473257" y="4874055"/>
            <a:ext cx="1181111" cy="1819284"/>
          </a:xfrm>
          <a:prstGeom prst="rect">
            <a:avLst/>
          </a:prstGeom>
          <a:noFill/>
        </p:spPr>
      </p:pic>
      <p:pic>
        <p:nvPicPr>
          <p:cNvPr id="57352" name="Picture 8" descr="C:\Downloads\АНИМАЦИОННЫЕ КАРТИНКИ С САЙТА УЧИТЕЛЯ БИОЛОГИИ\цветы gif\423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45357">
            <a:off x="8049541" y="4299791"/>
            <a:ext cx="964085" cy="2643182"/>
          </a:xfrm>
          <a:prstGeom prst="rect">
            <a:avLst/>
          </a:prstGeom>
          <a:noFill/>
        </p:spPr>
      </p:pic>
      <p:pic>
        <p:nvPicPr>
          <p:cNvPr id="13" name="Picture 8" descr="C:\Downloads\АНИМАЦИОННЫЕ КАРТИНКИ С САЙТА УЧИТЕЛЯ БИОЛОГИИ\цветы gif\423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013257">
            <a:off x="7401270" y="4342075"/>
            <a:ext cx="964085" cy="2643182"/>
          </a:xfrm>
          <a:prstGeom prst="rect">
            <a:avLst/>
          </a:prstGeom>
          <a:noFill/>
        </p:spPr>
      </p:pic>
      <p:pic>
        <p:nvPicPr>
          <p:cNvPr id="14" name="Picture 8" descr="C:\Downloads\АНИМАЦИОННЫЕ КАРТИНКИ С САЙТА УЧИТЕЛЯ БИОЛОГИИ\цветы gif\423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3357562"/>
            <a:ext cx="964085" cy="2643182"/>
          </a:xfrm>
          <a:prstGeom prst="rect">
            <a:avLst/>
          </a:prstGeom>
          <a:noFill/>
        </p:spPr>
      </p:pic>
      <p:pic>
        <p:nvPicPr>
          <p:cNvPr id="57354" name="Picture 10" descr="E:\МАМИНА ПАПКА\ЭКОЛОГИЯ\logo0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785794"/>
            <a:ext cx="708659" cy="738186"/>
          </a:xfrm>
          <a:prstGeom prst="rect">
            <a:avLst/>
          </a:prstGeom>
          <a:noFill/>
        </p:spPr>
      </p:pic>
      <p:pic>
        <p:nvPicPr>
          <p:cNvPr id="16" name="Picture 10" descr="E:\МАМИНА ПАПКА\ЭКОЛОГИЯ\logo0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785794"/>
            <a:ext cx="708659" cy="738186"/>
          </a:xfrm>
          <a:prstGeom prst="rect">
            <a:avLst/>
          </a:prstGeom>
          <a:noFill/>
        </p:spPr>
      </p:pic>
      <p:pic>
        <p:nvPicPr>
          <p:cNvPr id="17" name="Picture 16" descr="C:\Downloads\АНИМАЦИОННЫЕ КАРТИНКИ С САЙТА УЧИТЕЛЯ БИОЛОГИИ\бабочки  анимация\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5929330"/>
            <a:ext cx="1118625" cy="928670"/>
          </a:xfrm>
          <a:prstGeom prst="rect">
            <a:avLst/>
          </a:prstGeom>
          <a:noFill/>
        </p:spPr>
      </p:pic>
      <p:pic>
        <p:nvPicPr>
          <p:cNvPr id="18" name="Picture 16" descr="C:\Downloads\АНИМАЦИОННЫЕ КАРТИНКИ С САЙТА УЧИТЕЛЯ БИОЛОГИИ\бабочки  анимация\8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571868" y="5857892"/>
            <a:ext cx="1214447" cy="1000108"/>
          </a:xfrm>
          <a:prstGeom prst="rect">
            <a:avLst/>
          </a:prstGeom>
          <a:noFill/>
        </p:spPr>
      </p:pic>
      <p:pic>
        <p:nvPicPr>
          <p:cNvPr id="19" name="Picture 6" descr="C:\Downloads\АНИМАЦИОННЫЕ КАРТИНКИ С САЙТА УЧИТЕЛЯ БИОЛОГИИ\бабочки  анимация\aimi_ru_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571876"/>
            <a:ext cx="707923" cy="553722"/>
          </a:xfrm>
          <a:prstGeom prst="rect">
            <a:avLst/>
          </a:prstGeom>
          <a:noFill/>
        </p:spPr>
      </p:pic>
      <p:pic>
        <p:nvPicPr>
          <p:cNvPr id="57355" name="Picture 11" descr="F:\Новые фото\Мои рисунки\цветок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3857628"/>
            <a:ext cx="1524006" cy="1524006"/>
          </a:xfrm>
          <a:prstGeom prst="rect">
            <a:avLst/>
          </a:prstGeom>
          <a:noFill/>
        </p:spPr>
      </p:pic>
      <p:pic>
        <p:nvPicPr>
          <p:cNvPr id="21" name="Picture 11" descr="F:\Новые фото\Мои рисунки\цветок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928926" y="3786190"/>
            <a:ext cx="1652598" cy="1524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8286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   дальнейшей   работы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4 «а» класса: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G:\НАШИ ФОТО\08.04.07\08.04.07. 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85736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  После таяния снега  принять участие в уборке мусора в парке поселка Солнечный.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F:\Новые фото\Мои рисунки\солнышко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8286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   дальнейшей   работы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4 «а» класса: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опрос  (анкета) в семьях учащихся нашей школы на тему: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Готовы ли вы сортировать бытовой мусор?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вы можете помочь природе поселка Солнечный?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- обращение к руководству ТСЖ «Солнечный»  с просьбой оборудовать площадки с контейнерами для раздельного приема бытового мусора.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Новые фото\Мои рисунки\запишем!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0475" y="5448300"/>
            <a:ext cx="1533525" cy="1409700"/>
          </a:xfrm>
          <a:prstGeom prst="rect">
            <a:avLst/>
          </a:prstGeom>
          <a:noFill/>
        </p:spPr>
      </p:pic>
      <p:pic>
        <p:nvPicPr>
          <p:cNvPr id="2051" name="Picture 3" descr="F:\Новые фото\Мои рисунки\запишем!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48300"/>
            <a:ext cx="1533525" cy="1409700"/>
          </a:xfrm>
          <a:prstGeom prst="rect">
            <a:avLst/>
          </a:prstGeom>
          <a:noFill/>
        </p:spPr>
      </p:pic>
      <p:pic>
        <p:nvPicPr>
          <p:cNvPr id="2053" name="Picture 5" descr="F:\Новые фото\Мои рисунки\солнышко с цветком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1428728" cy="1386080"/>
          </a:xfrm>
          <a:prstGeom prst="rect">
            <a:avLst/>
          </a:prstGeom>
          <a:noFill/>
        </p:spPr>
      </p:pic>
      <p:pic>
        <p:nvPicPr>
          <p:cNvPr id="2055" name="Picture 7" descr="F:\Новые фото\Мои рисунки\t6903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2643182"/>
            <a:ext cx="333375" cy="428625"/>
          </a:xfrm>
          <a:prstGeom prst="rect">
            <a:avLst/>
          </a:prstGeom>
          <a:noFill/>
        </p:spPr>
      </p:pic>
      <p:pic>
        <p:nvPicPr>
          <p:cNvPr id="2056" name="Picture 8" descr="F:\Новые фото\Мои рисунки\t6903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6143644"/>
            <a:ext cx="333375" cy="428625"/>
          </a:xfrm>
          <a:prstGeom prst="rect">
            <a:avLst/>
          </a:prstGeom>
          <a:noFill/>
        </p:spPr>
      </p:pic>
      <p:pic>
        <p:nvPicPr>
          <p:cNvPr id="2057" name="Picture 9" descr="F:\Новые фото\Мои рисунки\t6903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6143644"/>
            <a:ext cx="333375" cy="428625"/>
          </a:xfrm>
          <a:prstGeom prst="rect">
            <a:avLst/>
          </a:prstGeom>
          <a:noFill/>
        </p:spPr>
      </p:pic>
      <p:pic>
        <p:nvPicPr>
          <p:cNvPr id="2058" name="Picture 10" descr="F:\Новые фото\Мои рисунки\t6903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6143644"/>
            <a:ext cx="333375" cy="428625"/>
          </a:xfrm>
          <a:prstGeom prst="rect">
            <a:avLst/>
          </a:prstGeom>
          <a:noFill/>
        </p:spPr>
      </p:pic>
      <p:pic>
        <p:nvPicPr>
          <p:cNvPr id="2059" name="Picture 11" descr="F:\Новые фото\Мои рисунки\t6903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6143644"/>
            <a:ext cx="333375" cy="428625"/>
          </a:xfrm>
          <a:prstGeom prst="rect">
            <a:avLst/>
          </a:prstGeom>
          <a:noFill/>
        </p:spPr>
      </p:pic>
      <p:pic>
        <p:nvPicPr>
          <p:cNvPr id="2060" name="Picture 12" descr="F:\Новые фото\Мои рисунки\t6903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6143644"/>
            <a:ext cx="333375" cy="428625"/>
          </a:xfrm>
          <a:prstGeom prst="rect">
            <a:avLst/>
          </a:prstGeom>
          <a:noFill/>
        </p:spPr>
      </p:pic>
      <p:pic>
        <p:nvPicPr>
          <p:cNvPr id="2061" name="Picture 13" descr="F:\Новые фото\Мои рисунки\t6903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6215082"/>
            <a:ext cx="333375" cy="42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214290"/>
            <a:ext cx="821537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 современных экологических проблем проявляется в воздействии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все оболочки Земли —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твёрдую, газовую, водную.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Новые фото\Мои рисунки\blue-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428868"/>
            <a:ext cx="2857520" cy="2143139"/>
          </a:xfrm>
          <a:prstGeom prst="rect">
            <a:avLst/>
          </a:prstGeom>
          <a:noFill/>
        </p:spPr>
      </p:pic>
      <p:pic>
        <p:nvPicPr>
          <p:cNvPr id="3075" name="Picture 3" descr="F:\Новые фото\Мои рисунки\вода - анимация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5" y="4071942"/>
            <a:ext cx="3714745" cy="2786058"/>
          </a:xfrm>
          <a:prstGeom prst="rect">
            <a:avLst/>
          </a:prstGeom>
          <a:noFill/>
        </p:spPr>
      </p:pic>
      <p:pic>
        <p:nvPicPr>
          <p:cNvPr id="3076" name="Picture 4" descr="F:\Новые фото\Мои рисунки\zemlja_1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12"/>
            <a:ext cx="2857488" cy="2857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85794"/>
            <a:ext cx="87154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возникновение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природе новых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обычно не характерных для неё веществ.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вещества после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их использования не поступают в природный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кругооборот, 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естественные системы  начинают разрушаться.</a:t>
            </a:r>
          </a:p>
          <a:p>
            <a:pPr algn="just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0"/>
            <a:ext cx="6357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Загрязнение -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4818" name="Picture 2" descr="Картинка 2 из 246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469181"/>
            <a:ext cx="4929190" cy="3388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8929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Почвенный покров Земли -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442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важнейший компонент природных процессов.</a:t>
            </a:r>
          </a:p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Огромный вред почвам наносит  вырубка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лесов,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использование пастбищ, применение ядохимикатов.</a:t>
            </a:r>
          </a:p>
          <a:p>
            <a:endParaRPr lang="ru-RU" b="1" dirty="0"/>
          </a:p>
        </p:txBody>
      </p:sp>
      <p:pic>
        <p:nvPicPr>
          <p:cNvPr id="33796" name="Picture 4" descr="Картинка 34 из 199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88446"/>
            <a:ext cx="9144000" cy="3669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0"/>
            <a:ext cx="4663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Водная среда -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28670"/>
            <a:ext cx="8929718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это воды суши,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Мировой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океан,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ледники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подземные воды.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C:\Downloads\АНИМАЦИОННЫЕ КАРТИНКИ С САЙТА УЧИТЕЛЯ БИОЛОГИИ\Animation2\nature 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914400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МАМИНА ПАПКА\ЭКОЛОГИЯ\stoki окруж сред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573011" cy="50720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68" y="0"/>
            <a:ext cx="55721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пресной воды связан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загрязнением водоемов сточными водами предприятий.</a:t>
            </a:r>
          </a:p>
          <a:p>
            <a:pPr>
              <a:lnSpc>
                <a:spcPct val="150000"/>
              </a:lnSpc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 наиболее распространённым    загрязнителям относятся нефть и нефтепродукты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473005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Опасными загрязнителями водоемов являются соли тяжелых металлов – свинца, железа, меди, ртути.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927</Words>
  <Application>Microsoft Office PowerPoint</Application>
  <PresentationFormat>Экран (4:3)</PresentationFormat>
  <Paragraphs>142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Company>My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victorianec</dc:creator>
  <cp:lastModifiedBy>victorianec</cp:lastModifiedBy>
  <cp:revision>130</cp:revision>
  <dcterms:created xsi:type="dcterms:W3CDTF">2009-02-17T22:39:15Z</dcterms:created>
  <dcterms:modified xsi:type="dcterms:W3CDTF">2010-01-29T14:19:20Z</dcterms:modified>
</cp:coreProperties>
</file>