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262" r:id="rId6"/>
    <p:sldId id="257" r:id="rId7"/>
    <p:sldId id="263" r:id="rId8"/>
    <p:sldId id="264" r:id="rId9"/>
    <p:sldId id="266" r:id="rId10"/>
    <p:sldId id="268" r:id="rId11"/>
    <p:sldId id="270" r:id="rId12"/>
    <p:sldId id="284" r:id="rId13"/>
    <p:sldId id="293" r:id="rId14"/>
    <p:sldId id="272" r:id="rId15"/>
    <p:sldId id="274" r:id="rId16"/>
    <p:sldId id="276" r:id="rId17"/>
    <p:sldId id="285" r:id="rId18"/>
    <p:sldId id="286" r:id="rId19"/>
    <p:sldId id="290" r:id="rId20"/>
    <p:sldId id="278" r:id="rId21"/>
    <p:sldId id="292" r:id="rId22"/>
    <p:sldId id="291" r:id="rId23"/>
    <p:sldId id="283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52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1232BD-8B79-442B-AAA6-D9C64BCB4591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C21807-757E-4767-9EA5-FE1EBB35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9CEEFE-8569-4977-96DE-95874C4C982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B8EB5D-B3B0-4431-990C-D083665F5A02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9582-30AD-42E0-AE31-864B09685DF4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BB30A-9F07-4390-A4CA-020A73E66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A808-AAD2-439C-A66E-0DC82C84B3D4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24DC-1569-4000-935C-CFFB4A7C3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4FD0-B389-47B6-A70B-6132D09B4068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7B26-0C6D-4497-9D1A-82A01D0CD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6754-D7DF-420F-BD13-49154E33C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D63C-052B-4387-8B02-3D13D343B563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10F8-D594-467F-B37B-25DEE88A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55C2-2811-4914-83C1-EE904EF19F55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10EE-2CBE-450C-9703-3F354521E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EB5B-8407-477B-905A-94EEA4EA0145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E3BC-1A2C-4997-8F86-BC0E6D7F7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827C-F8F0-49A4-BEF4-637DBAD1A715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E656-14F8-4142-9370-1F65717A3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2825-D43F-40C3-AD3E-CF1C906A44CE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4DB-CBB6-454F-9147-A9B621AB5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F337-373D-44DC-8A39-E27A4BBB72F7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241F-0F66-40B4-9FC0-CA71F075C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54D3-0F72-43DA-BF84-C4DF67602E27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2C2B-D565-4782-9A0C-0DE42B2E7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EC86-90C8-4B73-A24C-54E0E8FB054A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7F89-7569-497A-8202-365A3F7D4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6E91C-FDB6-4D8B-8DE0-E6F6F9EBABAC}" type="datetimeFigureOut">
              <a:rPr lang="ru-RU"/>
              <a:pPr>
                <a:defRPr/>
              </a:pPr>
              <a:t>26.01.2010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2205E-2C29-4E56-85EE-E8AFA9F7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143000"/>
            <a:ext cx="8786812" cy="5286375"/>
          </a:xfrm>
        </p:spPr>
        <p:txBody>
          <a:bodyPr/>
          <a:lstStyle/>
          <a:p>
            <a:pPr marL="2057400" lvl="4" indent="-228600" algn="l">
              <a:spcBef>
                <a:spcPct val="0"/>
              </a:spcBef>
              <a:buClrTx/>
              <a:tabLst>
                <a:tab pos="914400" algn="l"/>
              </a:tabLst>
            </a:pPr>
            <a:endParaRPr lang="ru-RU" sz="17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3" y="857250"/>
            <a:ext cx="8929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endParaRPr lang="ru-RU"/>
          </a:p>
          <a:p>
            <a:pPr eaLnBrk="0" hangingPunct="0">
              <a:buFontTx/>
              <a:buAutoNum type="arabicPeriod"/>
              <a:tabLst>
                <a:tab pos="914400" algn="l"/>
              </a:tabLst>
            </a:pPr>
            <a:r>
              <a:rPr lang="ru-RU" u="sng">
                <a:cs typeface="Times New Roman" pitchFamily="18" charset="0"/>
              </a:rPr>
              <a:t>Соотнести дату с событием: </a:t>
            </a:r>
            <a:endParaRPr lang="ru-RU"/>
          </a:p>
          <a:p>
            <a:pPr lvl="1" eaLnBrk="0" hangingPunct="0">
              <a:tabLst>
                <a:tab pos="914400" algn="l"/>
              </a:tabLst>
            </a:pPr>
            <a:r>
              <a:rPr lang="ru-RU">
                <a:cs typeface="Times New Roman" pitchFamily="18" charset="0"/>
              </a:rPr>
              <a:t>1.1302 г.             а) подписание английским королем Великой Хартии  </a:t>
            </a:r>
            <a:endParaRPr lang="ru-RU"/>
          </a:p>
          <a:p>
            <a:pPr eaLnBrk="0" hangingPunct="0">
              <a:tabLst>
                <a:tab pos="914400" algn="l"/>
              </a:tabLst>
            </a:pPr>
            <a:r>
              <a:rPr lang="ru-RU">
                <a:cs typeface="Times New Roman" pitchFamily="18" charset="0"/>
              </a:rPr>
              <a:t>                                     Вольностей;</a:t>
            </a:r>
            <a:endParaRPr lang="ru-RU"/>
          </a:p>
          <a:p>
            <a:pPr lvl="1" eaLnBrk="0" hangingPunct="0">
              <a:tabLst>
                <a:tab pos="914400" algn="l"/>
              </a:tabLst>
            </a:pPr>
            <a:r>
              <a:rPr lang="ru-RU">
                <a:cs typeface="Times New Roman" pitchFamily="18" charset="0"/>
              </a:rPr>
              <a:t>2.1066 г.             б) возникновение английского парламента;</a:t>
            </a:r>
            <a:endParaRPr lang="ru-RU"/>
          </a:p>
          <a:p>
            <a:pPr lvl="1" eaLnBrk="0" hangingPunct="0">
              <a:tabLst>
                <a:tab pos="914400" algn="l"/>
              </a:tabLst>
            </a:pPr>
            <a:r>
              <a:rPr lang="ru-RU">
                <a:cs typeface="Times New Roman" pitchFamily="18" charset="0"/>
              </a:rPr>
              <a:t>3.1215 г.             в) созыв Генеральных штатов во Франции;</a:t>
            </a:r>
            <a:endParaRPr lang="ru-RU"/>
          </a:p>
          <a:p>
            <a:pPr lvl="1" eaLnBrk="0" hangingPunct="0">
              <a:tabLst>
                <a:tab pos="914400" algn="l"/>
              </a:tabLst>
            </a:pPr>
            <a:r>
              <a:rPr lang="ru-RU">
                <a:cs typeface="Times New Roman" pitchFamily="18" charset="0"/>
              </a:rPr>
              <a:t>4.1265 г.             г) завоевание Англии герцогом Нормандии.</a:t>
            </a:r>
          </a:p>
          <a:p>
            <a:pPr lvl="1" eaLnBrk="0" hangingPunct="0">
              <a:tabLst>
                <a:tab pos="914400" algn="l"/>
              </a:tabLst>
            </a:pPr>
            <a:endParaRPr lang="ru-RU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</a:tabLst>
            </a:pPr>
            <a:r>
              <a:rPr lang="ru-RU"/>
              <a:t>Ответ: 1-в, 2-г, 3- а, 4- б</a:t>
            </a:r>
          </a:p>
          <a:p>
            <a:pPr lvl="1" eaLnBrk="0" hangingPunct="0">
              <a:tabLst>
                <a:tab pos="914400" algn="l"/>
              </a:tabLst>
            </a:pPr>
            <a:endParaRPr lang="ru-RU"/>
          </a:p>
          <a:p>
            <a:pPr eaLnBrk="0" hangingPunct="0">
              <a:tabLst>
                <a:tab pos="914400" algn="l"/>
              </a:tabLst>
            </a:pPr>
            <a:endParaRPr lang="ru-RU"/>
          </a:p>
        </p:txBody>
      </p:sp>
      <p:pic>
        <p:nvPicPr>
          <p:cNvPr id="4101" name="Picture 7" descr="C:\Documents and Settings\ИСТОРИЯ\Мои документы\Мои рисунки\рыц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143250"/>
            <a:ext cx="45386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14875"/>
            <a:ext cx="9286875" cy="188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800" b="1" smtClean="0">
                <a:latin typeface="Comic Sans MS" pitchFamily="66" charset="0"/>
              </a:rPr>
              <a:t>    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2087563" cy="1179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Повод к войне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4859338" y="765175"/>
            <a:ext cx="24479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Филипп </a:t>
            </a:r>
            <a:r>
              <a:rPr lang="en-US" sz="1600" b="1">
                <a:latin typeface="Comic Sans MS" pitchFamily="66" charset="0"/>
              </a:rPr>
              <a:t>III</a:t>
            </a:r>
            <a:r>
              <a:rPr lang="ru-RU" sz="1600" b="1">
                <a:latin typeface="Comic Sans MS" pitchFamily="66" charset="0"/>
              </a:rPr>
              <a:t> Святой 1270-1285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3059113" y="2060575"/>
            <a:ext cx="27368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Филипп </a:t>
            </a:r>
            <a:r>
              <a:rPr lang="en-US" sz="1600" b="1">
                <a:latin typeface="Comic Sans MS" pitchFamily="66" charset="0"/>
              </a:rPr>
              <a:t>IV</a:t>
            </a:r>
            <a:r>
              <a:rPr lang="ru-RU" sz="1600" b="1">
                <a:latin typeface="Comic Sans MS" pitchFamily="66" charset="0"/>
              </a:rPr>
              <a:t> Красивый 1285—1314 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1116013" y="3213100"/>
            <a:ext cx="1439862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Людовик </a:t>
            </a:r>
            <a:r>
              <a:rPr lang="en-US" sz="1600" b="1">
                <a:latin typeface="Comic Sans MS" pitchFamily="66" charset="0"/>
              </a:rPr>
              <a:t>X</a:t>
            </a:r>
            <a:r>
              <a:rPr lang="ru-RU" sz="1600" b="1">
                <a:latin typeface="Comic Sans MS" pitchFamily="66" charset="0"/>
              </a:rPr>
              <a:t> Сварливый 1314-1316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2411413" y="3213100"/>
            <a:ext cx="1366837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Филипп </a:t>
            </a:r>
            <a:r>
              <a:rPr lang="en-US" sz="1600" b="1">
                <a:latin typeface="Comic Sans MS" pitchFamily="66" charset="0"/>
              </a:rPr>
              <a:t>V</a:t>
            </a:r>
            <a:r>
              <a:rPr lang="ru-RU" sz="1600" b="1">
                <a:latin typeface="Comic Sans MS" pitchFamily="66" charset="0"/>
              </a:rPr>
              <a:t> Длинный 1316-1322</a:t>
            </a: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3635375" y="3213100"/>
            <a:ext cx="15128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Изабелла Французская</a:t>
            </a:r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7235825" y="2060575"/>
            <a:ext cx="1512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FF00"/>
                </a:solidFill>
                <a:latin typeface="Comic Sans MS" pitchFamily="66" charset="0"/>
              </a:rPr>
              <a:t>Карл Валуа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476375" y="4149725"/>
            <a:ext cx="1223963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Иоанн </a:t>
            </a:r>
            <a:r>
              <a:rPr lang="en-US" sz="1600" b="1">
                <a:latin typeface="Comic Sans MS" pitchFamily="66" charset="0"/>
              </a:rPr>
              <a:t>I</a:t>
            </a:r>
            <a:r>
              <a:rPr lang="ru-RU" sz="1600" b="1">
                <a:latin typeface="Comic Sans MS" pitchFamily="66" charset="0"/>
              </a:rPr>
              <a:t>  1316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292725" y="3213100"/>
            <a:ext cx="12954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  <a:latin typeface="Comic Sans MS" pitchFamily="66" charset="0"/>
              </a:rPr>
              <a:t>Эдуард </a:t>
            </a: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II</a:t>
            </a:r>
            <a:r>
              <a:rPr lang="ru-RU" sz="1600" b="1">
                <a:solidFill>
                  <a:srgbClr val="FFFF00"/>
                </a:solidFill>
                <a:latin typeface="Comic Sans MS" pitchFamily="66" charset="0"/>
              </a:rPr>
              <a:t>, король Англии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4143375" y="4214813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FF00"/>
                </a:solidFill>
                <a:latin typeface="Comic Sans MS" pitchFamily="66" charset="0"/>
              </a:rPr>
              <a:t>Эдуард </a:t>
            </a:r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III</a:t>
            </a:r>
            <a:r>
              <a:rPr lang="ru-RU" sz="1600" b="1">
                <a:solidFill>
                  <a:srgbClr val="FFFF00"/>
                </a:solidFill>
                <a:latin typeface="Comic Sans MS" pitchFamily="66" charset="0"/>
              </a:rPr>
              <a:t> король Англии</a:t>
            </a: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6516688" y="3213100"/>
            <a:ext cx="12954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Comic Sans MS" pitchFamily="66" charset="0"/>
              </a:rPr>
              <a:t>Карл</a:t>
            </a:r>
            <a:r>
              <a:rPr lang="en-US" sz="1600" b="1">
                <a:latin typeface="Comic Sans MS" pitchFamily="66" charset="0"/>
              </a:rPr>
              <a:t> V</a:t>
            </a:r>
            <a:r>
              <a:rPr lang="ru-RU" sz="1600" b="1">
                <a:latin typeface="Comic Sans MS" pitchFamily="66" charset="0"/>
              </a:rPr>
              <a:t> Красавчик 1322-1328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7667625" y="3213100"/>
            <a:ext cx="1296988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FF00"/>
                </a:solidFill>
                <a:latin typeface="Comic Sans MS" pitchFamily="66" charset="0"/>
              </a:rPr>
              <a:t>Филипп </a:t>
            </a:r>
            <a:r>
              <a:rPr lang="en-US" sz="1600" b="1">
                <a:solidFill>
                  <a:srgbClr val="00FF00"/>
                </a:solidFill>
                <a:latin typeface="Comic Sans MS" pitchFamily="66" charset="0"/>
              </a:rPr>
              <a:t>VI </a:t>
            </a:r>
            <a:r>
              <a:rPr lang="ru-RU" sz="1600" b="1">
                <a:solidFill>
                  <a:srgbClr val="00FF00"/>
                </a:solidFill>
                <a:latin typeface="Comic Sans MS" pitchFamily="66" charset="0"/>
              </a:rPr>
              <a:t>Валуа</a:t>
            </a:r>
            <a:r>
              <a:rPr lang="en-US" sz="1600" b="1">
                <a:solidFill>
                  <a:srgbClr val="00FF00"/>
                </a:solidFill>
                <a:latin typeface="Comic Sans MS" pitchFamily="66" charset="0"/>
              </a:rPr>
              <a:t> 1328-1350</a:t>
            </a:r>
            <a:endParaRPr lang="ru-RU" sz="1600" b="1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>
            <a:off x="4427538" y="1700213"/>
            <a:ext cx="36004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8" name="Line 23"/>
          <p:cNvSpPr>
            <a:spLocks noChangeShapeType="1"/>
          </p:cNvSpPr>
          <p:nvPr/>
        </p:nvSpPr>
        <p:spPr bwMode="auto">
          <a:xfrm>
            <a:off x="4427538" y="1700213"/>
            <a:ext cx="0" cy="288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9" name="Line 24"/>
          <p:cNvSpPr>
            <a:spLocks noChangeShapeType="1"/>
          </p:cNvSpPr>
          <p:nvPr/>
        </p:nvSpPr>
        <p:spPr bwMode="auto">
          <a:xfrm>
            <a:off x="8027988" y="1700213"/>
            <a:ext cx="0" cy="288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>
            <a:off x="1835150" y="2924175"/>
            <a:ext cx="51133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1" name="Line 27"/>
          <p:cNvSpPr>
            <a:spLocks noChangeShapeType="1"/>
          </p:cNvSpPr>
          <p:nvPr/>
        </p:nvSpPr>
        <p:spPr bwMode="auto">
          <a:xfrm>
            <a:off x="1835150" y="2924175"/>
            <a:ext cx="0" cy="288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2" name="Line 28"/>
          <p:cNvSpPr>
            <a:spLocks noChangeShapeType="1"/>
          </p:cNvSpPr>
          <p:nvPr/>
        </p:nvSpPr>
        <p:spPr bwMode="auto">
          <a:xfrm>
            <a:off x="1835150" y="4005263"/>
            <a:ext cx="0" cy="142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3" name="Line 29"/>
          <p:cNvSpPr>
            <a:spLocks noChangeShapeType="1"/>
          </p:cNvSpPr>
          <p:nvPr/>
        </p:nvSpPr>
        <p:spPr bwMode="auto">
          <a:xfrm>
            <a:off x="3132138" y="2924175"/>
            <a:ext cx="0" cy="288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4" name="Line 30"/>
          <p:cNvSpPr>
            <a:spLocks noChangeShapeType="1"/>
          </p:cNvSpPr>
          <p:nvPr/>
        </p:nvSpPr>
        <p:spPr bwMode="auto">
          <a:xfrm>
            <a:off x="4427538" y="2565400"/>
            <a:ext cx="0" cy="5762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5" name="Line 31"/>
          <p:cNvSpPr>
            <a:spLocks noChangeShapeType="1"/>
          </p:cNvSpPr>
          <p:nvPr/>
        </p:nvSpPr>
        <p:spPr bwMode="auto">
          <a:xfrm>
            <a:off x="6948488" y="2924175"/>
            <a:ext cx="0" cy="288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6" name="Line 32"/>
          <p:cNvSpPr>
            <a:spLocks noChangeShapeType="1"/>
          </p:cNvSpPr>
          <p:nvPr/>
        </p:nvSpPr>
        <p:spPr bwMode="auto">
          <a:xfrm>
            <a:off x="8027988" y="2420938"/>
            <a:ext cx="0" cy="72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7" name="Line 33"/>
          <p:cNvSpPr>
            <a:spLocks noChangeShapeType="1"/>
          </p:cNvSpPr>
          <p:nvPr/>
        </p:nvSpPr>
        <p:spPr bwMode="auto">
          <a:xfrm>
            <a:off x="4859338" y="3500438"/>
            <a:ext cx="4333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8" name="Line 34"/>
          <p:cNvSpPr>
            <a:spLocks noChangeShapeType="1"/>
          </p:cNvSpPr>
          <p:nvPr/>
        </p:nvSpPr>
        <p:spPr bwMode="auto">
          <a:xfrm>
            <a:off x="5076825" y="3500438"/>
            <a:ext cx="0" cy="72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9" name="Line 35"/>
          <p:cNvSpPr>
            <a:spLocks noChangeShapeType="1"/>
          </p:cNvSpPr>
          <p:nvPr/>
        </p:nvSpPr>
        <p:spPr bwMode="auto">
          <a:xfrm>
            <a:off x="6084888" y="1341438"/>
            <a:ext cx="0" cy="3587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40" name="Line 36"/>
          <p:cNvSpPr>
            <a:spLocks noChangeShapeType="1"/>
          </p:cNvSpPr>
          <p:nvPr/>
        </p:nvSpPr>
        <p:spPr bwMode="auto">
          <a:xfrm>
            <a:off x="4859338" y="3429000"/>
            <a:ext cx="433387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094875" y="398834"/>
            <a:ext cx="5786478" cy="1036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Соотношение сил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57375"/>
            <a:ext cx="4786312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b="1" smtClean="0">
              <a:latin typeface="Comic Sans MS" pitchFamily="66" charset="0"/>
            </a:endParaRPr>
          </a:p>
        </p:txBody>
      </p:sp>
      <p:pic>
        <p:nvPicPr>
          <p:cNvPr id="14341" name="Picture 10" descr="1356 - Битва при Пуат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9710">
            <a:off x="598294" y="145873"/>
            <a:ext cx="2500297" cy="1764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8625" y="2038350"/>
          <a:ext cx="8358188" cy="4389120"/>
        </p:xfrm>
        <a:graphic>
          <a:graphicData uri="http://schemas.openxmlformats.org/drawingml/2006/table">
            <a:tbl>
              <a:tblPr/>
              <a:tblGrid>
                <a:gridCol w="4311650"/>
                <a:gridCol w="404653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Английская армия</a:t>
                      </a:r>
                    </a:p>
                  </a:txBody>
                  <a:tcPr marL="45246" marR="452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Французская армия</a:t>
                      </a:r>
                    </a:p>
                  </a:txBody>
                  <a:tcPr marL="45246" marR="452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Пехота – из свободных крестьян (лучников).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Рыцарская конница получала жалование из королевской казны.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армии: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высокая воинская дисциплина;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боеспособная пехота;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умение согласовывать действия пехоты и конницы в бою.</a:t>
                      </a:r>
                    </a:p>
                  </a:txBody>
                  <a:tcPr marL="45246" marR="452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Конные рыцарские отряды возглавляемые сеньорами.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Рыцари действовали самостоятельно.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подчинялись общему руководству.</a:t>
                      </a:r>
                    </a:p>
                  </a:txBody>
                  <a:tcPr marL="45246" marR="452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292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0"/>
            <a:ext cx="306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8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>
              <a:gd name="T0" fmla="*/ 106380148 w 5050"/>
              <a:gd name="T1" fmla="*/ 429316537 h 567"/>
              <a:gd name="T2" fmla="*/ 188019572 w 5050"/>
              <a:gd name="T3" fmla="*/ 332753304 h 567"/>
              <a:gd name="T4" fmla="*/ 248631846 w 5050"/>
              <a:gd name="T5" fmla="*/ 289690911 h 567"/>
              <a:gd name="T6" fmla="*/ 361195821 w 5050"/>
              <a:gd name="T7" fmla="*/ 215310537 h 567"/>
              <a:gd name="T8" fmla="*/ 392120337 w 5050"/>
              <a:gd name="T9" fmla="*/ 193127679 h 567"/>
              <a:gd name="T10" fmla="*/ 421808095 w 5050"/>
              <a:gd name="T11" fmla="*/ 182687947 h 567"/>
              <a:gd name="T12" fmla="*/ 462627789 w 5050"/>
              <a:gd name="T13" fmla="*/ 139625590 h 567"/>
              <a:gd name="T14" fmla="*/ 645700398 w 5050"/>
              <a:gd name="T15" fmla="*/ 96563268 h 567"/>
              <a:gd name="T16" fmla="*/ 737236076 w 5050"/>
              <a:gd name="T17" fmla="*/ 53500929 h 567"/>
              <a:gd name="T18" fmla="*/ 1429941071 w 5050"/>
              <a:gd name="T19" fmla="*/ 65245198 h 567"/>
              <a:gd name="T20" fmla="*/ 1714445509 w 5050"/>
              <a:gd name="T21" fmla="*/ 22184010 h 567"/>
              <a:gd name="T22" fmla="*/ 1949469609 w 5050"/>
              <a:gd name="T23" fmla="*/ 0 h 567"/>
              <a:gd name="T24" fmla="*/ 2147483647 w 5050"/>
              <a:gd name="T25" fmla="*/ 10439736 h 567"/>
              <a:gd name="T26" fmla="*/ 2147483647 w 5050"/>
              <a:gd name="T27" fmla="*/ 86124679 h 567"/>
              <a:gd name="T28" fmla="*/ 2147483647 w 5050"/>
              <a:gd name="T29" fmla="*/ 96563268 h 567"/>
              <a:gd name="T30" fmla="*/ 2147483647 w 5050"/>
              <a:gd name="T31" fmla="*/ 139625590 h 567"/>
              <a:gd name="T32" fmla="*/ 2147483647 w 5050"/>
              <a:gd name="T33" fmla="*/ 129185858 h 567"/>
              <a:gd name="T34" fmla="*/ 2147483647 w 5050"/>
              <a:gd name="T35" fmla="*/ 86124679 h 567"/>
              <a:gd name="T36" fmla="*/ 2147483647 w 5050"/>
              <a:gd name="T37" fmla="*/ 65245198 h 567"/>
              <a:gd name="T38" fmla="*/ 2147483647 w 5050"/>
              <a:gd name="T39" fmla="*/ 0 h 567"/>
              <a:gd name="T40" fmla="*/ 2147483647 w 5050"/>
              <a:gd name="T41" fmla="*/ 10439736 h 567"/>
              <a:gd name="T42" fmla="*/ 2147483647 w 5050"/>
              <a:gd name="T43" fmla="*/ 96563268 h 567"/>
              <a:gd name="T44" fmla="*/ 2147483647 w 5050"/>
              <a:gd name="T45" fmla="*/ 107003000 h 567"/>
              <a:gd name="T46" fmla="*/ 2147483647 w 5050"/>
              <a:gd name="T47" fmla="*/ 161809627 h 567"/>
              <a:gd name="T48" fmla="*/ 2147483647 w 5050"/>
              <a:gd name="T49" fmla="*/ 172248216 h 567"/>
              <a:gd name="T50" fmla="*/ 2147483647 w 5050"/>
              <a:gd name="T51" fmla="*/ 215310537 h 567"/>
              <a:gd name="T52" fmla="*/ 2147483647 w 5050"/>
              <a:gd name="T53" fmla="*/ 258372859 h 567"/>
              <a:gd name="T54" fmla="*/ 2147483647 w 5050"/>
              <a:gd name="T55" fmla="*/ 279251180 h 567"/>
              <a:gd name="T56" fmla="*/ 2147483647 w 5050"/>
              <a:gd name="T57" fmla="*/ 301435252 h 567"/>
              <a:gd name="T58" fmla="*/ 2147483647 w 5050"/>
              <a:gd name="T59" fmla="*/ 365375894 h 567"/>
              <a:gd name="T60" fmla="*/ 2147483647 w 5050"/>
              <a:gd name="T61" fmla="*/ 386254215 h 567"/>
              <a:gd name="T62" fmla="*/ 2147483647 w 5050"/>
              <a:gd name="T63" fmla="*/ 441060806 h 567"/>
              <a:gd name="T64" fmla="*/ 2147483647 w 5050"/>
              <a:gd name="T65" fmla="*/ 451499395 h 567"/>
              <a:gd name="T66" fmla="*/ 2147483647 w 5050"/>
              <a:gd name="T67" fmla="*/ 537624039 h 567"/>
              <a:gd name="T68" fmla="*/ 2147483647 w 5050"/>
              <a:gd name="T69" fmla="*/ 494561717 h 567"/>
              <a:gd name="T70" fmla="*/ 2147483647 w 5050"/>
              <a:gd name="T71" fmla="*/ 505001449 h 567"/>
              <a:gd name="T72" fmla="*/ 2147483647 w 5050"/>
              <a:gd name="T73" fmla="*/ 429316537 h 567"/>
              <a:gd name="T74" fmla="*/ 1541269330 w 5050"/>
              <a:gd name="T75" fmla="*/ 441060806 h 567"/>
              <a:gd name="T76" fmla="*/ 442836321 w 5050"/>
              <a:gd name="T77" fmla="*/ 429316537 h 567"/>
              <a:gd name="T78" fmla="*/ 106380148 w 5050"/>
              <a:gd name="T79" fmla="*/ 429316537 h 5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050"/>
              <a:gd name="T121" fmla="*/ 0 h 567"/>
              <a:gd name="T122" fmla="*/ 5050 w 5050"/>
              <a:gd name="T123" fmla="*/ 567 h 5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3" descr="352132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0" name="Picture 14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1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Ёжик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  <p:bldLst>
      <p:bldP spid="4108" grpId="0" animBg="1"/>
      <p:bldP spid="4108" grpId="1" animBg="1"/>
      <p:bldP spid="4109" grpId="0" animBg="1"/>
      <p:bldP spid="41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7299325" cy="963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Начало войны (1337-1360)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14438"/>
            <a:ext cx="5149850" cy="5383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1337, 1340</a:t>
            </a:r>
            <a:r>
              <a:rPr lang="ru-RU" sz="1800" smtClean="0">
                <a:latin typeface="Comic Sans MS" pitchFamily="66" charset="0"/>
              </a:rPr>
              <a:t>  - англичане предприняли наступление в Пикардии, а затем одержали победу на море при Слейсе 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1346</a:t>
            </a:r>
            <a:r>
              <a:rPr lang="ru-RU" sz="1800" smtClean="0">
                <a:latin typeface="Comic Sans MS" pitchFamily="66" charset="0"/>
              </a:rPr>
              <a:t> – англичане одержали победы на море (битва при Слейсе) и на суше  (битва при Креси)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1356</a:t>
            </a:r>
            <a:r>
              <a:rPr lang="ru-RU" sz="1800" smtClean="0">
                <a:latin typeface="Comic Sans MS" pitchFamily="66" charset="0"/>
              </a:rPr>
              <a:t>-  Эдуард - принц Уэльский (Черный принц) разгромил французских рыцарей при Пуатье и пленил французского короля Иоанна II Доброго.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1360</a:t>
            </a:r>
            <a:r>
              <a:rPr lang="ru-RU" sz="180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1800" smtClean="0">
                <a:latin typeface="Comic Sans MS" pitchFamily="66" charset="0"/>
              </a:rPr>
              <a:t>году был заключен мир в Бретиньи, по которому Франция потеряла земли к югу от Луары (приблизительно треть страны) и порт Кале. </a:t>
            </a:r>
          </a:p>
        </p:txBody>
      </p:sp>
      <p:pic>
        <p:nvPicPr>
          <p:cNvPr id="2" name="Picture 12" descr="image00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557338"/>
            <a:ext cx="3419475" cy="4464050"/>
          </a:xfrm>
          <a:solidFill>
            <a:srgbClr val="660033"/>
          </a:solidFill>
        </p:spPr>
      </p:pic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7596188" y="1714500"/>
            <a:ext cx="690562" cy="58738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7667625" y="1557338"/>
            <a:ext cx="1296988" cy="568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Слейс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1337, 1340</a:t>
            </a:r>
          </a:p>
        </p:txBody>
      </p:sp>
      <p:sp>
        <p:nvSpPr>
          <p:cNvPr id="16391" name="Oval 17"/>
          <p:cNvSpPr>
            <a:spLocks noChangeArrowheads="1"/>
          </p:cNvSpPr>
          <p:nvPr/>
        </p:nvSpPr>
        <p:spPr bwMode="auto">
          <a:xfrm>
            <a:off x="6948488" y="2349500"/>
            <a:ext cx="71437" cy="71438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6516688" y="2492375"/>
            <a:ext cx="1368425" cy="273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Креси  1346</a:t>
            </a:r>
          </a:p>
        </p:txBody>
      </p:sp>
      <p:sp>
        <p:nvSpPr>
          <p:cNvPr id="16393" name="Oval 19"/>
          <p:cNvSpPr>
            <a:spLocks noChangeArrowheads="1"/>
          </p:cNvSpPr>
          <p:nvPr/>
        </p:nvSpPr>
        <p:spPr bwMode="auto">
          <a:xfrm flipV="1">
            <a:off x="7164388" y="3068638"/>
            <a:ext cx="71437" cy="71437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7272338" y="2924175"/>
            <a:ext cx="18716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Бретиньи 1360</a:t>
            </a:r>
          </a:p>
        </p:txBody>
      </p:sp>
      <p:sp>
        <p:nvSpPr>
          <p:cNvPr id="16395" name="Oval 21"/>
          <p:cNvSpPr>
            <a:spLocks noChangeArrowheads="1"/>
          </p:cNvSpPr>
          <p:nvPr/>
        </p:nvSpPr>
        <p:spPr bwMode="auto">
          <a:xfrm>
            <a:off x="7235825" y="1844675"/>
            <a:ext cx="71438" cy="7302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6396" name="Text Box 22"/>
          <p:cNvSpPr txBox="1">
            <a:spLocks noChangeArrowheads="1"/>
          </p:cNvSpPr>
          <p:nvPr/>
        </p:nvSpPr>
        <p:spPr bwMode="auto">
          <a:xfrm>
            <a:off x="7092950" y="2060575"/>
            <a:ext cx="1223963" cy="273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ru-RU" sz="16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6397" name="Oval 23"/>
          <p:cNvSpPr>
            <a:spLocks noChangeArrowheads="1"/>
          </p:cNvSpPr>
          <p:nvPr/>
        </p:nvSpPr>
        <p:spPr bwMode="auto">
          <a:xfrm flipH="1">
            <a:off x="6973888" y="3429000"/>
            <a:ext cx="46037" cy="14287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7092950" y="3429000"/>
            <a:ext cx="129540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FF00"/>
                </a:solidFill>
                <a:latin typeface="Comic Sans MS" pitchFamily="66" charset="0"/>
              </a:rPr>
              <a:t>Пуатье 1356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345363" cy="963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Продолжение войны </a:t>
            </a:r>
            <a:b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(1369-1380)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57313"/>
            <a:ext cx="4973637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smtClean="0"/>
              <a:t>        </a:t>
            </a:r>
            <a:r>
              <a:rPr lang="ru-RU" sz="2000" smtClean="0">
                <a:latin typeface="Comic Sans MS" pitchFamily="66" charset="0"/>
              </a:rPr>
              <a:t>Второй период войны (1369-1380 гг.) ознаменовался переходом Франции в наступление и освобождением большей части захваченных территорий. Заключенный в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1360 г.</a:t>
            </a:r>
            <a:r>
              <a:rPr lang="ru-RU" sz="2000" smtClean="0">
                <a:latin typeface="Comic Sans MS" pitchFamily="66" charset="0"/>
              </a:rPr>
              <a:t> мир был необходимой передышкой, которая позволила французам несколько улучшить внутреннее политическое положение в стране и усилить армию и флот. Была упорядочена система найма войск, возводились крепости, улучшалась артиллерия, создавался сильный флот.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smtClean="0"/>
              <a:t>      </a:t>
            </a:r>
            <a:r>
              <a:rPr lang="ru-RU" sz="2000" smtClean="0">
                <a:latin typeface="Comic Sans MS" pitchFamily="66" charset="0"/>
              </a:rPr>
              <a:t>Однако Франция ослаблена народными восстаниями и борьбой за власть двух феодальных партий.</a:t>
            </a:r>
          </a:p>
        </p:txBody>
      </p:sp>
      <p:pic>
        <p:nvPicPr>
          <p:cNvPr id="17412" name="Picture 5" descr="C:\Documents and Settings\ИСТОРИЯ\Мои документы\Мои рисунки\wa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85875"/>
            <a:ext cx="3714750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304800"/>
            <a:ext cx="7588250" cy="1108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Время новых успехов Англии (1415-1420)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268413"/>
            <a:ext cx="5078413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80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1415</a:t>
            </a:r>
            <a:r>
              <a:rPr lang="ru-RU" sz="200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ru-RU" sz="2000" smtClean="0">
                <a:latin typeface="Comic Sans MS" pitchFamily="66" charset="0"/>
              </a:rPr>
              <a:t>- английский король </a:t>
            </a:r>
            <a:r>
              <a:rPr lang="ru-RU" sz="2000" smtClean="0">
                <a:solidFill>
                  <a:srgbClr val="00FF00"/>
                </a:solidFill>
                <a:latin typeface="Comic Sans MS" pitchFamily="66" charset="0"/>
              </a:rPr>
              <a:t>Генрих V</a:t>
            </a:r>
            <a:r>
              <a:rPr lang="ru-RU" sz="2000" smtClean="0">
                <a:latin typeface="Comic Sans MS" pitchFamily="66" charset="0"/>
              </a:rPr>
              <a:t> разбил французов при Азенкуре, подчинил Нормандию и другие области Франции. Франция осталась, как и в 1356 году, без армии и денег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1420</a:t>
            </a:r>
            <a:r>
              <a:rPr lang="ru-RU" sz="2000" smtClean="0">
                <a:latin typeface="Comic Sans MS" pitchFamily="66" charset="0"/>
              </a:rPr>
              <a:t> - подписан мир в Труа, по которому при жизни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Карла VI </a:t>
            </a:r>
            <a:r>
              <a:rPr lang="ru-RU" sz="2000" smtClean="0">
                <a:latin typeface="Comic Sans MS" pitchFamily="66" charset="0"/>
              </a:rPr>
              <a:t>регентом Франции стал </a:t>
            </a:r>
            <a:r>
              <a:rPr lang="ru-RU" sz="2000" smtClean="0">
                <a:solidFill>
                  <a:srgbClr val="00FF00"/>
                </a:solidFill>
                <a:latin typeface="Comic Sans MS" pitchFamily="66" charset="0"/>
              </a:rPr>
              <a:t>Генрих V</a:t>
            </a:r>
            <a:r>
              <a:rPr lang="ru-RU" sz="2000" smtClean="0">
                <a:latin typeface="Comic Sans MS" pitchFamily="66" charset="0"/>
              </a:rPr>
              <a:t>, к нему или его наследнику должна была перейти французская корона после смерти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Карла VI</a:t>
            </a:r>
            <a:r>
              <a:rPr lang="ru-RU" sz="2000" smtClean="0">
                <a:latin typeface="Comic Sans MS" pitchFamily="66" charset="0"/>
              </a:rPr>
              <a:t>. Кроме того, </a:t>
            </a:r>
            <a:r>
              <a:rPr lang="ru-RU" sz="2000" smtClean="0">
                <a:solidFill>
                  <a:srgbClr val="00FF00"/>
                </a:solidFill>
                <a:latin typeface="Comic Sans MS" pitchFamily="66" charset="0"/>
              </a:rPr>
              <a:t>Генрих V</a:t>
            </a:r>
            <a:r>
              <a:rPr lang="ru-RU" sz="2000" smtClean="0">
                <a:latin typeface="Comic Sans MS" pitchFamily="66" charset="0"/>
              </a:rPr>
              <a:t> вступил в брак с дочерью Карла </a:t>
            </a:r>
            <a:r>
              <a:rPr lang="ru-RU" sz="2000" smtClean="0">
                <a:solidFill>
                  <a:srgbClr val="C00000"/>
                </a:solidFill>
                <a:latin typeface="Comic Sans MS" pitchFamily="66" charset="0"/>
              </a:rPr>
              <a:t>VI</a:t>
            </a:r>
            <a:r>
              <a:rPr lang="ru-RU" sz="2000" smtClean="0">
                <a:latin typeface="Comic Sans MS" pitchFamily="66" charset="0"/>
              </a:rPr>
              <a:t> Екатериной, с тем чтобы их дети в будущем реально воплощали факт объединения корон. Сын Карла VI </a:t>
            </a:r>
            <a:r>
              <a:rPr lang="ru-RU" sz="2000" smtClean="0">
                <a:solidFill>
                  <a:schemeClr val="accent1"/>
                </a:solidFill>
                <a:latin typeface="Comic Sans MS" pitchFamily="66" charset="0"/>
              </a:rPr>
              <a:t>дофин Карл</a:t>
            </a:r>
            <a:r>
              <a:rPr lang="ru-RU" sz="2000" smtClean="0">
                <a:latin typeface="Comic Sans MS" pitchFamily="66" charset="0"/>
              </a:rPr>
              <a:t> был лишен наследственных прав.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18436" name="Picture 5" descr="image00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916113"/>
            <a:ext cx="3313113" cy="4176712"/>
          </a:xfrm>
          <a:noFill/>
        </p:spPr>
      </p:pic>
      <p:sp>
        <p:nvSpPr>
          <p:cNvPr id="18437" name="Oval 8"/>
          <p:cNvSpPr>
            <a:spLocks noChangeArrowheads="1"/>
          </p:cNvSpPr>
          <p:nvPr/>
        </p:nvSpPr>
        <p:spPr bwMode="auto">
          <a:xfrm>
            <a:off x="7019925" y="2708275"/>
            <a:ext cx="71438" cy="7302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516688" y="2781300"/>
            <a:ext cx="1008062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Азенкур 1415</a:t>
            </a: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7451725" y="3500438"/>
            <a:ext cx="73025" cy="7302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877050" y="3429000"/>
            <a:ext cx="9350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Труа 1420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Picture 2" descr="C:\Documents and Settings\ИСТОРИЯ\Мои документы\Мои рисунки\wa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47319"/>
            <a:ext cx="5272108" cy="6239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2071688" y="4429125"/>
            <a:ext cx="4500562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Карл </a:t>
            </a:r>
            <a:r>
              <a:rPr lang="en-US" sz="3600" dirty="0"/>
              <a:t>VII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2" descr="C:\Documents and Settings\ИСТОРИЯ\Мои документы\Мои рисунки\200px-Joan_of_arc_miniature_grad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792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143125" y="5786438"/>
            <a:ext cx="5643563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Жанна </a:t>
            </a:r>
            <a:r>
              <a:rPr lang="ru-RU" sz="3600" dirty="0" err="1"/>
              <a:t>д</a:t>
            </a:r>
            <a:r>
              <a:rPr lang="ru-RU" sz="3600" dirty="0"/>
              <a:t> </a:t>
            </a:r>
            <a:r>
              <a:rPr lang="ru-RU" sz="3600" dirty="0" err="1"/>
              <a:t>Арк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0" name="Picture 2" descr="C:\Documents and Settings\ИСТОРИЯ\Мои документы\Мои рисунки\250px-Joan_chromolitho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072098" cy="6267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0" y="54292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chemeClr val="bg1"/>
                </a:solidFill>
              </a:rPr>
              <a:t>Сожжение Жанны д'Арк.</a:t>
            </a:r>
            <a:r>
              <a:rPr lang="ru-RU" sz="3600">
                <a:solidFill>
                  <a:schemeClr val="bg1"/>
                </a:solidFill>
              </a:rPr>
              <a:t> Открытка XIX века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714375"/>
            <a:ext cx="89296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  <a:r>
              <a:rPr lang="ru-RU" u="sng">
                <a:latin typeface="Times New Roman" pitchFamily="18" charset="0"/>
              </a:rPr>
              <a:t>3</a:t>
            </a:r>
            <a:r>
              <a:rPr lang="ru-RU">
                <a:latin typeface="Times New Roman" pitchFamily="18" charset="0"/>
              </a:rPr>
              <a:t>.   </a:t>
            </a:r>
            <a:r>
              <a:rPr lang="ru-RU" u="sng">
                <a:latin typeface="Times New Roman" pitchFamily="18" charset="0"/>
              </a:rPr>
              <a:t>Соотнести  историческую  личность с событием: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        1.  герцог Нормандии Вильгельм;       а) подписание английским королем Великой</a:t>
            </a:r>
          </a:p>
          <a:p>
            <a:r>
              <a:rPr lang="ru-RU">
                <a:latin typeface="Times New Roman" pitchFamily="18" charset="0"/>
              </a:rPr>
              <a:t>                                                                                               Хартии  Вольностей;</a:t>
            </a:r>
          </a:p>
          <a:p>
            <a:r>
              <a:rPr lang="ru-RU">
                <a:latin typeface="Times New Roman" pitchFamily="18" charset="0"/>
              </a:rPr>
              <a:t>            2.  Иоанн Безземельный;                      б) возникновение английского парламента;</a:t>
            </a:r>
          </a:p>
          <a:p>
            <a:r>
              <a:rPr lang="ru-RU">
                <a:latin typeface="Times New Roman" pitchFamily="18" charset="0"/>
              </a:rPr>
              <a:t>            3.  Симон де Монфор;                           в) созыв Генеральных штатов во Франции;</a:t>
            </a:r>
          </a:p>
          <a:p>
            <a:r>
              <a:rPr lang="ru-RU">
                <a:latin typeface="Times New Roman" pitchFamily="18" charset="0"/>
              </a:rPr>
              <a:t>            4.  Филипп </a:t>
            </a:r>
            <a:r>
              <a:rPr lang="en-US">
                <a:latin typeface="Book Antiqua" pitchFamily="18" charset="0"/>
              </a:rPr>
              <a:t>IV </a:t>
            </a:r>
            <a:r>
              <a:rPr lang="ru-RU">
                <a:latin typeface="Times New Roman" pitchFamily="18" charset="0"/>
              </a:rPr>
              <a:t>Красивый                      г) завоевание Англии герцогом Нормандии.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Ответ: 1- г, 2- а, 3– б, 4-в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</a:rPr>
              <a:t>4.</a:t>
            </a:r>
            <a:r>
              <a:rPr lang="ru-RU">
                <a:latin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</a:rPr>
              <a:t>Расположи события хронологической последовательности: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          1. Реформы Генриха</a:t>
            </a:r>
            <a:r>
              <a:rPr lang="en-US">
                <a:latin typeface="Book Antiqua" pitchFamily="18" charset="0"/>
              </a:rPr>
              <a:t> II</a:t>
            </a:r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             2.  Возникновение английского парламента;</a:t>
            </a:r>
          </a:p>
          <a:p>
            <a:r>
              <a:rPr lang="ru-RU">
                <a:latin typeface="Times New Roman" pitchFamily="18" charset="0"/>
              </a:rPr>
              <a:t>              3.  Завоевание Англии герцогом Нормандии;</a:t>
            </a:r>
          </a:p>
          <a:p>
            <a:r>
              <a:rPr lang="ru-RU">
                <a:latin typeface="Times New Roman" pitchFamily="18" charset="0"/>
              </a:rPr>
              <a:t>              4.  Созыв Генеральных штатов во Франции;</a:t>
            </a:r>
          </a:p>
          <a:p>
            <a:r>
              <a:rPr lang="ru-RU">
                <a:latin typeface="Times New Roman" pitchFamily="18" charset="0"/>
              </a:rPr>
              <a:t>              5. Подписание английским королем Великой Хартии  Вольностей;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Ответ: 3, 1, 5, 2, 4.</a:t>
            </a:r>
          </a:p>
        </p:txBody>
      </p:sp>
      <p:pic>
        <p:nvPicPr>
          <p:cNvPr id="5124" name="Picture 4" descr="C:\Documents and Settings\ИСТОРИЯ\Мои документы\Мои рисунки\рыц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5575" y="4643438"/>
            <a:ext cx="1368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6327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Окончание войны (1429-1453)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50"/>
            <a:ext cx="5643563" cy="5500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В </a:t>
            </a:r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1429 </a:t>
            </a:r>
            <a:r>
              <a:rPr lang="ru-RU" smtClean="0">
                <a:latin typeface="Comic Sans MS" pitchFamily="66" charset="0"/>
              </a:rPr>
              <a:t>году Франция оказалась расчлененной на три части: на земли, реально покоренные англичанами (здесь признавалась власть </a:t>
            </a:r>
            <a:r>
              <a:rPr lang="ru-RU" smtClean="0">
                <a:solidFill>
                  <a:srgbClr val="00FF00"/>
                </a:solidFill>
                <a:latin typeface="Comic Sans MS" pitchFamily="66" charset="0"/>
              </a:rPr>
              <a:t>Генриха VI</a:t>
            </a:r>
            <a:r>
              <a:rPr lang="ru-RU" smtClean="0">
                <a:latin typeface="Comic Sans MS" pitchFamily="66" charset="0"/>
              </a:rPr>
              <a:t>); на области, находившиеся под политическим влиянием </a:t>
            </a:r>
            <a:r>
              <a:rPr lang="ru-RU" smtClean="0">
                <a:solidFill>
                  <a:schemeClr val="hlink"/>
                </a:solidFill>
                <a:latin typeface="Comic Sans MS" pitchFamily="66" charset="0"/>
              </a:rPr>
              <a:t>герцога Бургундского</a:t>
            </a:r>
            <a:r>
              <a:rPr lang="ru-RU" smtClean="0">
                <a:latin typeface="Comic Sans MS" pitchFamily="66" charset="0"/>
              </a:rPr>
              <a:t>; на территории (в основном на юге страны), где признавали власть </a:t>
            </a:r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Карла VII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1453</a:t>
            </a:r>
            <a:r>
              <a:rPr lang="ru-RU" smtClean="0">
                <a:latin typeface="Comic Sans MS" pitchFamily="66" charset="0"/>
              </a:rPr>
              <a:t> – капитуляция английского гарнизона в Бордо</a:t>
            </a:r>
          </a:p>
        </p:txBody>
      </p:sp>
      <p:pic>
        <p:nvPicPr>
          <p:cNvPr id="22532" name="Picture 7" descr="image00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628775"/>
            <a:ext cx="3025775" cy="4033838"/>
          </a:xfrm>
          <a:noFill/>
        </p:spPr>
      </p:pic>
      <p:sp>
        <p:nvSpPr>
          <p:cNvPr id="22533" name="Oval 11"/>
          <p:cNvSpPr>
            <a:spLocks noChangeArrowheads="1"/>
          </p:cNvSpPr>
          <p:nvPr/>
        </p:nvSpPr>
        <p:spPr bwMode="auto">
          <a:xfrm flipH="1">
            <a:off x="7596188" y="2924175"/>
            <a:ext cx="71437" cy="7302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7380288" y="2997200"/>
            <a:ext cx="13684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Орлеан 1428-1429</a:t>
            </a:r>
          </a:p>
        </p:txBody>
      </p:sp>
      <p:sp>
        <p:nvSpPr>
          <p:cNvPr id="22535" name="Oval 13"/>
          <p:cNvSpPr>
            <a:spLocks noChangeArrowheads="1"/>
          </p:cNvSpPr>
          <p:nvPr/>
        </p:nvSpPr>
        <p:spPr bwMode="auto">
          <a:xfrm>
            <a:off x="6877050" y="3789363"/>
            <a:ext cx="71438" cy="71437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6948488" y="3716338"/>
            <a:ext cx="10795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Бордо 1453</a:t>
            </a:r>
          </a:p>
        </p:txBody>
      </p:sp>
      <p:sp>
        <p:nvSpPr>
          <p:cNvPr id="22537" name="Oval 15"/>
          <p:cNvSpPr>
            <a:spLocks noChangeArrowheads="1"/>
          </p:cNvSpPr>
          <p:nvPr/>
        </p:nvSpPr>
        <p:spPr bwMode="auto">
          <a:xfrm flipV="1">
            <a:off x="7812088" y="2420938"/>
            <a:ext cx="73025" cy="73025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7885113" y="1989138"/>
            <a:ext cx="12588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Реймс 1429</a:t>
            </a:r>
          </a:p>
        </p:txBody>
      </p:sp>
      <p:sp>
        <p:nvSpPr>
          <p:cNvPr id="22539" name="Oval 17"/>
          <p:cNvSpPr>
            <a:spLocks noChangeArrowheads="1"/>
          </p:cNvSpPr>
          <p:nvPr/>
        </p:nvSpPr>
        <p:spPr bwMode="auto">
          <a:xfrm>
            <a:off x="6516688" y="2708275"/>
            <a:ext cx="73025" cy="71438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6659563" y="2492375"/>
            <a:ext cx="7207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Кан 1450</a:t>
            </a:r>
          </a:p>
        </p:txBody>
      </p:sp>
      <p:sp>
        <p:nvSpPr>
          <p:cNvPr id="22541" name="Oval 19"/>
          <p:cNvSpPr>
            <a:spLocks noChangeArrowheads="1"/>
          </p:cNvSpPr>
          <p:nvPr/>
        </p:nvSpPr>
        <p:spPr bwMode="auto">
          <a:xfrm>
            <a:off x="7524750" y="2636838"/>
            <a:ext cx="71438" cy="71437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7524750" y="2565400"/>
            <a:ext cx="16192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FF00"/>
                </a:solidFill>
                <a:latin typeface="Comic Sans MS" pitchFamily="66" charset="0"/>
              </a:rPr>
              <a:t>Париж 1436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750" y="1649413"/>
            <a:ext cx="813593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600">
                <a:solidFill>
                  <a:srgbClr val="920704"/>
                </a:solidFill>
                <a:latin typeface="Times New Roman" pitchFamily="18" charset="0"/>
              </a:rPr>
              <a:t>Англичане изгнаны со всей территории Франции. У Англии остался лишь порт Кале.</a:t>
            </a:r>
          </a:p>
          <a:p>
            <a:pPr marL="342900" indent="-342900">
              <a:buFontTx/>
              <a:buAutoNum type="arabicPeriod"/>
            </a:pPr>
            <a:r>
              <a:rPr lang="ru-RU" sz="2600">
                <a:solidFill>
                  <a:srgbClr val="920704"/>
                </a:solidFill>
                <a:latin typeface="Times New Roman" pitchFamily="18" charset="0"/>
              </a:rPr>
              <a:t>Война привела  к усилению королевской власти во Франции.</a:t>
            </a:r>
          </a:p>
          <a:p>
            <a:pPr marL="342900" indent="-342900">
              <a:buFontTx/>
              <a:buAutoNum type="arabicPeriod"/>
            </a:pPr>
            <a:r>
              <a:rPr lang="ru-RU" sz="2600">
                <a:solidFill>
                  <a:srgbClr val="920704"/>
                </a:solidFill>
                <a:latin typeface="Times New Roman" pitchFamily="18" charset="0"/>
              </a:rPr>
              <a:t>Пользуясь поддержкой населения, король укреплял постоянную армию, а для ее содержания увеличивал налоги. Роль рыцарского ополчения постепенно уменьшалась.</a:t>
            </a:r>
          </a:p>
          <a:p>
            <a:pPr marL="342900" indent="-342900"/>
            <a:r>
              <a:rPr lang="ru-RU">
                <a:solidFill>
                  <a:srgbClr val="920704"/>
                </a:solidFill>
                <a:latin typeface="Times New Roman" pitchFamily="18" charset="0"/>
              </a:rPr>
              <a:t>      </a:t>
            </a:r>
          </a:p>
        </p:txBody>
      </p:sp>
      <p:sp>
        <p:nvSpPr>
          <p:cNvPr id="23555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7610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Итоги</a:t>
            </a:r>
          </a:p>
        </p:txBody>
      </p:sp>
    </p:spTree>
  </p:cSld>
  <p:clrMapOvr>
    <a:masterClrMapping/>
  </p:clrMapOvr>
  <p:transition spd="slow">
    <p:wedge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3810000" cy="44958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0"/>
            <a:ext cx="9001125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/>
              <a:t>Постройте логическую цепочку для рассказа о Столетней войне из следующих слов и сочетаний: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Азенкур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Гибель Жанны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Арк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Аквитания,  Орлеан, Битва при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Креси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Карл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VII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 битва при Пуатье, Бордо сдался, 1360 год, Черный принц, Жанна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Арк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200" dirty="0">
                <a:solidFill>
                  <a:srgbClr val="7030A0"/>
                </a:solidFill>
              </a:rPr>
              <a:t>Ответ: Аквитания, Черный принц, Битва при </a:t>
            </a:r>
            <a:r>
              <a:rPr lang="ru-RU" sz="3200" dirty="0" err="1">
                <a:solidFill>
                  <a:srgbClr val="7030A0"/>
                </a:solidFill>
              </a:rPr>
              <a:t>Креси</a:t>
            </a:r>
            <a:r>
              <a:rPr lang="ru-RU" sz="3200" dirty="0">
                <a:solidFill>
                  <a:srgbClr val="7030A0"/>
                </a:solidFill>
              </a:rPr>
              <a:t>, Битва при Пуатье, 1360 год, </a:t>
            </a:r>
            <a:r>
              <a:rPr lang="ru-RU" sz="3200" dirty="0" err="1">
                <a:solidFill>
                  <a:srgbClr val="7030A0"/>
                </a:solidFill>
              </a:rPr>
              <a:t>Азенкур</a:t>
            </a:r>
            <a:r>
              <a:rPr lang="ru-RU" sz="3200" dirty="0">
                <a:solidFill>
                  <a:srgbClr val="7030A0"/>
                </a:solidFill>
              </a:rPr>
              <a:t>, Карл </a:t>
            </a:r>
            <a:r>
              <a:rPr lang="en-US" sz="3200" dirty="0">
                <a:solidFill>
                  <a:srgbClr val="7030A0"/>
                </a:solidFill>
              </a:rPr>
              <a:t>VII</a:t>
            </a:r>
            <a:r>
              <a:rPr lang="ru-RU" sz="3200" dirty="0">
                <a:solidFill>
                  <a:srgbClr val="7030A0"/>
                </a:solidFill>
              </a:rPr>
              <a:t>, Орлеан, Жанна </a:t>
            </a:r>
            <a:r>
              <a:rPr lang="ru-RU" sz="3200" dirty="0" err="1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Арк</a:t>
            </a:r>
            <a:r>
              <a:rPr lang="ru-RU" sz="3200" dirty="0">
                <a:solidFill>
                  <a:srgbClr val="7030A0"/>
                </a:solidFill>
              </a:rPr>
              <a:t>, гибель Жанны </a:t>
            </a:r>
            <a:r>
              <a:rPr lang="ru-RU" sz="3200" dirty="0" err="1">
                <a:solidFill>
                  <a:srgbClr val="7030A0"/>
                </a:solidFill>
              </a:rPr>
              <a:t>д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Арк</a:t>
            </a:r>
            <a:r>
              <a:rPr lang="ru-RU" sz="3200" dirty="0">
                <a:solidFill>
                  <a:srgbClr val="7030A0"/>
                </a:solidFill>
              </a:rPr>
              <a:t>, Бордо сдался.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14313"/>
            <a:ext cx="7035800" cy="1462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AB1901"/>
                </a:solidFill>
              </a:rPr>
              <a:t>Домашнее задание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875" y="1500188"/>
            <a:ext cx="6557963" cy="360362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2400" smtClean="0">
                <a:solidFill>
                  <a:srgbClr val="CC6600"/>
                </a:solidFill>
              </a:rPr>
              <a:t>Параграф 19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ü"/>
            </a:pPr>
            <a:r>
              <a:rPr lang="ru-RU" sz="2400" smtClean="0">
                <a:solidFill>
                  <a:srgbClr val="CC6600"/>
                </a:solidFill>
              </a:rPr>
              <a:t>Заполнить таблицу «Столетняя война»</a:t>
            </a:r>
          </a:p>
        </p:txBody>
      </p:sp>
      <p:graphicFrame>
        <p:nvGraphicFramePr>
          <p:cNvPr id="84025" name="Group 57"/>
          <p:cNvGraphicFramePr>
            <a:graphicFrameLocks noGrp="1"/>
          </p:cNvGraphicFramePr>
          <p:nvPr>
            <p:ph sz="half" idx="2"/>
          </p:nvPr>
        </p:nvGraphicFramePr>
        <p:xfrm>
          <a:off x="714375" y="2714625"/>
          <a:ext cx="8143932" cy="2240921"/>
        </p:xfrm>
        <a:graphic>
          <a:graphicData uri="http://schemas.openxmlformats.org/drawingml/2006/table">
            <a:tbl>
              <a:tblPr/>
              <a:tblGrid>
                <a:gridCol w="1281945"/>
                <a:gridCol w="1659380"/>
                <a:gridCol w="1508075"/>
                <a:gridCol w="1281945"/>
                <a:gridCol w="1281947"/>
                <a:gridCol w="1130640"/>
              </a:tblGrid>
              <a:tr h="166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Причины войны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Противники и их союзники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 войны и их основные 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Перелом-ные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моменты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Итоги войны для Франции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Итоги войны для Англии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 «Крестики-нолики»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75" y="1714500"/>
          <a:ext cx="5715041" cy="2571768"/>
        </p:xfrm>
        <a:graphic>
          <a:graphicData uri="http://schemas.openxmlformats.org/drawingml/2006/table">
            <a:tbl>
              <a:tblPr/>
              <a:tblGrid>
                <a:gridCol w="1922219"/>
                <a:gridCol w="1922219"/>
                <a:gridCol w="1870603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1302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1066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962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843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1215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800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863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500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Times New Roman"/>
                          <a:ea typeface="Times New Roman"/>
                        </a:rPr>
                        <a:t>1265</a:t>
                      </a:r>
                      <a:endParaRPr lang="ru-RU" sz="4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 «Крестики-нолики»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1571625"/>
          <a:ext cx="5715024" cy="3659189"/>
        </p:xfrm>
        <a:graphic>
          <a:graphicData uri="http://schemas.openxmlformats.org/drawingml/2006/table">
            <a:tbl>
              <a:tblPr/>
              <a:tblGrid>
                <a:gridCol w="1966937"/>
                <a:gridCol w="1819275"/>
                <a:gridCol w="1928812"/>
              </a:tblGrid>
              <a:tr h="1198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Сословная монархия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Парламент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Генеральные штаты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Палата  лордов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Сословия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Оброк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Палата общин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Десятина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Барщина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ИСТОРИЯ\Мои документы\Мои рисунки\анг рыцари.jpg"/>
          <p:cNvPicPr>
            <a:picLocks noChangeAspect="1" noChangeArrowheads="1"/>
          </p:cNvPicPr>
          <p:nvPr/>
        </p:nvPicPr>
        <p:blipFill>
          <a:blip r:embed="rId2"/>
          <a:srcRect l="3906" t="11363" r="124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19" name="Содержимое 3" descr="F:\новые картинки\STDDIR3\HH00865_.WM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28875"/>
            <a:ext cx="2000250" cy="200025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285992"/>
            <a:ext cx="8643966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</a:t>
            </a:r>
            <a:r>
              <a:rPr lang="ru-RU" sz="9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 Е Т Я Т+Я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</a:t>
            </a:r>
            <a:endParaRPr lang="ru-RU" sz="9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</a:t>
            </a:r>
            <a:r>
              <a:rPr lang="en-US" sz="9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</a:t>
            </a:r>
            <a:r>
              <a:rPr lang="ru-RU" sz="9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 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786438" y="3571875"/>
            <a:ext cx="214312" cy="7143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786563" y="3571875"/>
            <a:ext cx="214312" cy="7143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14937" y="2500313"/>
            <a:ext cx="1285875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072981" y="2570957"/>
            <a:ext cx="1285875" cy="10017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5984" y="428604"/>
            <a:ext cx="456727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 Е Б У 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1571612"/>
            <a:ext cx="5020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8229600" cy="1143000"/>
          </a:xfrm>
        </p:spPr>
        <p:txBody>
          <a:bodyPr>
            <a:noAutofit/>
            <a:scene3d>
              <a:camera prst="perspective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Тема: «Столетняя война».</a:t>
            </a:r>
            <a:br>
              <a:rPr lang="ru-RU" sz="8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80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08725"/>
            <a:ext cx="8229600" cy="549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ИСТОРИЯ\Мои документы\Мои рисунки\биг б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2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Documents and Settings\ИСТОРИЯ\Мои документы\Мои рисунки\баш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0" y="5572125"/>
            <a:ext cx="900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Молния 6"/>
          <p:cNvSpPr/>
          <p:nvPr/>
        </p:nvSpPr>
        <p:spPr>
          <a:xfrm rot="329699">
            <a:off x="4165600" y="-173038"/>
            <a:ext cx="1042988" cy="7283451"/>
          </a:xfrm>
          <a:prstGeom prst="lightningBol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7800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Между какими странами была война в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1337-1453 гг.?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2951162" cy="1439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Причины войны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714500"/>
            <a:ext cx="4640262" cy="4179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- Франция претендовала на английские владения в Аквитании.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- Экономическое и политическое соперничество Франции и Англии во Фландрийском графстве.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- Война – источник обогащения.</a:t>
            </a:r>
          </a:p>
          <a:p>
            <a:pPr eaLnBrk="1" hangingPunct="1"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11268" name="Picture 9" descr="E-FXIXIV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0"/>
            <a:ext cx="4286250" cy="642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902</Words>
  <Application>Microsoft Office PowerPoint</Application>
  <PresentationFormat>Экран (4:3)</PresentationFormat>
  <Paragraphs>135</Paragraphs>
  <Slides>24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Symbol</vt:lpstr>
      <vt:lpstr>Comic Sans MS</vt:lpstr>
      <vt:lpstr>Tahoma</vt:lpstr>
      <vt:lpstr>Апекс</vt:lpstr>
      <vt:lpstr>Слайд 1</vt:lpstr>
      <vt:lpstr>Слайд 2</vt:lpstr>
      <vt:lpstr>Игра «Крестики-нолики»</vt:lpstr>
      <vt:lpstr>Игра «Крестики-нолики»</vt:lpstr>
      <vt:lpstr>Слайд 5</vt:lpstr>
      <vt:lpstr>Слайд 6</vt:lpstr>
      <vt:lpstr>Тема: «Столетняя война». </vt:lpstr>
      <vt:lpstr>Слайд 8</vt:lpstr>
      <vt:lpstr>Причины войны</vt:lpstr>
      <vt:lpstr>Повод к войне</vt:lpstr>
      <vt:lpstr>Соотношение сил</vt:lpstr>
      <vt:lpstr>Слайд 12</vt:lpstr>
      <vt:lpstr>Слайд 13</vt:lpstr>
      <vt:lpstr>Начало войны (1337-1360)</vt:lpstr>
      <vt:lpstr>Продолжение войны  (1369-1380)</vt:lpstr>
      <vt:lpstr>Время новых успехов Англии (1415-1420)</vt:lpstr>
      <vt:lpstr>Слайд 17</vt:lpstr>
      <vt:lpstr>Слайд 18</vt:lpstr>
      <vt:lpstr>Слайд 19</vt:lpstr>
      <vt:lpstr>Окончание войны (1429-1453) </vt:lpstr>
      <vt:lpstr>Слайд 21</vt:lpstr>
      <vt:lpstr>Слайд 22</vt:lpstr>
      <vt:lpstr>Слайд 23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2009-12-01T11:00:32Z</dcterms:created>
  <dcterms:modified xsi:type="dcterms:W3CDTF">2010-01-26T09:41:05Z</dcterms:modified>
</cp:coreProperties>
</file>