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tiff" ContentType="image/tif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08" r:id="rId4"/>
    <p:sldMasterId id="2147483720" r:id="rId5"/>
  </p:sldMasterIdLst>
  <p:notesMasterIdLst>
    <p:notesMasterId r:id="rId20"/>
  </p:notesMasterIdLst>
  <p:sldIdLst>
    <p:sldId id="256" r:id="rId6"/>
    <p:sldId id="257" r:id="rId7"/>
    <p:sldId id="258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6699"/>
    <a:srgbClr val="0099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660"/>
  </p:normalViewPr>
  <p:slideViewPr>
    <p:cSldViewPr>
      <p:cViewPr varScale="1">
        <p:scale>
          <a:sx n="85" d="100"/>
          <a:sy n="85" d="100"/>
        </p:scale>
        <p:origin x="-7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147E9-496B-4479-866B-B49CD9C4E7AF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86153-1D1A-4D82-A7E2-A1CD7849A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86153-1D1A-4D82-A7E2-A1CD7849A10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8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3214686"/>
            <a:ext cx="7772400" cy="1470025"/>
          </a:xfrm>
        </p:spPr>
        <p:txBody>
          <a:bodyPr>
            <a:noAutofit/>
          </a:bodyPr>
          <a:lstStyle/>
          <a:p>
            <a:r>
              <a:rPr lang="ru-RU" sz="8000" b="1" i="1" u="sng" dirty="0" smtClean="0">
                <a:solidFill>
                  <a:srgbClr val="0000FF"/>
                </a:solidFill>
              </a:rPr>
              <a:t>КВАДРАТНЫЕ УРАВНЕНИЯ</a:t>
            </a:r>
            <a:endParaRPr lang="ru-RU" sz="8000" b="1" i="1" u="sng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5786454"/>
            <a:ext cx="6429388" cy="92869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Автор: </a:t>
            </a:r>
            <a:r>
              <a:rPr lang="ru-RU" dirty="0" smtClean="0">
                <a:solidFill>
                  <a:schemeClr val="bg1"/>
                </a:solidFill>
              </a:rPr>
              <a:t>учитель математики  </a:t>
            </a:r>
            <a:r>
              <a:rPr lang="en-US" dirty="0" smtClean="0">
                <a:solidFill>
                  <a:schemeClr val="bg1"/>
                </a:solidFill>
              </a:rPr>
              <a:t>I </a:t>
            </a:r>
            <a:r>
              <a:rPr lang="ru-RU" dirty="0" smtClean="0">
                <a:solidFill>
                  <a:schemeClr val="bg1"/>
                </a:solidFill>
              </a:rPr>
              <a:t>категории МОУ «Гимназии № 1» г. Соликамска Пермского края, </a:t>
            </a:r>
            <a:r>
              <a:rPr lang="ru-RU" b="1" dirty="0" err="1" smtClean="0">
                <a:solidFill>
                  <a:schemeClr val="bg1"/>
                </a:solidFill>
              </a:rPr>
              <a:t>Войтас</a:t>
            </a:r>
            <a:r>
              <a:rPr lang="ru-RU" b="1" dirty="0" smtClean="0">
                <a:solidFill>
                  <a:schemeClr val="bg1"/>
                </a:solidFill>
              </a:rPr>
              <a:t> Н.Н.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Персональный идентификатор: </a:t>
            </a:r>
            <a:r>
              <a:rPr lang="ru-RU" b="1" dirty="0" smtClean="0">
                <a:solidFill>
                  <a:schemeClr val="bg1"/>
                </a:solidFill>
              </a:rPr>
              <a:t>220-612-993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F:\Все картинки\анимация_проекты\PRAV3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289"/>
            <a:ext cx="2928958" cy="3138169"/>
          </a:xfrm>
          <a:prstGeom prst="rect">
            <a:avLst/>
          </a:prstGeom>
          <a:noFill/>
        </p:spPr>
      </p:pic>
      <p:pic>
        <p:nvPicPr>
          <p:cNvPr id="6146" name="Picture 2" descr="F:\мама\рисунки\рис\книга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85728"/>
            <a:ext cx="2606393" cy="242886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sz="15000" b="1" dirty="0" smtClean="0"/>
              <a:t>!</a:t>
            </a:r>
            <a:r>
              <a:rPr lang="ru-RU" sz="9600" dirty="0" smtClean="0"/>
              <a:t> </a:t>
            </a:r>
            <a:r>
              <a:rPr lang="ru-RU" sz="6000" dirty="0" smtClean="0"/>
              <a:t>Х² + 8Х – 1 = 0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Х² + 2Х*4 – 1 = 0;</a:t>
            </a:r>
          </a:p>
          <a:p>
            <a:pPr algn="ctr">
              <a:buNone/>
            </a:pPr>
            <a:r>
              <a:rPr lang="ru-RU" sz="4400" dirty="0" smtClean="0"/>
              <a:t>Х² +2Х*4 + 16 = 16 + 1;</a:t>
            </a:r>
          </a:p>
          <a:p>
            <a:pPr algn="ctr">
              <a:buNone/>
            </a:pPr>
            <a:r>
              <a:rPr lang="ru-RU" sz="4400" dirty="0" smtClean="0"/>
              <a:t>(Х + 4)² = 17;</a:t>
            </a:r>
          </a:p>
          <a:p>
            <a:pPr algn="ctr">
              <a:buNone/>
            </a:pPr>
            <a:r>
              <a:rPr lang="ru-RU" sz="4400" dirty="0" smtClean="0"/>
              <a:t>Х + 4 = -√17 или Х + 4 = √17;</a:t>
            </a:r>
          </a:p>
          <a:p>
            <a:pPr algn="ctr">
              <a:buNone/>
            </a:pPr>
            <a:r>
              <a:rPr lang="ru-RU" sz="4400" dirty="0" smtClean="0"/>
              <a:t>Х₁ = -4 - √17 или Х₂ = -4 + √17.</a:t>
            </a:r>
          </a:p>
          <a:p>
            <a:pPr algn="ctr">
              <a:buNone/>
            </a:pPr>
            <a:endParaRPr lang="ru-RU" sz="44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>
                <a:latin typeface="Arial" pitchFamily="34" charset="0"/>
                <a:ea typeface="DejaVu LGC Sans Mono" pitchFamily="49" charset="0"/>
                <a:cs typeface="Arial" pitchFamily="34" charset="0"/>
              </a:rPr>
              <a:t>Решим уравнение</a:t>
            </a:r>
            <a:endParaRPr lang="ru-RU" dirty="0">
              <a:latin typeface="Arial" pitchFamily="34" charset="0"/>
              <a:ea typeface="DejaVu LGC Sans Mono" pitchFamily="49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8000" dirty="0" smtClean="0"/>
          </a:p>
          <a:p>
            <a:pPr algn="ctr">
              <a:buNone/>
            </a:pPr>
            <a:r>
              <a:rPr lang="ru-RU" sz="8000" dirty="0" smtClean="0"/>
              <a:t>Х² - 4Х + 10 = 0.</a:t>
            </a:r>
            <a:endParaRPr lang="ru-RU" sz="8000" dirty="0"/>
          </a:p>
        </p:txBody>
      </p:sp>
      <p:pic>
        <p:nvPicPr>
          <p:cNvPr id="4" name="Picture 3" descr="F:\Все картинки\анимация_проекты\J033639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643050"/>
            <a:ext cx="1500198" cy="1500198"/>
          </a:xfrm>
          <a:prstGeom prst="rect">
            <a:avLst/>
          </a:prstGeom>
          <a:noFill/>
        </p:spPr>
      </p:pic>
      <p:pic>
        <p:nvPicPr>
          <p:cNvPr id="2050" name="Picture 2" descr="F:\Все картинки\разные картинки\Стрелки\Стрелка3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4261902">
            <a:off x="6460272" y="4165648"/>
            <a:ext cx="2282623" cy="251375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15000" dirty="0" smtClean="0"/>
              <a:t>!</a:t>
            </a:r>
            <a:r>
              <a:rPr lang="ru-RU" sz="8000" dirty="0" smtClean="0"/>
              <a:t>Х² + 4Х + 10 = 0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Х² - 2Х*2 + 4 = 4 – 10;</a:t>
            </a:r>
          </a:p>
          <a:p>
            <a:pPr algn="ctr">
              <a:buNone/>
            </a:pPr>
            <a:r>
              <a:rPr lang="ru-RU" sz="6000" dirty="0" smtClean="0"/>
              <a:t>(Х - 2)² = -6;</a:t>
            </a:r>
          </a:p>
          <a:p>
            <a:pPr algn="ctr">
              <a:buNone/>
            </a:pPr>
            <a:r>
              <a:rPr lang="ru-RU" sz="6000" dirty="0" smtClean="0"/>
              <a:t>КОРНЕЙ НЕТ.</a:t>
            </a:r>
            <a:endParaRPr lang="ru-RU" sz="6000" dirty="0"/>
          </a:p>
        </p:txBody>
      </p:sp>
      <p:pic>
        <p:nvPicPr>
          <p:cNvPr id="7170" name="Picture 2" descr="F:\мама\рисунки\рис\!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000504"/>
            <a:ext cx="1571636" cy="1378564"/>
          </a:xfrm>
          <a:prstGeom prst="rect">
            <a:avLst/>
          </a:prstGeom>
          <a:noFill/>
        </p:spPr>
      </p:pic>
      <p:pic>
        <p:nvPicPr>
          <p:cNvPr id="5" name="Picture 4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630413" y="3125523"/>
            <a:ext cx="5786478" cy="821268"/>
          </a:xfrm>
          <a:prstGeom prst="rect">
            <a:avLst/>
          </a:prstGeom>
          <a:noFill/>
        </p:spPr>
      </p:pic>
      <p:pic>
        <p:nvPicPr>
          <p:cNvPr id="6" name="Picture 4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3286116" y="5704412"/>
            <a:ext cx="5643602" cy="800989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>Примеры: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6000" dirty="0" smtClean="0"/>
              <a:t>Х² + 12Х + 36 = 0;</a:t>
            </a:r>
          </a:p>
          <a:p>
            <a:pPr marL="514350" indent="-514350">
              <a:buAutoNum type="arabicPeriod"/>
            </a:pPr>
            <a:endParaRPr lang="ru-RU" sz="6000" dirty="0" smtClean="0"/>
          </a:p>
          <a:p>
            <a:pPr marL="514350" indent="-514350">
              <a:buAutoNum type="arabicPeriod"/>
            </a:pPr>
            <a:r>
              <a:rPr lang="ru-RU" sz="6000" dirty="0" smtClean="0"/>
              <a:t>Х² - Х + ¼ = 0.</a:t>
            </a:r>
            <a:endParaRPr lang="ru-RU" sz="6000" dirty="0"/>
          </a:p>
        </p:txBody>
      </p:sp>
      <p:pic>
        <p:nvPicPr>
          <p:cNvPr id="8195" name="Picture 3" descr="F:\Все картинки\рисунки\рис\вопрос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4143380"/>
            <a:ext cx="1209680" cy="234957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dirty="0" smtClean="0"/>
              <a:t>МОЛОДЦЫ!</a:t>
            </a:r>
            <a:endParaRPr lang="ru-RU" sz="6000" dirty="0"/>
          </a:p>
        </p:txBody>
      </p:sp>
      <p:pic>
        <p:nvPicPr>
          <p:cNvPr id="9218" name="Picture 2" descr="F:\Все картинки\анимация_проекты\cool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500826" y="0"/>
            <a:ext cx="1857381" cy="1786624"/>
          </a:xfrm>
          <a:prstGeom prst="rect">
            <a:avLst/>
          </a:prstGeom>
          <a:noFill/>
        </p:spPr>
      </p:pic>
      <p:pic>
        <p:nvPicPr>
          <p:cNvPr id="9219" name="Picture 3" descr="F:\Все картинки\анимация_проекты\024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714488"/>
            <a:ext cx="2928958" cy="2928958"/>
          </a:xfrm>
          <a:prstGeom prst="rect">
            <a:avLst/>
          </a:prstGeom>
          <a:noFill/>
        </p:spPr>
      </p:pic>
      <p:pic>
        <p:nvPicPr>
          <p:cNvPr id="3" name="Picture 2" descr="F:\Все картинки\рисунки\рис\дети у доски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3357562"/>
            <a:ext cx="3690946" cy="308052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i="1" dirty="0" smtClean="0"/>
              <a:t>Полные </a:t>
            </a:r>
            <a:endParaRPr lang="ru-RU" sz="8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i="1" dirty="0" smtClean="0"/>
              <a:t>квадратные</a:t>
            </a:r>
          </a:p>
          <a:p>
            <a:pPr algn="ctr">
              <a:buNone/>
            </a:pPr>
            <a:r>
              <a:rPr lang="ru-RU" sz="8000" i="1" dirty="0" smtClean="0"/>
              <a:t>уравнения</a:t>
            </a:r>
            <a:endParaRPr lang="ru-RU" sz="8000" i="1" dirty="0"/>
          </a:p>
        </p:txBody>
      </p:sp>
      <p:pic>
        <p:nvPicPr>
          <p:cNvPr id="1026" name="Picture 2" descr="F:\Все картинки\анимация_проекты\3str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500042"/>
            <a:ext cx="1728790" cy="68580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pic>
        <p:nvPicPr>
          <p:cNvPr id="4" name="Picture 2" descr="F:\Все картинки\ALLPHOTO\BOY.T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3286124"/>
            <a:ext cx="1225008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785794"/>
            <a:ext cx="6715172" cy="178595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5400" dirty="0" err="1" smtClean="0">
                <a:solidFill>
                  <a:schemeClr val="accent2">
                    <a:lumMod val="75000"/>
                  </a:schemeClr>
                </a:solidFill>
              </a:rPr>
              <a:t>аХ</a:t>
            </a: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² + </a:t>
            </a:r>
            <a:r>
              <a:rPr lang="ru-RU" sz="5400" dirty="0" err="1" smtClean="0">
                <a:solidFill>
                  <a:schemeClr val="accent2">
                    <a:lumMod val="75000"/>
                  </a:schemeClr>
                </a:solidFill>
              </a:rPr>
              <a:t>вХ</a:t>
            </a: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 + с = 0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3500438"/>
            <a:ext cx="6115064" cy="218599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а – первый коэффициент;</a:t>
            </a:r>
          </a:p>
          <a:p>
            <a:pPr algn="ctr">
              <a:buNone/>
            </a:pPr>
            <a:r>
              <a:rPr lang="ru-RU" dirty="0" smtClean="0"/>
              <a:t>в – второй коэффициент;</a:t>
            </a:r>
          </a:p>
          <a:p>
            <a:pPr algn="ctr">
              <a:buNone/>
            </a:pPr>
            <a:r>
              <a:rPr lang="ru-RU" dirty="0" smtClean="0"/>
              <a:t>с – свободное слагаемое. </a:t>
            </a:r>
            <a:endParaRPr lang="ru-RU" dirty="0"/>
          </a:p>
        </p:txBody>
      </p:sp>
      <p:pic>
        <p:nvPicPr>
          <p:cNvPr id="4098" name="Picture 2" descr="F:\Все картинки\маленькие картинки\STOP1-3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786322"/>
            <a:ext cx="304800" cy="304800"/>
          </a:xfrm>
          <a:prstGeom prst="rect">
            <a:avLst/>
          </a:prstGeom>
          <a:noFill/>
        </p:spPr>
      </p:pic>
      <p:pic>
        <p:nvPicPr>
          <p:cNvPr id="4099" name="Picture 3" descr="F:\Все картинки\маленькие картинки\STOP1-3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214818"/>
            <a:ext cx="304800" cy="304800"/>
          </a:xfrm>
          <a:prstGeom prst="rect">
            <a:avLst/>
          </a:prstGeom>
          <a:noFill/>
        </p:spPr>
      </p:pic>
      <p:pic>
        <p:nvPicPr>
          <p:cNvPr id="4100" name="Picture 4" descr="F:\Все картинки\маленькие картинки\STOP1-3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714752"/>
            <a:ext cx="304800" cy="304800"/>
          </a:xfrm>
          <a:prstGeom prst="rect">
            <a:avLst/>
          </a:prstGeom>
          <a:noFill/>
        </p:spPr>
      </p:pic>
      <p:pic>
        <p:nvPicPr>
          <p:cNvPr id="4101" name="Picture 5" descr="F:\Все картинки\анимация_проекты\2m2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378856" cy="192880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i="1" dirty="0" smtClean="0"/>
              <a:t>Неполные </a:t>
            </a:r>
            <a:endParaRPr lang="ru-RU" sz="8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i="1" dirty="0" smtClean="0"/>
              <a:t>квадратные</a:t>
            </a:r>
          </a:p>
          <a:p>
            <a:pPr algn="ctr">
              <a:buNone/>
            </a:pPr>
            <a:r>
              <a:rPr lang="ru-RU" sz="8000" i="1" dirty="0" smtClean="0"/>
              <a:t>уравнения</a:t>
            </a:r>
            <a:endParaRPr lang="ru-RU" sz="8000" i="1" dirty="0"/>
          </a:p>
        </p:txBody>
      </p:sp>
      <p:pic>
        <p:nvPicPr>
          <p:cNvPr id="2050" name="Picture 2" descr="F:\Все картинки\анимация_проекты\3str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28604"/>
            <a:ext cx="1728790" cy="685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4" name="Picture 2" descr="F:\мама\рисунки\рис\дети у доски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4289224"/>
            <a:ext cx="4112791" cy="25687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24" cy="440056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4000" dirty="0" err="1" smtClean="0">
                <a:solidFill>
                  <a:schemeClr val="accent2">
                    <a:lumMod val="75000"/>
                  </a:schemeClr>
                </a:solidFill>
              </a:rPr>
              <a:t>аХ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² + с = 0, где с = 0;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2">
                    <a:lumMod val="75000"/>
                  </a:schemeClr>
                </a:solidFill>
              </a:rPr>
              <a:t>аХ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² + </a:t>
            </a:r>
            <a:r>
              <a:rPr lang="ru-RU" sz="4000" dirty="0" err="1" smtClean="0">
                <a:solidFill>
                  <a:schemeClr val="accent2">
                    <a:lumMod val="75000"/>
                  </a:schemeClr>
                </a:solidFill>
              </a:rPr>
              <a:t>вХ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 = 0, где в = 0;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2">
                    <a:lumMod val="75000"/>
                  </a:schemeClr>
                </a:solidFill>
              </a:rPr>
              <a:t>аХ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² = 0.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126" name="Picture 6" descr="F:\Все картинки\анимация_проекты\2m2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642918"/>
            <a:ext cx="2533668" cy="2000264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5572132" y="2857496"/>
            <a:ext cx="357190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6215074" y="3571876"/>
            <a:ext cx="357190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268538" y="404813"/>
            <a:ext cx="4105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>
              <a:solidFill>
                <a:srgbClr val="FF3300"/>
              </a:solidFill>
              <a:latin typeface="Georgia" pitchFamily="18" charset="0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68313" y="188913"/>
            <a:ext cx="84248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dirty="0"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Неполные квадратные уравнения</a:t>
            </a:r>
            <a:endParaRPr lang="ru-RU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46139" name="Group 59"/>
          <p:cNvGraphicFramePr>
            <a:graphicFrameLocks noGrp="1"/>
          </p:cNvGraphicFramePr>
          <p:nvPr/>
        </p:nvGraphicFramePr>
        <p:xfrm>
          <a:off x="323850" y="1628775"/>
          <a:ext cx="8642350" cy="3311462"/>
        </p:xfrm>
        <a:graphic>
          <a:graphicData uri="http://schemas.openxmlformats.org/drawingml/2006/table">
            <a:tbl>
              <a:tblPr/>
              <a:tblGrid>
                <a:gridCol w="3441700"/>
                <a:gridCol w="2679700"/>
                <a:gridCol w="252095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ax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+bx=0,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c=0, (2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корня)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BEFE">
                        <a:alpha val="5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ax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+c=0, b=0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(2 корня или нет корней)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BEFE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1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10x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+9x=0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0x+9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ru-RU" sz="2800" b="1" i="0" u="sng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=0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или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10x=-9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</a:t>
                      </a: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sng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=-0,9</a:t>
                      </a:r>
                      <a:endParaRPr kumimoji="0" lang="ru-RU" sz="2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4x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=100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sng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=5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или 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sng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=-5</a:t>
                      </a:r>
                      <a:endParaRPr kumimoji="0" lang="ru-RU" sz="2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3x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+27=0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3x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=-27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=-9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корней нет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40" name="Text Box 60"/>
          <p:cNvSpPr txBox="1">
            <a:spLocks noChangeArrowheads="1"/>
          </p:cNvSpPr>
          <p:nvPr/>
        </p:nvSpPr>
        <p:spPr bwMode="auto">
          <a:xfrm>
            <a:off x="1692275" y="5084763"/>
            <a:ext cx="4895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>
                <a:latin typeface="Arial" charset="0"/>
              </a:rPr>
              <a:t>Решить уравнения:</a:t>
            </a:r>
          </a:p>
        </p:txBody>
      </p:sp>
      <p:sp>
        <p:nvSpPr>
          <p:cNvPr id="46141" name="Text Box 61"/>
          <p:cNvSpPr txBox="1">
            <a:spLocks noChangeArrowheads="1"/>
          </p:cNvSpPr>
          <p:nvPr/>
        </p:nvSpPr>
        <p:spPr bwMode="auto">
          <a:xfrm>
            <a:off x="684213" y="5805488"/>
            <a:ext cx="676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>
                <a:solidFill>
                  <a:schemeClr val="tx1"/>
                </a:solidFill>
                <a:latin typeface="Arial" charset="0"/>
              </a:rPr>
              <a:t>-16x</a:t>
            </a:r>
            <a:r>
              <a:rPr lang="en-US" sz="2800" b="1" i="1" baseline="30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sz="2800" b="1" i="1">
                <a:solidFill>
                  <a:schemeClr val="tx1"/>
                </a:solidFill>
                <a:latin typeface="Arial" charset="0"/>
              </a:rPr>
              <a:t>-1=0, 64x</a:t>
            </a:r>
            <a:r>
              <a:rPr lang="en-US" sz="2800" b="1" i="1" baseline="30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sz="2800" b="1" i="1">
                <a:solidFill>
                  <a:schemeClr val="tx1"/>
                </a:solidFill>
                <a:latin typeface="Arial" charset="0"/>
              </a:rPr>
              <a:t>=49, 4x</a:t>
            </a:r>
            <a:r>
              <a:rPr lang="en-US" sz="2800" b="1" i="1" baseline="3000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sz="2800" b="1" i="1">
                <a:solidFill>
                  <a:schemeClr val="tx1"/>
                </a:solidFill>
                <a:latin typeface="Arial" charset="0"/>
              </a:rPr>
              <a:t>-3x=0.</a:t>
            </a:r>
            <a:endParaRPr lang="ru-RU" sz="2800" b="1" i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5-конечная звезда 6"/>
          <p:cNvSpPr/>
          <p:nvPr/>
        </p:nvSpPr>
        <p:spPr>
          <a:xfrm>
            <a:off x="0" y="214290"/>
            <a:ext cx="914400" cy="9144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7858148" y="5572140"/>
            <a:ext cx="914400" cy="9144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40" grpId="0"/>
      <p:bldP spid="461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2214578"/>
          </a:xfrm>
        </p:spPr>
        <p:txBody>
          <a:bodyPr>
            <a:noAutofit/>
          </a:bodyPr>
          <a:lstStyle/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Решение квадратных уравнений</a:t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выделением квадрата двучлена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14620"/>
            <a:ext cx="8429684" cy="300039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009900"/>
                </a:solidFill>
              </a:rPr>
              <a:t>(а + в)² = а² + 2ав + в²;</a:t>
            </a:r>
          </a:p>
          <a:p>
            <a:pPr algn="ctr">
              <a:buNone/>
            </a:pPr>
            <a:endParaRPr lang="ru-RU" sz="4400" b="1" dirty="0" smtClean="0">
              <a:solidFill>
                <a:srgbClr val="009900"/>
              </a:solidFill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009900"/>
                </a:solidFill>
              </a:rPr>
              <a:t>(а - в)² = а² - 2ав + в².</a:t>
            </a:r>
            <a:endParaRPr lang="ru-RU" sz="4400" b="1" dirty="0">
              <a:solidFill>
                <a:srgbClr val="009900"/>
              </a:solidFill>
            </a:endParaRPr>
          </a:p>
        </p:txBody>
      </p:sp>
      <p:pic>
        <p:nvPicPr>
          <p:cNvPr id="6146" name="Picture 2" descr="F:\Все картинки\анимация_проекты\2str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990603" cy="1500198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Х² + 10Х + 25 = 0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(Х + 5)² = 0;</a:t>
            </a:r>
          </a:p>
          <a:p>
            <a:pPr algn="ctr">
              <a:buNone/>
            </a:pPr>
            <a:r>
              <a:rPr lang="ru-RU" sz="6000" dirty="0" smtClean="0"/>
              <a:t>Х + 5 = 0;</a:t>
            </a:r>
          </a:p>
          <a:p>
            <a:pPr algn="ctr">
              <a:buNone/>
            </a:pPr>
            <a:r>
              <a:rPr lang="ru-RU" sz="6000" dirty="0" smtClean="0"/>
              <a:t>Х = -5.</a:t>
            </a:r>
            <a:endParaRPr lang="ru-RU" sz="6000" dirty="0"/>
          </a:p>
        </p:txBody>
      </p:sp>
      <p:pic>
        <p:nvPicPr>
          <p:cNvPr id="7170" name="Picture 2" descr="F:\Все картинки\анимация_проекты\J033639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1643074" cy="1643074"/>
          </a:xfrm>
          <a:prstGeom prst="rect">
            <a:avLst/>
          </a:prstGeom>
          <a:noFill/>
        </p:spPr>
      </p:pic>
      <p:pic>
        <p:nvPicPr>
          <p:cNvPr id="7171" name="Picture 3" descr="F:\Все картинки\анимация_проекты\J033639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0"/>
            <a:ext cx="1643074" cy="1643074"/>
          </a:xfrm>
          <a:prstGeom prst="rect">
            <a:avLst/>
          </a:prstGeom>
          <a:noFill/>
        </p:spPr>
      </p:pic>
      <p:pic>
        <p:nvPicPr>
          <p:cNvPr id="5122" name="Picture 2" descr="F:\мама\рисунки\рис\ученик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786190"/>
            <a:ext cx="1673227" cy="171965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6000" dirty="0" smtClean="0"/>
              <a:t>Решим уравнение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8000" dirty="0" smtClean="0"/>
              <a:t>    </a:t>
            </a:r>
          </a:p>
          <a:p>
            <a:pPr algn="ctr">
              <a:buNone/>
            </a:pPr>
            <a:r>
              <a:rPr lang="ru-RU" sz="8000" dirty="0" smtClean="0"/>
              <a:t>Х² + 8Х – 1 = 0.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8195" name="Picture 3" descr="F:\Все картинки\анимация_проекты\J033639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1643074" cy="1643074"/>
          </a:xfrm>
          <a:prstGeom prst="rect">
            <a:avLst/>
          </a:prstGeom>
          <a:noFill/>
        </p:spPr>
      </p:pic>
      <p:pic>
        <p:nvPicPr>
          <p:cNvPr id="4098" name="Picture 2" descr="F:\мама\рисунки\рис\карандаш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428604"/>
            <a:ext cx="1214446" cy="1214446"/>
          </a:xfrm>
          <a:prstGeom prst="rect">
            <a:avLst/>
          </a:prstGeom>
          <a:noFill/>
        </p:spPr>
      </p:pic>
      <p:pic>
        <p:nvPicPr>
          <p:cNvPr id="4099" name="Picture 3" descr="F:\мама\рисунки\рис\ученая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3286124"/>
            <a:ext cx="1409700" cy="30194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99</TotalTime>
  <Words>340</Words>
  <PresentationFormat>Экран (4:3)</PresentationFormat>
  <Paragraphs>66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Метро</vt:lpstr>
      <vt:lpstr>Аспект</vt:lpstr>
      <vt:lpstr>1_Аспект</vt:lpstr>
      <vt:lpstr>Тема Office</vt:lpstr>
      <vt:lpstr>Городская</vt:lpstr>
      <vt:lpstr>КВАДРАТНЫЕ УРАВНЕНИЯ</vt:lpstr>
      <vt:lpstr>Полные </vt:lpstr>
      <vt:lpstr>аХ² + вХ + с = 0</vt:lpstr>
      <vt:lpstr>Неполные </vt:lpstr>
      <vt:lpstr>Слайд 5</vt:lpstr>
      <vt:lpstr>Слайд 6</vt:lpstr>
      <vt:lpstr>  Решение квадратных уравнений выделением квадрата двучлена</vt:lpstr>
      <vt:lpstr>Х² + 10Х + 25 = 0</vt:lpstr>
      <vt:lpstr>Решим уравнение</vt:lpstr>
      <vt:lpstr>! Х² + 8Х – 1 = 0</vt:lpstr>
      <vt:lpstr>Решим уравнение</vt:lpstr>
      <vt:lpstr>!Х² + 4Х + 10 = 0</vt:lpstr>
      <vt:lpstr>Примеры: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КВАДРАТНЫЕ УРАВНЕНИЯ</dc:title>
  <cp:lastModifiedBy>USER</cp:lastModifiedBy>
  <cp:revision>14</cp:revision>
  <dcterms:modified xsi:type="dcterms:W3CDTF">2010-01-09T13:31:46Z</dcterms:modified>
</cp:coreProperties>
</file>