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1" r:id="rId3"/>
    <p:sldId id="295" r:id="rId4"/>
    <p:sldId id="296" r:id="rId5"/>
    <p:sldId id="290" r:id="rId6"/>
    <p:sldId id="286" r:id="rId7"/>
    <p:sldId id="308" r:id="rId8"/>
    <p:sldId id="297" r:id="rId9"/>
    <p:sldId id="298" r:id="rId10"/>
    <p:sldId id="300" r:id="rId11"/>
    <p:sldId id="301" r:id="rId12"/>
    <p:sldId id="285" r:id="rId13"/>
    <p:sldId id="292" r:id="rId14"/>
    <p:sldId id="289" r:id="rId15"/>
    <p:sldId id="288" r:id="rId16"/>
    <p:sldId id="309" r:id="rId17"/>
    <p:sldId id="310" r:id="rId18"/>
    <p:sldId id="311" r:id="rId19"/>
    <p:sldId id="293" r:id="rId20"/>
    <p:sldId id="264" r:id="rId21"/>
    <p:sldId id="258" r:id="rId22"/>
    <p:sldId id="265" r:id="rId23"/>
    <p:sldId id="287" r:id="rId24"/>
    <p:sldId id="303" r:id="rId25"/>
    <p:sldId id="261" r:id="rId26"/>
    <p:sldId id="263" r:id="rId27"/>
    <p:sldId id="305" r:id="rId28"/>
    <p:sldId id="302" r:id="rId29"/>
    <p:sldId id="313" r:id="rId30"/>
    <p:sldId id="318" r:id="rId31"/>
    <p:sldId id="319" r:id="rId32"/>
    <p:sldId id="320" r:id="rId33"/>
    <p:sldId id="317" r:id="rId34"/>
    <p:sldId id="282" r:id="rId35"/>
    <p:sldId id="281" r:id="rId36"/>
    <p:sldId id="257" r:id="rId37"/>
    <p:sldId id="268" r:id="rId38"/>
    <p:sldId id="270" r:id="rId39"/>
    <p:sldId id="269" r:id="rId40"/>
    <p:sldId id="276" r:id="rId41"/>
    <p:sldId id="274" r:id="rId42"/>
    <p:sldId id="272" r:id="rId43"/>
    <p:sldId id="273" r:id="rId44"/>
    <p:sldId id="315" r:id="rId45"/>
    <p:sldId id="275" r:id="rId46"/>
    <p:sldId id="278" r:id="rId47"/>
    <p:sldId id="27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93" autoAdjust="0"/>
  </p:normalViewPr>
  <p:slideViewPr>
    <p:cSldViewPr>
      <p:cViewPr varScale="1">
        <p:scale>
          <a:sx n="75" d="100"/>
          <a:sy n="75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layout/>
      <c:txPr>
        <a:bodyPr/>
        <a:lstStyle/>
        <a:p>
          <a:pPr>
            <a:defRPr sz="40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Выбросы в атмосферу предприятиями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Горнодобывающая промышленность</c:v>
                </c:pt>
                <c:pt idx="1">
                  <c:v>Черная и цветная металлургия</c:v>
                </c:pt>
                <c:pt idx="2">
                  <c:v>Энергетика</c:v>
                </c:pt>
                <c:pt idx="3">
                  <c:v>Машиностроение</c:v>
                </c:pt>
                <c:pt idx="4">
                  <c:v>Автотранспорт</c:v>
                </c:pt>
                <c:pt idx="5">
                  <c:v>Химическая и нефтехимическая промышленность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</c:v>
                </c:pt>
                <c:pt idx="1">
                  <c:v>0.25</c:v>
                </c:pt>
                <c:pt idx="2">
                  <c:v>0.2</c:v>
                </c:pt>
                <c:pt idx="3">
                  <c:v>0.15000000000000024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694833284728433"/>
          <c:y val="0.10958196317414347"/>
          <c:w val="0.26379240789345781"/>
          <c:h val="0.890418036825856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CC2B-FA08-49A9-80A9-4E92558F06D3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DD92E-D120-4975-A8C7-FF493CCD3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DD92E-D120-4975-A8C7-FF493CCD38B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6FA8-8C43-4704-B217-41E56377C551}" type="datetimeFigureOut">
              <a:rPr lang="ru-RU" smtClean="0"/>
              <a:pPr/>
              <a:t>13.01.2010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7A7F-8DDD-4505-90D4-1FBBC23CD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geo.web.ru/~evseev/m-vishnev_7_7205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hyperlink" Target="http://www.catalogmineralov.ru/pic/211921061008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minerals2000.narod.ru/028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hyperlink" Target="http://www.mindraw.web.ru/Q1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vvvdesign.narod.ru/images/neobr/image033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hyperlink" Target="http://www.mindraw.web.ru/Q1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elyabinsk.rfn.ru/section.html?cid=7&amp;date=28-01-200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4357718"/>
          </a:xfrm>
        </p:spPr>
        <p:txBody>
          <a:bodyPr>
            <a:normAutofit/>
          </a:bodyPr>
          <a:lstStyle/>
          <a:p>
            <a:pPr algn="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Реализация </a:t>
            </a:r>
            <a:b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регионального компонента на уроках химии 9 класс</a:t>
            </a:r>
            <a:b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Тема: «НЕМЕТАЛЛЫ»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643446"/>
            <a:ext cx="6429420" cy="192882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Дудорова Милана Валерьевна</a:t>
            </a:r>
          </a:p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 химии МОУ «СОШ№40»</a:t>
            </a:r>
          </a:p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Озерск Челябинская область</a:t>
            </a:r>
          </a:p>
          <a:p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J:\100px-Coat_of_arms_of_Chelyabinsk_Oblast.sv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809769" cy="228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Продукция завода РТИ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Admin\Рабочий стол\резина\уральский\tdopt.ruLrDLQd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4087390" cy="542928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14290"/>
            <a:ext cx="8229600" cy="93978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Продукция завода РТИ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Admin\Рабочий стол\резина\уральский\22[3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534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Производство серной кислоты на Урале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серная кислота\93742_38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2285992"/>
            <a:ext cx="3691397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серная кислота\1vagon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285992"/>
            <a:ext cx="5035406" cy="350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28586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Челябинский цинковый завод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281518" cy="535785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На предприятии действует пять сернокислотных систем, которые перерабатывают сернистый газ после процесса обжига цинкового концентрата и выпускает серную кислоту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J:\314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99" y="1714488"/>
            <a:ext cx="4500594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0715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Челябинский цинковый завод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721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Ежегодно выпускает 100 тысяч тонн серной кислоты улучшенного качества</a:t>
            </a:r>
          </a:p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Новая сернокислая система повысит эффективность процесса утилизации сернистых газов, сократив их выбросы в атмосферу на 96,5 тонн, а выбросы серной кислоты на 0,7 тонн ежегодно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715436" cy="12763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Челябинский электролитный цинковый завод ввел новую сернокислотную систему</a:t>
            </a:r>
            <a:endParaRPr lang="ru-RU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Admin\Рабочий стол\серная кислота\b_77663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5818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аммиака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(NH</a:t>
            </a:r>
            <a:r>
              <a:rPr lang="ru-RU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35784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56" y="1285860"/>
            <a:ext cx="1928826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72132" y="1285860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14282" y="2428868"/>
            <a:ext cx="3000396" cy="262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/>
          </a:p>
          <a:p>
            <a:pPr algn="ctr"/>
            <a:r>
              <a:rPr lang="ru-RU" sz="4400" b="1" dirty="0" err="1" smtClean="0"/>
              <a:t>Холодиль-ные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установки</a:t>
            </a:r>
          </a:p>
          <a:p>
            <a:pPr algn="ctr"/>
            <a:endParaRPr lang="ru-RU" sz="4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3714752"/>
            <a:ext cx="2857520" cy="2843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</a:t>
            </a:r>
          </a:p>
          <a:p>
            <a:pPr algn="ctr"/>
            <a:r>
              <a:rPr lang="ru-RU" sz="4400" b="1" dirty="0" err="1" smtClean="0"/>
              <a:t>медици-не</a:t>
            </a:r>
            <a:endParaRPr lang="ru-RU" sz="4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5074" y="2428868"/>
            <a:ext cx="2786050" cy="2557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 быту (моющие</a:t>
            </a:r>
          </a:p>
          <a:p>
            <a:pPr algn="ctr"/>
            <a:r>
              <a:rPr lang="ru-RU" sz="4400" b="1" dirty="0" smtClean="0"/>
              <a:t>средства)</a:t>
            </a:r>
            <a:endParaRPr lang="ru-RU" sz="4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571868" y="242886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аммиака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(NH</a:t>
            </a:r>
            <a:r>
              <a:rPr lang="ru-RU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J:\холод компре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95697" cy="5402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Применение аммиака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(NH</a:t>
            </a:r>
            <a:r>
              <a:rPr lang="ru-RU" sz="48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J:\43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7" name="Picture 3" descr="J: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7478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Производство азотных удобрений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281518" cy="521497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ОАО «Азот» г. Березники Пермский край одно из крупнейших предприятий по производству калиевой и натриевой селитры,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кристалличес-кого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нитрита натрия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Объем производства 17 млн. тонн в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www.uralchem.ru/files/159/azot0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286280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14298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Экологические проблемы атмосферы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экология\9aa3632ed08db3c95736eebf43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15172" cy="5418751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экология\59677_o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474986" cy="5429288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экология\77877m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57" y="1000108"/>
            <a:ext cx="871206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Фосфориты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786214" cy="54292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формула -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</a:t>
            </a:r>
            <a:r>
              <a:rPr lang="ru-RU" sz="1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(РО</a:t>
            </a:r>
            <a:r>
              <a:rPr lang="ru-RU" sz="1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ru-RU" sz="1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Запасы Челябинской области – 42 млн. тонн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Важнейшее месторождение – Куликовская гора в окрестностях </a:t>
            </a:r>
          </a:p>
          <a:p>
            <a:pPr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г. Аша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карта Чел. обл\Chelyabinskaya_Ob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142984"/>
            <a:ext cx="4693381" cy="5554297"/>
          </a:xfrm>
          <a:prstGeom prst="rect">
            <a:avLst/>
          </a:prstGeom>
          <a:noFill/>
        </p:spPr>
      </p:pic>
      <p:pic>
        <p:nvPicPr>
          <p:cNvPr id="6" name="Picture 9" descr="0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58776" cy="26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Применение фосфоритов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J:\картинки\ф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96162"/>
            <a:ext cx="7786742" cy="519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07157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Уголь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4214842" cy="5643602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Химическая </a:t>
            </a:r>
          </a:p>
          <a:p>
            <a:pPr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формула – С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Запасы Челябинской области – 700 млн. тонн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Важнейшие месторождения – 7 угленосных районов: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Сугоякский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Козыревский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Копейский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Коркинский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Камышинский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Еманжелинский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Кичигинский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карта Чел. обл\Chelyabinskaya_Ob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71546"/>
            <a:ext cx="4500562" cy="5643601"/>
          </a:xfrm>
          <a:prstGeom prst="rect">
            <a:avLst/>
          </a:prstGeom>
          <a:noFill/>
        </p:spPr>
      </p:pic>
      <p:pic>
        <p:nvPicPr>
          <p:cNvPr id="6" name="Picture 10" descr="0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643182"/>
            <a:ext cx="215900" cy="158750"/>
          </a:xfrm>
          <a:prstGeom prst="rect">
            <a:avLst/>
          </a:prstGeom>
          <a:noFill/>
        </p:spPr>
      </p:pic>
      <p:pic>
        <p:nvPicPr>
          <p:cNvPr id="7" name="Picture 10" descr="0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496"/>
            <a:ext cx="215900" cy="158750"/>
          </a:xfrm>
          <a:prstGeom prst="rect">
            <a:avLst/>
          </a:prstGeom>
          <a:noFill/>
        </p:spPr>
      </p:pic>
      <p:pic>
        <p:nvPicPr>
          <p:cNvPr id="8" name="Picture 10" descr="0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071810"/>
            <a:ext cx="215900" cy="158750"/>
          </a:xfrm>
          <a:prstGeom prst="rect">
            <a:avLst/>
          </a:prstGeom>
          <a:noFill/>
        </p:spPr>
      </p:pic>
      <p:pic>
        <p:nvPicPr>
          <p:cNvPr id="9" name="Picture 10" descr="0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00636"/>
            <a:ext cx="215900" cy="15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4176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виды топлива на Урале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Бурый уголь</a:t>
            </a:r>
            <a:endParaRPr lang="ru-RU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Каменный уголь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J:\картинки\каменны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74875"/>
            <a:ext cx="4071965" cy="453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J:\картинки\бурый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21325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939784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Коркинский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карьер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глубина 400 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J:\картинки\коркинский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774760" cy="5053971"/>
          </a:xfrm>
          <a:prstGeom prst="rect">
            <a:avLst/>
          </a:prstGeom>
          <a:noFill/>
        </p:spPr>
      </p:pic>
      <p:pic>
        <p:nvPicPr>
          <p:cNvPr id="7" name="Picture 2" descr="J:\картинки\корки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784862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207170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Применение угля-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тепловые электростанции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Аргаяшская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Челябинская ТЭЦ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J:\картинки\аргая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953158" cy="4464869"/>
          </a:xfrm>
          <a:prstGeom prst="rect">
            <a:avLst/>
          </a:prstGeom>
          <a:noFill/>
        </p:spPr>
      </p:pic>
      <p:pic>
        <p:nvPicPr>
          <p:cNvPr id="5" name="Picture 2" descr="J:\картинки\чел тэ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678661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001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Графит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3571900" cy="564360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Химическая формула – С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Запасы Челябинской области – 48 месторождений – 40 млн. тонн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Важнейшее месторождение –</a:t>
            </a:r>
          </a:p>
          <a:p>
            <a:pPr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Тайгинское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(12 км от г.Кыштыма)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Рабочий стол\карта Чел. обл\Chelyabinskaya_Ob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00108"/>
            <a:ext cx="4949919" cy="5857892"/>
          </a:xfrm>
          <a:prstGeom prst="rect">
            <a:avLst/>
          </a:prstGeom>
          <a:noFill/>
        </p:spPr>
      </p:pic>
      <p:pic>
        <p:nvPicPr>
          <p:cNvPr id="7" name="Picture 9" descr="0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358776" cy="26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Тайгинское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месторождение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J:\картинки\граф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003" y="1571612"/>
            <a:ext cx="419698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J:\картинки\графи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12"/>
            <a:ext cx="415727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графита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357718" cy="490063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тиглей в литейном деле и в производстве электродов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Рабочий стол\графит\img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6232"/>
            <a:ext cx="3643338" cy="499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928802"/>
          </a:xfrm>
        </p:spPr>
        <p:txBody>
          <a:bodyPr/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Применение графита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изготовление тиглей и электродов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J:\тигл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42116"/>
            <a:ext cx="4000528" cy="462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J:\электро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21268"/>
            <a:ext cx="4214842" cy="462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643998" cy="642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28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Соединения кремния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535113"/>
            <a:ext cx="4354544" cy="639762"/>
          </a:xfrm>
        </p:spPr>
        <p:txBody>
          <a:bodyPr>
            <a:noAutofit/>
          </a:bodyPr>
          <a:lstStyle/>
          <a:p>
            <a:pPr algn="ctr"/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Вермикулит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тальк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8" descr="Картинка 6 из 1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8826" y="2174874"/>
            <a:ext cx="4028273" cy="43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8" descr="Картинка 12 из 47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90268" y="2174874"/>
            <a:ext cx="4168012" cy="43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Соединения кремния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асбест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Горный хрусталь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8" descr="Картинка 9 из 218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47366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8" descr="Картинка 5 из 106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14554"/>
            <a:ext cx="423210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41763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Драгоценные и поделочные камни Урала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283106" cy="63976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ru-RU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Изумруд</a:t>
            </a:r>
            <a:r>
              <a:rPr lang="en-US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(Al</a:t>
            </a:r>
            <a:r>
              <a:rPr lang="en-US" sz="4500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Be</a:t>
            </a:r>
            <a:r>
              <a:rPr lang="en-US" sz="4500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[Si </a:t>
            </a:r>
            <a:r>
              <a:rPr lang="en-US" sz="4500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4500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</a:t>
            </a:r>
            <a:r>
              <a:rPr lang="en-US" sz="4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])</a:t>
            </a:r>
            <a:endParaRPr lang="ru-RU" sz="45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429155" cy="63976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Горный хрусталь</a:t>
            </a:r>
            <a:r>
              <a:rPr lang="en-US" sz="4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 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SiO</a:t>
            </a:r>
            <a:r>
              <a:rPr lang="en-US" sz="4000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)</a:t>
            </a:r>
            <a:endParaRPr lang="ru-RU" sz="4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7" name="Picture 8" descr="Картинка 2 из 29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74874"/>
            <a:ext cx="4000528" cy="453651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8" descr="Картинка 5 из 106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5025" y="2214554"/>
            <a:ext cx="4041775" cy="442915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Кремний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714356"/>
            <a:ext cx="4352956" cy="59293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  </a:t>
            </a:r>
            <a:r>
              <a:rPr lang="ru-RU" sz="6300" b="1" i="1" dirty="0" smtClean="0">
                <a:solidFill>
                  <a:srgbClr val="0070C0"/>
                </a:solidFill>
              </a:rPr>
              <a:t>ПЕСКИ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/>
              <a:t>SiO</a:t>
            </a:r>
            <a:r>
              <a:rPr lang="ru-RU" sz="1600" b="1" i="1" dirty="0" smtClean="0"/>
              <a:t>2</a:t>
            </a:r>
            <a:endParaRPr lang="en-US" sz="1600" b="1" i="1" dirty="0" smtClean="0"/>
          </a:p>
          <a:p>
            <a:r>
              <a:rPr lang="ru-RU" sz="5100" b="1" i="1" dirty="0" smtClean="0"/>
              <a:t>Применение:</a:t>
            </a:r>
          </a:p>
          <a:p>
            <a:pPr>
              <a:buFontTx/>
              <a:buNone/>
            </a:pPr>
            <a:r>
              <a:rPr lang="ru-RU" sz="5100" b="1" i="1" dirty="0" smtClean="0"/>
              <a:t>важнейшее сырьё для</a:t>
            </a:r>
            <a:endParaRPr lang="en-US" sz="5100" b="1" i="1" dirty="0" smtClean="0"/>
          </a:p>
          <a:p>
            <a:pPr>
              <a:buFontTx/>
              <a:buNone/>
            </a:pPr>
            <a:r>
              <a:rPr lang="en-US" sz="5100" b="1" i="1" dirty="0" smtClean="0"/>
              <a:t>c</a:t>
            </a:r>
            <a:r>
              <a:rPr lang="ru-RU" sz="5100" b="1" i="1" dirty="0" err="1" smtClean="0"/>
              <a:t>иликатной</a:t>
            </a:r>
            <a:endParaRPr lang="en-US" sz="5100" b="1" i="1" dirty="0" smtClean="0"/>
          </a:p>
          <a:p>
            <a:pPr>
              <a:buFontTx/>
              <a:buNone/>
            </a:pPr>
            <a:r>
              <a:rPr lang="ru-RU" sz="5100" b="1" i="1" dirty="0" smtClean="0"/>
              <a:t>промышленности, </a:t>
            </a:r>
            <a:endParaRPr lang="en-US" sz="5100" b="1" i="1" dirty="0" smtClean="0"/>
          </a:p>
          <a:p>
            <a:pPr>
              <a:buFontTx/>
              <a:buNone/>
            </a:pPr>
            <a:r>
              <a:rPr lang="ru-RU" sz="5100" b="1" i="1" dirty="0" smtClean="0"/>
              <a:t>строительные, </a:t>
            </a:r>
            <a:endParaRPr lang="en-US" sz="5100" b="1" i="1" dirty="0" smtClean="0"/>
          </a:p>
          <a:p>
            <a:pPr>
              <a:buFontTx/>
              <a:buNone/>
            </a:pPr>
            <a:r>
              <a:rPr lang="ru-RU" sz="5100" b="1" i="1" dirty="0" smtClean="0"/>
              <a:t>формовочные материалы</a:t>
            </a:r>
          </a:p>
          <a:p>
            <a:r>
              <a:rPr lang="ru-RU" sz="5100" b="1" i="1" dirty="0" smtClean="0"/>
              <a:t>Запасы Челябинской области:</a:t>
            </a:r>
          </a:p>
          <a:p>
            <a:pPr>
              <a:buFontTx/>
              <a:buNone/>
            </a:pPr>
            <a:r>
              <a:rPr lang="ru-RU" sz="3800" b="1" i="1" dirty="0" smtClean="0"/>
              <a:t>    80 </a:t>
            </a:r>
            <a:r>
              <a:rPr lang="ru-RU" sz="3800" b="1" i="1" dirty="0" err="1" smtClean="0"/>
              <a:t>млн</a:t>
            </a:r>
            <a:r>
              <a:rPr lang="ru-RU" sz="3800" b="1" i="1" dirty="0" smtClean="0"/>
              <a:t> кубометров</a:t>
            </a:r>
          </a:p>
          <a:p>
            <a:r>
              <a:rPr lang="ru-RU" sz="5100" b="1" i="1" dirty="0" smtClean="0"/>
              <a:t>Важнейшие месторождения –</a:t>
            </a:r>
          </a:p>
          <a:p>
            <a:pPr>
              <a:buFontTx/>
              <a:buNone/>
            </a:pPr>
            <a:r>
              <a:rPr lang="ru-RU" sz="4500" b="1" i="1" dirty="0" smtClean="0"/>
              <a:t>    </a:t>
            </a:r>
            <a:r>
              <a:rPr lang="ru-RU" sz="4500" b="1" i="1" dirty="0" err="1" smtClean="0"/>
              <a:t>Кичигинское</a:t>
            </a:r>
            <a:r>
              <a:rPr lang="ru-RU" sz="4500" b="1" i="1" dirty="0" smtClean="0"/>
              <a:t> и </a:t>
            </a:r>
            <a:r>
              <a:rPr lang="ru-RU" sz="4500" b="1" i="1" dirty="0" err="1" smtClean="0"/>
              <a:t>Бускульское</a:t>
            </a:r>
            <a:endParaRPr lang="ru-RU" sz="4500" b="1" i="1" dirty="0" smtClean="0"/>
          </a:p>
          <a:p>
            <a:pPr>
              <a:buNone/>
            </a:pPr>
            <a:endParaRPr lang="ru-RU" sz="4500" b="1" i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352956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400" b="1" i="1" dirty="0" smtClean="0">
                <a:solidFill>
                  <a:srgbClr val="FF0000"/>
                </a:solidFill>
              </a:rPr>
              <a:t>   </a:t>
            </a:r>
            <a:r>
              <a:rPr lang="ru-RU" sz="5700" b="1" i="1" dirty="0" smtClean="0">
                <a:solidFill>
                  <a:srgbClr val="0070C0"/>
                </a:solidFill>
              </a:rPr>
              <a:t>ГЛИНЫ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/>
              <a:t> </a:t>
            </a:r>
            <a:r>
              <a:rPr lang="en-US" sz="4000" b="1" i="1" dirty="0" smtClean="0"/>
              <a:t>  </a:t>
            </a:r>
            <a:r>
              <a:rPr lang="en-US" b="1" i="1" dirty="0" smtClean="0"/>
              <a:t>Al</a:t>
            </a:r>
            <a:r>
              <a:rPr lang="ru-RU" sz="1200" b="1" i="1" dirty="0" smtClean="0"/>
              <a:t>2</a:t>
            </a:r>
            <a:r>
              <a:rPr lang="en-US" b="1" i="1" dirty="0" smtClean="0"/>
              <a:t>O</a:t>
            </a:r>
            <a:r>
              <a:rPr lang="ru-RU" sz="1200" b="1" i="1" dirty="0" smtClean="0"/>
              <a:t>3</a:t>
            </a:r>
            <a:r>
              <a:rPr lang="ru-RU" b="1" i="1" dirty="0" smtClean="0"/>
              <a:t> : 2</a:t>
            </a:r>
            <a:r>
              <a:rPr lang="en-US" b="1" i="1" dirty="0" err="1" smtClean="0"/>
              <a:t>SiO</a:t>
            </a:r>
            <a:r>
              <a:rPr lang="ru-RU" sz="1200" b="1" i="1" dirty="0" smtClean="0"/>
              <a:t>2</a:t>
            </a:r>
            <a:r>
              <a:rPr lang="ru-RU" b="1" i="1" dirty="0" smtClean="0"/>
              <a:t> : 2</a:t>
            </a:r>
            <a:r>
              <a:rPr lang="en-US" b="1" i="1" dirty="0" smtClean="0"/>
              <a:t>H</a:t>
            </a:r>
            <a:r>
              <a:rPr lang="ru-RU" sz="1200" b="1" i="1" dirty="0" smtClean="0"/>
              <a:t>2</a:t>
            </a:r>
            <a:r>
              <a:rPr lang="en-US" b="1" i="1" dirty="0" smtClean="0"/>
              <a:t>O</a:t>
            </a:r>
          </a:p>
          <a:p>
            <a:pPr>
              <a:buNone/>
            </a:pPr>
            <a:r>
              <a:rPr lang="en-US" b="1" i="1" dirty="0" smtClean="0"/>
              <a:t>      </a:t>
            </a:r>
            <a:r>
              <a:rPr lang="ru-RU" b="1" i="1" dirty="0" smtClean="0"/>
              <a:t>( каолин – белая глина)</a:t>
            </a:r>
            <a:r>
              <a:rPr lang="ru-RU" sz="4000" b="1" i="1" dirty="0" smtClean="0"/>
              <a:t> </a:t>
            </a:r>
            <a:endParaRPr lang="en-US" sz="4000" b="1" i="1" dirty="0" smtClean="0"/>
          </a:p>
          <a:p>
            <a:r>
              <a:rPr lang="ru-RU" sz="5800" b="1" i="1" dirty="0" smtClean="0"/>
              <a:t>Применение:</a:t>
            </a:r>
          </a:p>
          <a:p>
            <a:pPr>
              <a:buFontTx/>
              <a:buNone/>
            </a:pPr>
            <a:r>
              <a:rPr lang="ru-RU" sz="4000" b="1" i="1" dirty="0" smtClean="0"/>
              <a:t>    </a:t>
            </a:r>
            <a:r>
              <a:rPr lang="ru-RU" sz="5100" b="1" i="1" dirty="0" smtClean="0"/>
              <a:t>сырьё для фарфорово-фаянсовой промышленности</a:t>
            </a:r>
          </a:p>
          <a:p>
            <a:r>
              <a:rPr lang="ru-RU" sz="5800" b="1" i="1" dirty="0" smtClean="0"/>
              <a:t>Запасы Челябинской области:</a:t>
            </a:r>
          </a:p>
          <a:p>
            <a:pPr>
              <a:buFontTx/>
              <a:buNone/>
            </a:pPr>
            <a:r>
              <a:rPr lang="ru-RU" sz="4000" b="1" i="1" dirty="0" smtClean="0"/>
              <a:t>    </a:t>
            </a:r>
            <a:r>
              <a:rPr lang="ru-RU" sz="4400" b="1" i="1" dirty="0" smtClean="0"/>
              <a:t>более 30 </a:t>
            </a:r>
            <a:r>
              <a:rPr lang="ru-RU" sz="4400" b="1" i="1" dirty="0" err="1" smtClean="0"/>
              <a:t>млн</a:t>
            </a:r>
            <a:r>
              <a:rPr lang="ru-RU" sz="4400" b="1" i="1" dirty="0" smtClean="0"/>
              <a:t> тонн</a:t>
            </a:r>
          </a:p>
          <a:p>
            <a:r>
              <a:rPr lang="ru-RU" sz="5800" b="1" i="1" dirty="0" smtClean="0"/>
              <a:t>Важнейшие месторождения –</a:t>
            </a:r>
          </a:p>
          <a:p>
            <a:pPr>
              <a:buFontTx/>
              <a:buNone/>
            </a:pPr>
            <a:r>
              <a:rPr lang="ru-RU" sz="4000" b="1" i="1" dirty="0" smtClean="0"/>
              <a:t>    </a:t>
            </a:r>
            <a:r>
              <a:rPr lang="ru-RU" sz="5800" b="1" i="1" dirty="0" err="1" smtClean="0"/>
              <a:t>Кыштымское</a:t>
            </a:r>
            <a:r>
              <a:rPr lang="ru-RU" sz="5800" b="1" i="1" dirty="0" smtClean="0"/>
              <a:t> и </a:t>
            </a:r>
            <a:r>
              <a:rPr lang="ru-RU" sz="5800" b="1" i="1" dirty="0" err="1" smtClean="0"/>
              <a:t>Еленинское</a:t>
            </a:r>
            <a:endParaRPr lang="ru-RU" sz="5800" b="1" i="1" dirty="0" smtClean="0"/>
          </a:p>
          <a:p>
            <a:pPr>
              <a:buNone/>
            </a:pPr>
            <a:endParaRPr lang="en-US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643998" cy="566738"/>
          </a:xfrm>
        </p:spPr>
        <p:txBody>
          <a:bodyPr>
            <a:noAutofit/>
          </a:bodyPr>
          <a:lstStyle/>
          <a:p>
            <a:r>
              <a:rPr lang="ru-RU" sz="3600" dirty="0" smtClean="0"/>
              <a:t>Драгоценные и поделочные камни Урала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8143932" cy="12049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Богатейшим районом разнообразных минералов служат </a:t>
            </a:r>
            <a:r>
              <a:rPr lang="ru-RU" sz="3600" b="1" dirty="0" err="1" smtClean="0">
                <a:solidFill>
                  <a:srgbClr val="C00000"/>
                </a:solidFill>
              </a:rPr>
              <a:t>Ильменские</a:t>
            </a:r>
            <a:r>
              <a:rPr lang="ru-RU" sz="3600" b="1" dirty="0" smtClean="0">
                <a:solidFill>
                  <a:srgbClr val="C00000"/>
                </a:solidFill>
              </a:rPr>
              <a:t> горы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J:\эльме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89" r="5889"/>
          <a:stretch>
            <a:fillRect/>
          </a:stretch>
        </p:blipFill>
        <p:spPr bwMode="auto">
          <a:xfrm>
            <a:off x="1462075" y="214290"/>
            <a:ext cx="6191292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7478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Драгоценные и поделочные камни Урала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4283106" cy="121444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ТОПАЗ ( </a:t>
            </a:r>
            <a:r>
              <a:rPr lang="en-US" sz="3600" dirty="0" smtClean="0">
                <a:solidFill>
                  <a:srgbClr val="7030A0"/>
                </a:solidFill>
              </a:rPr>
              <a:t>Al</a:t>
            </a:r>
            <a:r>
              <a:rPr lang="en-US" sz="3600" baseline="-25000" dirty="0" smtClean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Fe</a:t>
            </a:r>
            <a:r>
              <a:rPr lang="en-US" sz="3600" baseline="-25000" dirty="0" smtClean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SiO</a:t>
            </a:r>
            <a:r>
              <a:rPr lang="en-US" sz="3600" baseline="-25000" dirty="0" smtClean="0">
                <a:solidFill>
                  <a:srgbClr val="7030A0"/>
                </a:solidFill>
              </a:rPr>
              <a:t>4</a:t>
            </a:r>
            <a:r>
              <a:rPr lang="ru-RU" sz="3600" baseline="-250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 )</a:t>
            </a:r>
          </a:p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8"/>
            <a:ext cx="4041775" cy="117476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БЕРИЛЛ( </a:t>
            </a:r>
            <a:r>
              <a:rPr lang="en-US" sz="3200" dirty="0" smtClean="0">
                <a:solidFill>
                  <a:srgbClr val="7030A0"/>
                </a:solidFill>
              </a:rPr>
              <a:t>Be</a:t>
            </a:r>
            <a:r>
              <a:rPr lang="en-US" sz="3200" baseline="-25000" dirty="0" smtClean="0">
                <a:solidFill>
                  <a:srgbClr val="7030A0"/>
                </a:solidFill>
              </a:rPr>
              <a:t>3</a:t>
            </a:r>
            <a:r>
              <a:rPr lang="en-US" sz="3200" dirty="0" smtClean="0">
                <a:solidFill>
                  <a:srgbClr val="7030A0"/>
                </a:solidFill>
              </a:rPr>
              <a:t>Al</a:t>
            </a:r>
            <a:r>
              <a:rPr lang="en-US" sz="3200" baseline="-25000" dirty="0" smtClean="0">
                <a:solidFill>
                  <a:srgbClr val="7030A0"/>
                </a:solidFill>
              </a:rPr>
              <a:t>2</a:t>
            </a:r>
            <a:r>
              <a:rPr lang="en-US" sz="3200" dirty="0" smtClean="0">
                <a:solidFill>
                  <a:srgbClr val="7030A0"/>
                </a:solidFill>
              </a:rPr>
              <a:t>SiO</a:t>
            </a:r>
            <a:r>
              <a:rPr lang="en-US" sz="3200" baseline="-25000" dirty="0" smtClean="0">
                <a:solidFill>
                  <a:srgbClr val="7030A0"/>
                </a:solidFill>
              </a:rPr>
              <a:t>18</a:t>
            </a:r>
            <a:r>
              <a:rPr lang="ru-RU" sz="3200" baseline="-250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)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7" name="Picture 7" descr="img2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245042"/>
            <a:ext cx="3786214" cy="415221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Documents and Settings\Admin\Рабочий стол\берилл\img5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27094"/>
            <a:ext cx="3929090" cy="41538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1274786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Силикатная промышленность на Урале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1643050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0"/>
          </p:cNvCxnSpPr>
          <p:nvPr/>
        </p:nvCxnSpPr>
        <p:spPr>
          <a:xfrm rot="16200000" flipH="1">
            <a:off x="3657600" y="25146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43570" y="1643050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2714620"/>
            <a:ext cx="2857520" cy="26432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/>
              <a:t>Производ-ство</a:t>
            </a:r>
            <a:endParaRPr lang="ru-RU" sz="4400" dirty="0" smtClean="0"/>
          </a:p>
          <a:p>
            <a:pPr algn="ctr"/>
            <a:r>
              <a:rPr lang="ru-RU" sz="4400" dirty="0" smtClean="0"/>
              <a:t>стекла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3643314"/>
            <a:ext cx="2857520" cy="28575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Производ</a:t>
            </a:r>
            <a:r>
              <a:rPr lang="ru-RU" sz="4000" dirty="0" smtClean="0"/>
              <a:t>-</a:t>
            </a:r>
          </a:p>
          <a:p>
            <a:pPr algn="ctr"/>
            <a:r>
              <a:rPr lang="ru-RU" sz="4000" dirty="0" err="1"/>
              <a:t>с</a:t>
            </a:r>
            <a:r>
              <a:rPr lang="ru-RU" sz="4000" dirty="0" err="1" smtClean="0"/>
              <a:t>тво</a:t>
            </a:r>
            <a:endParaRPr lang="ru-RU" sz="4000" dirty="0" smtClean="0"/>
          </a:p>
          <a:p>
            <a:pPr algn="ctr"/>
            <a:r>
              <a:rPr lang="ru-RU" sz="4000" dirty="0"/>
              <a:t>к</a:t>
            </a:r>
            <a:r>
              <a:rPr lang="ru-RU" sz="4000" dirty="0" smtClean="0"/>
              <a:t>ерамики и </a:t>
            </a:r>
          </a:p>
          <a:p>
            <a:pPr algn="ctr"/>
            <a:r>
              <a:rPr lang="ru-RU" sz="4000" dirty="0" smtClean="0"/>
              <a:t>фарфора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2714620"/>
            <a:ext cx="2714644" cy="26432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Производ</a:t>
            </a:r>
            <a:r>
              <a:rPr lang="ru-RU" sz="4000" dirty="0" smtClean="0"/>
              <a:t>-</a:t>
            </a:r>
          </a:p>
          <a:p>
            <a:pPr algn="ctr"/>
            <a:r>
              <a:rPr lang="ru-RU" sz="4000" dirty="0" err="1"/>
              <a:t>с</a:t>
            </a:r>
            <a:r>
              <a:rPr lang="ru-RU" sz="4000" dirty="0" err="1" smtClean="0"/>
              <a:t>тво</a:t>
            </a:r>
            <a:endParaRPr lang="ru-RU" sz="4000" dirty="0" smtClean="0"/>
          </a:p>
          <a:p>
            <a:pPr algn="ctr"/>
            <a:r>
              <a:rPr lang="ru-RU" sz="4000" dirty="0" smtClean="0"/>
              <a:t>цемента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2984"/>
          </a:xfrm>
        </p:spPr>
        <p:txBody>
          <a:bodyPr>
            <a:normAutofit fontScale="90000"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Производство стекла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3857652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г</a:t>
            </a:r>
            <a:r>
              <a:rPr lang="ru-RU" b="1" dirty="0" smtClean="0"/>
              <a:t>. Ирбит  Свердловская область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Выпускает</a:t>
            </a:r>
            <a:r>
              <a:rPr lang="ru-RU" dirty="0" smtClean="0"/>
              <a:t>: </a:t>
            </a:r>
            <a:r>
              <a:rPr lang="ru-RU" sz="3000" b="1" dirty="0" smtClean="0"/>
              <a:t>витражи, зеркала, жидкое стекло, листовое и тонированное стекло</a:t>
            </a:r>
            <a:endParaRPr lang="ru-RU" sz="3000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:\Documents and Settings\Admin\Рабочий стол\стекло\ирбит\is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000396" cy="300039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стекло\ирбит\mir01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357298"/>
            <a:ext cx="4953035" cy="3714776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стекло\ирбит\vitrag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357298"/>
            <a:ext cx="5189405" cy="3822861"/>
          </a:xfrm>
          <a:prstGeom prst="rect">
            <a:avLst/>
          </a:prstGeom>
          <a:noFill/>
        </p:spPr>
      </p:pic>
      <p:pic>
        <p:nvPicPr>
          <p:cNvPr id="12" name="Picture 4" descr="C:\Documents and Settings\Admin\Рабочий стол\стекло\ирбит\i[25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00108"/>
            <a:ext cx="3429024" cy="3942973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стекло\ирбит\005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214422"/>
            <a:ext cx="526382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928694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Производство стекла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3714776" cy="5572164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г</a:t>
            </a:r>
            <a:r>
              <a:rPr lang="ru-RU" b="1" dirty="0" smtClean="0"/>
              <a:t>. Магнитогорск Челябинская область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 smtClean="0"/>
              <a:t>Выпускает: </a:t>
            </a:r>
          </a:p>
          <a:p>
            <a:pPr>
              <a:buNone/>
            </a:pPr>
            <a:r>
              <a:rPr lang="ru-RU" b="1" dirty="0" smtClean="0"/>
              <a:t>оконное и</a:t>
            </a:r>
          </a:p>
          <a:p>
            <a:pPr>
              <a:buNone/>
            </a:pPr>
            <a:r>
              <a:rPr lang="ru-RU" b="1" dirty="0" smtClean="0"/>
              <a:t>техническое стекло</a:t>
            </a:r>
            <a:endParaRPr lang="ru-RU" b="1" dirty="0"/>
          </a:p>
        </p:txBody>
      </p:sp>
      <p:pic>
        <p:nvPicPr>
          <p:cNvPr id="5" name="Picture 2" descr="C:\Documents and Settings\Admin\Рабочий стол\стекло\магнитогорск\magnitogor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57176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Documents and Settings\Admin\Рабочий стол\стекло\магнитогорск\44805896_00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36"/>
            <a:ext cx="5310190" cy="3714776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стекло\магнитогорск\steklo_zavod4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357297"/>
            <a:ext cx="5786478" cy="381414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2984"/>
          </a:xfrm>
        </p:spPr>
        <p:txBody>
          <a:bodyPr>
            <a:normAutofit fontScale="90000"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Производство стекла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378621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г. Коркино Челябинская область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Выпускает: </a:t>
            </a:r>
          </a:p>
          <a:p>
            <a:pPr>
              <a:buNone/>
            </a:pPr>
            <a:r>
              <a:rPr lang="ru-RU" b="1" dirty="0" smtClean="0"/>
              <a:t>стекло листовое,</a:t>
            </a:r>
          </a:p>
          <a:p>
            <a:pPr>
              <a:buNone/>
            </a:pPr>
            <a:r>
              <a:rPr lang="ru-RU" b="1" dirty="0" smtClean="0"/>
              <a:t>стеклянную тару</a:t>
            </a:r>
            <a:endParaRPr lang="ru-RU" b="1" dirty="0"/>
          </a:p>
        </p:txBody>
      </p:sp>
      <p:pic>
        <p:nvPicPr>
          <p:cNvPr id="18" name="Picture 3" descr="C:\Documents and Settings\Admin\Рабочий стол\стекло\коркино\korkin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2428892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1" name="Picture 11" descr="C:\Documents and Settings\Admin\Рабочий стол\стекло\коркино\m_123305677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29" y="1643050"/>
            <a:ext cx="5523341" cy="414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Экологические проблемы атмосферы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экология\12[2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753109" cy="512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wurang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1500174"/>
            <a:ext cx="3879845" cy="516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Производство фарфора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5719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г. Сысерть</a:t>
            </a:r>
          </a:p>
          <a:p>
            <a:pPr>
              <a:buNone/>
            </a:pPr>
            <a:r>
              <a:rPr lang="ru-RU" b="1" dirty="0" smtClean="0"/>
              <a:t>Свердловская область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Выпускают: </a:t>
            </a:r>
          </a:p>
          <a:p>
            <a:pPr>
              <a:buNone/>
            </a:pPr>
            <a:r>
              <a:rPr lang="ru-RU" b="1" dirty="0" smtClean="0"/>
              <a:t>чайные и кофейные сервизы, посуду, вазы, сувениры</a:t>
            </a:r>
            <a:endParaRPr lang="ru-RU" b="1" dirty="0"/>
          </a:p>
        </p:txBody>
      </p:sp>
      <p:pic>
        <p:nvPicPr>
          <p:cNvPr id="5" name="Picture 4" descr="G:\конкурс 2\syse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2214578" cy="2214578"/>
          </a:xfrm>
          <a:prstGeom prst="rect">
            <a:avLst/>
          </a:prstGeom>
          <a:noFill/>
        </p:spPr>
      </p:pic>
      <p:pic>
        <p:nvPicPr>
          <p:cNvPr id="12290" name="Picture 2" descr="C:\Documents and Settings\Admin\Рабочий стол\фарфор\Новая папка\bajov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71545"/>
            <a:ext cx="5643602" cy="407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Производство фарфора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9" name="Picture 5" descr="C:\Documents and Settings\Admin\Рабочий стол\фарфор\Новая папка\244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72296" cy="4936274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фарфор\Новая папка\dvoryan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46594"/>
            <a:ext cx="6929486" cy="51971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429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Производство керамики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929090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г. Екатеринбург</a:t>
            </a:r>
          </a:p>
          <a:p>
            <a:pPr>
              <a:buNone/>
            </a:pPr>
            <a:r>
              <a:rPr lang="ru-RU" b="1" dirty="0" smtClean="0"/>
              <a:t>Свердловская область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Выпускает:</a:t>
            </a:r>
          </a:p>
          <a:p>
            <a:pPr>
              <a:buNone/>
            </a:pPr>
            <a:r>
              <a:rPr lang="ru-RU" b="1" dirty="0" smtClean="0"/>
              <a:t>керамическую плитку,</a:t>
            </a:r>
          </a:p>
          <a:p>
            <a:pPr>
              <a:buNone/>
            </a:pPr>
            <a:r>
              <a:rPr lang="ru-RU" b="1" dirty="0" smtClean="0"/>
              <a:t>санитарно- строитель-</a:t>
            </a:r>
          </a:p>
          <a:p>
            <a:pPr>
              <a:buNone/>
            </a:pPr>
            <a:r>
              <a:rPr lang="ru-RU" b="1" dirty="0" err="1" smtClean="0"/>
              <a:t>ную</a:t>
            </a:r>
            <a:r>
              <a:rPr lang="ru-RU" b="1" dirty="0" smtClean="0"/>
              <a:t> керамику</a:t>
            </a:r>
            <a:endParaRPr lang="ru-RU" b="1" dirty="0"/>
          </a:p>
        </p:txBody>
      </p:sp>
      <p:pic>
        <p:nvPicPr>
          <p:cNvPr id="10" name="Picture 3" descr="G:\конкурс 2\uralkerami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30"/>
            <a:ext cx="250033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1" name="Picture 5" descr="C:\Documents and Settings\Admin\Рабочий стол\керамика\picture_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57232"/>
            <a:ext cx="5104327" cy="3164683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керамика\i[29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143380"/>
            <a:ext cx="2593987" cy="2593987"/>
          </a:xfrm>
          <a:prstGeom prst="rect">
            <a:avLst/>
          </a:prstGeom>
          <a:noFill/>
        </p:spPr>
      </p:pic>
      <p:pic>
        <p:nvPicPr>
          <p:cNvPr id="9223" name="Picture 7" descr="C:\Documents and Settings\Admin\Рабочий стол\керамика\i[6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8324" y="4071942"/>
            <a:ext cx="1668518" cy="259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Производство керамики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4" name="Picture 4" descr="C:\Documents and Settings\Admin\Рабочий стол\керамика\picture_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14462"/>
            <a:ext cx="7715304" cy="4783489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керамика\picture_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3016"/>
            <a:ext cx="7786742" cy="4827780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керамика\picture_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3016"/>
            <a:ext cx="7786742" cy="482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Цементное сырье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86874" cy="4983179"/>
          </a:xfrm>
        </p:spPr>
        <p:txBody>
          <a:bodyPr/>
          <a:lstStyle/>
          <a:p>
            <a:r>
              <a:rPr lang="ru-RU" b="1" dirty="0" smtClean="0"/>
              <a:t>Химическое сырье: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smtClean="0"/>
              <a:t>мергель (25%-75%</a:t>
            </a:r>
            <a:r>
              <a:rPr lang="ru-RU" b="1" i="1" dirty="0" smtClean="0"/>
              <a:t>СаСО</a:t>
            </a:r>
            <a:r>
              <a:rPr lang="ru-RU" sz="1400" b="1" i="1" dirty="0" smtClean="0"/>
              <a:t>3</a:t>
            </a:r>
            <a:r>
              <a:rPr lang="ru-RU" b="1" dirty="0" smtClean="0"/>
              <a:t>), глина и известняк</a:t>
            </a:r>
          </a:p>
          <a:p>
            <a:r>
              <a:rPr lang="ru-RU" b="1" dirty="0" smtClean="0"/>
              <a:t>Запасы Челябинской области – более 300 млн.тонн </a:t>
            </a:r>
          </a:p>
          <a:p>
            <a:r>
              <a:rPr lang="ru-RU" b="1" dirty="0" smtClean="0"/>
              <a:t>Важнейшие месторождения – Еманжелинск, Магнитогорск, </a:t>
            </a:r>
            <a:r>
              <a:rPr lang="ru-RU" b="1" dirty="0" err="1" smtClean="0"/>
              <a:t>Катав-Ивановск</a:t>
            </a:r>
            <a:endParaRPr lang="ru-RU" b="1" dirty="0" smtClean="0"/>
          </a:p>
          <a:p>
            <a:r>
              <a:rPr lang="ru-RU" b="1" dirty="0" smtClean="0"/>
              <a:t>Применение: сырье для </a:t>
            </a:r>
            <a:r>
              <a:rPr lang="ru-RU" b="1" dirty="0" err="1" smtClean="0"/>
              <a:t>Коркинского</a:t>
            </a:r>
            <a:r>
              <a:rPr lang="ru-RU" b="1" dirty="0" smtClean="0"/>
              <a:t> , </a:t>
            </a:r>
            <a:r>
              <a:rPr lang="ru-RU" b="1" dirty="0" err="1" smtClean="0"/>
              <a:t>Катав-Ивановского</a:t>
            </a:r>
            <a:r>
              <a:rPr lang="ru-RU" b="1" dirty="0" smtClean="0"/>
              <a:t> и Магнитогорского цементных заводов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29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Производство цемента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5" name="Picture 3" descr="C:\Documents and Settings\Admin\Рабочий стол\цемент\Катав\ivancemen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643338" cy="3643338"/>
          </a:xfrm>
          <a:prstGeom prst="rect">
            <a:avLst/>
          </a:prstGeom>
          <a:noFill/>
        </p:spPr>
      </p:pic>
      <p:pic>
        <p:nvPicPr>
          <p:cNvPr id="9" name="Picture 2" descr="G:\конкурс 2\magceme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714776" cy="3714776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цемент\магнитогорск\1507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928670"/>
            <a:ext cx="7643866" cy="5732900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цемент\магнитогорск\116097829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928670"/>
            <a:ext cx="7715304" cy="579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Производство цемента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5" name="Picture 5" descr="G:\конкурс 2\chelcemen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85752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6" name="Picture 6" descr="C:\Documents and Settings\Admin\Рабочий стол\цемент\челябинск\11513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643050"/>
            <a:ext cx="5105416" cy="382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Челябинский цементный завод</a:t>
            </a:r>
          </a:p>
        </p:txBody>
      </p:sp>
      <p:pic>
        <p:nvPicPr>
          <p:cNvPr id="8" name="Picture 3" descr="C:\Documents and Settings\Admin\Рабочий стол\цемент\челябинск\00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715172" cy="5040329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цемент\челябинск\h_Ao2iaRXcsEjf3V7hy6Y05ZuS1LkePQGb_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92856"/>
            <a:ext cx="7358114" cy="5136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Галогениды, добываемые на Урале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г. Соликамск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Сильвинит  КС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l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3" descr="G:\Соликамск\m-sylvin_7_5267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8868"/>
            <a:ext cx="443243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Соликамск\m57430n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16719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Проблема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йододефицита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на Урале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Производство соли на Урале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8" descr="На Южном Урале только одно предприятие, выпускающее йодированную сол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15040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9293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hlinkClick r:id="rId3"/>
              </a:rPr>
              <a:t>http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hlinkClick r:id="rId3"/>
              </a:rPr>
              <a:t>://chelyabinsk.rfn.ru/section.html?cid=7&amp;date=28-01-2004</a:t>
            </a:r>
            <a:endParaRPr lang="ru-RU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Сульфидные руды Урала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Серный колчедан – </a:t>
            </a:r>
          </a:p>
          <a:p>
            <a:pPr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пирит (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FeS</a:t>
            </a:r>
            <a:r>
              <a:rPr lang="en-US" sz="44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44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J:\кол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267" y="1643050"/>
            <a:ext cx="4133199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92882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Уральский завод резиновых технических изделий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/>
              <a:t>г. Екатеринбург Свердловская область</a:t>
            </a:r>
            <a:endParaRPr lang="ru-RU" sz="4000" i="1" dirty="0"/>
          </a:p>
        </p:txBody>
      </p:sp>
      <p:pic>
        <p:nvPicPr>
          <p:cNvPr id="4" name="Picture 2" descr="C:\Documents and Settings\Admin\Рабочий стол\резина\уральский\file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027375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Рабочий стол\резина\уральский\19484228_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929354" cy="644659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610</Words>
  <Application>Microsoft Office PowerPoint</Application>
  <PresentationFormat>Экран (4:3)</PresentationFormat>
  <Paragraphs>185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Реализация  регионального компонента на уроках химии 9 класс Тема: «НЕМЕТАЛЛЫ»</vt:lpstr>
      <vt:lpstr>Экологические проблемы атмосферы</vt:lpstr>
      <vt:lpstr>Слайд 3</vt:lpstr>
      <vt:lpstr>Экологические проблемы атмосферы</vt:lpstr>
      <vt:lpstr>Галогениды, добываемые на Урале</vt:lpstr>
      <vt:lpstr> Проблема йододефицита на Урале Производство соли на Урале </vt:lpstr>
      <vt:lpstr>Сульфидные руды Урала</vt:lpstr>
      <vt:lpstr>Уральский завод резиновых технических изделий г. Екатеринбург Свердловская область</vt:lpstr>
      <vt:lpstr>Слайд 9</vt:lpstr>
      <vt:lpstr>Продукция завода РТИ</vt:lpstr>
      <vt:lpstr>Продукция завода РТИ</vt:lpstr>
      <vt:lpstr>Производство серной кислоты на Урале</vt:lpstr>
      <vt:lpstr>Челябинский цинковый завод</vt:lpstr>
      <vt:lpstr>Челябинский цинковый завод</vt:lpstr>
      <vt:lpstr>Слайд 15</vt:lpstr>
      <vt:lpstr>Применение аммиака (NH3)</vt:lpstr>
      <vt:lpstr>Применение аммиака (NH3)</vt:lpstr>
      <vt:lpstr>Применение аммиака (NH3)</vt:lpstr>
      <vt:lpstr>Производство азотных удобрений</vt:lpstr>
      <vt:lpstr>Фосфориты</vt:lpstr>
      <vt:lpstr>Применение фосфоритов</vt:lpstr>
      <vt:lpstr>Уголь</vt:lpstr>
      <vt:lpstr>Основные виды топлива на Урале</vt:lpstr>
      <vt:lpstr>Коркинский карьер – глубина 400 м</vt:lpstr>
      <vt:lpstr>Применение угля- тепловые электростанции Аргаяшская и Челябинская ТЭЦ</vt:lpstr>
      <vt:lpstr>Графит</vt:lpstr>
      <vt:lpstr>Тайгинское месторождение</vt:lpstr>
      <vt:lpstr>Применение графита</vt:lpstr>
      <vt:lpstr>Применение графита- изготовление тиглей и электродов</vt:lpstr>
      <vt:lpstr>Соединения кремния</vt:lpstr>
      <vt:lpstr>Соединения кремния</vt:lpstr>
      <vt:lpstr>Драгоценные и поделочные камни Урала</vt:lpstr>
      <vt:lpstr>Кремний</vt:lpstr>
      <vt:lpstr>Драгоценные и поделочные камни Урала</vt:lpstr>
      <vt:lpstr>Драгоценные и поделочные камни Урала</vt:lpstr>
      <vt:lpstr>Силикатная промышленность на Урале</vt:lpstr>
      <vt:lpstr>Производство стекла</vt:lpstr>
      <vt:lpstr>Производство стекла</vt:lpstr>
      <vt:lpstr>Производство стекла</vt:lpstr>
      <vt:lpstr>Производство фарфора</vt:lpstr>
      <vt:lpstr>Производство фарфора</vt:lpstr>
      <vt:lpstr>Производство керамики</vt:lpstr>
      <vt:lpstr>Производство керамики</vt:lpstr>
      <vt:lpstr>Цементное сырье</vt:lpstr>
      <vt:lpstr>Производство цемента</vt:lpstr>
      <vt:lpstr>Производство цемента</vt:lpstr>
      <vt:lpstr>Челябинский цементный завод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110</cp:revision>
  <dcterms:created xsi:type="dcterms:W3CDTF">2009-11-20T16:24:24Z</dcterms:created>
  <dcterms:modified xsi:type="dcterms:W3CDTF">2010-01-13T09:52:58Z</dcterms:modified>
</cp:coreProperties>
</file>