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66CC"/>
    <a:srgbClr val="CC99FF"/>
    <a:srgbClr val="9933FF"/>
    <a:srgbClr val="47A1C9"/>
    <a:srgbClr val="14FCCA"/>
    <a:srgbClr val="FF3300"/>
    <a:srgbClr val="6600FF"/>
    <a:srgbClr val="08C3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777" autoAdjust="0"/>
    <p:restoredTop sz="94626" autoAdjust="0"/>
  </p:normalViewPr>
  <p:slideViewPr>
    <p:cSldViewPr>
      <p:cViewPr varScale="1">
        <p:scale>
          <a:sx n="16" d="100"/>
          <a:sy n="16" d="100"/>
        </p:scale>
        <p:origin x="-114" y="-1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822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5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3445-B312-49E1-A0A8-D6B021666FFB}" type="datetimeFigureOut">
              <a:rPr lang="ru-RU" smtClean="0"/>
              <a:pPr/>
              <a:t>16.06.2008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E2D0-3F11-4A62-B55C-DB2B132C63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3445-B312-49E1-A0A8-D6B021666FFB}" type="datetimeFigureOut">
              <a:rPr lang="ru-RU" smtClean="0"/>
              <a:pPr/>
              <a:t>16.06.2008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E2D0-3F11-4A62-B55C-DB2B132C63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3445-B312-49E1-A0A8-D6B021666FFB}" type="datetimeFigureOut">
              <a:rPr lang="ru-RU" smtClean="0"/>
              <a:pPr/>
              <a:t>16.06.2008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E2D0-3F11-4A62-B55C-DB2B132C63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3445-B312-49E1-A0A8-D6B021666FFB}" type="datetimeFigureOut">
              <a:rPr lang="ru-RU" smtClean="0"/>
              <a:pPr/>
              <a:t>16.06.2008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E2D0-3F11-4A62-B55C-DB2B132C63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3445-B312-49E1-A0A8-D6B021666FFB}" type="datetimeFigureOut">
              <a:rPr lang="ru-RU" smtClean="0"/>
              <a:pPr/>
              <a:t>16.06.2008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E2D0-3F11-4A62-B55C-DB2B132C63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3445-B312-49E1-A0A8-D6B021666FFB}" type="datetimeFigureOut">
              <a:rPr lang="ru-RU" smtClean="0"/>
              <a:pPr/>
              <a:t>16.06.2008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E2D0-3F11-4A62-B55C-DB2B132C63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3445-B312-49E1-A0A8-D6B021666FFB}" type="datetimeFigureOut">
              <a:rPr lang="ru-RU" smtClean="0"/>
              <a:pPr/>
              <a:t>16.06.2008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E2D0-3F11-4A62-B55C-DB2B132C63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3445-B312-49E1-A0A8-D6B021666FFB}" type="datetimeFigureOut">
              <a:rPr lang="ru-RU" smtClean="0"/>
              <a:pPr/>
              <a:t>16.06.2008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E2D0-3F11-4A62-B55C-DB2B132C63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3445-B312-49E1-A0A8-D6B021666FFB}" type="datetimeFigureOut">
              <a:rPr lang="ru-RU" smtClean="0"/>
              <a:pPr/>
              <a:t>16.06.2008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E2D0-3F11-4A62-B55C-DB2B132C63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3445-B312-49E1-A0A8-D6B021666FFB}" type="datetimeFigureOut">
              <a:rPr lang="ru-RU" smtClean="0"/>
              <a:pPr/>
              <a:t>16.06.2008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E2D0-3F11-4A62-B55C-DB2B132C63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3445-B312-49E1-A0A8-D6B021666FFB}" type="datetimeFigureOut">
              <a:rPr lang="ru-RU" smtClean="0"/>
              <a:pPr/>
              <a:t>16.06.2008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9E2D0-3F11-4A62-B55C-DB2B132C63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73445-B312-49E1-A0A8-D6B021666FFB}" type="datetimeFigureOut">
              <a:rPr lang="ru-RU" smtClean="0"/>
              <a:pPr/>
              <a:t>16.06.2008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E2D0-3F11-4A62-B55C-DB2B132C632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30.xml"/><Relationship Id="rId3" Type="http://schemas.openxmlformats.org/officeDocument/2006/relationships/slide" Target="slide20.xml"/><Relationship Id="rId7" Type="http://schemas.openxmlformats.org/officeDocument/2006/relationships/slide" Target="slide24.xml"/><Relationship Id="rId12" Type="http://schemas.openxmlformats.org/officeDocument/2006/relationships/slide" Target="slide29.xm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8.xml"/><Relationship Id="rId5" Type="http://schemas.openxmlformats.org/officeDocument/2006/relationships/slide" Target="slide22.xml"/><Relationship Id="rId15" Type="http://schemas.openxmlformats.org/officeDocument/2006/relationships/image" Target="../media/image6.gif"/><Relationship Id="rId10" Type="http://schemas.openxmlformats.org/officeDocument/2006/relationships/slide" Target="slide27.xml"/><Relationship Id="rId4" Type="http://schemas.openxmlformats.org/officeDocument/2006/relationships/slide" Target="slide21.xml"/><Relationship Id="rId9" Type="http://schemas.openxmlformats.org/officeDocument/2006/relationships/slide" Target="slide26.xml"/><Relationship Id="rId14" Type="http://schemas.openxmlformats.org/officeDocument/2006/relationships/slide" Target="slide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4FCCA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Мои документы\star1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714356"/>
            <a:ext cx="6072230" cy="55007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214577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66CC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Интеллектуальная игра</a:t>
            </a:r>
            <a:endParaRPr lang="ru-RU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66CC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99548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1" y="2967335"/>
            <a:ext cx="850109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«Что? Где? Когда?»</a:t>
            </a:r>
            <a:endParaRPr lang="ru-RU" sz="7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58000">
              <a:srgbClr val="00B0F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9 вопрос</a:t>
            </a:r>
          </a:p>
          <a:p>
            <a:pPr algn="ctr">
              <a:buNone/>
            </a:pPr>
            <a:r>
              <a:rPr lang="ru-RU" sz="4400" dirty="0" smtClean="0"/>
              <a:t>  Как называется индикатор, который вырабатывается из некоторых видов лишайников.</a:t>
            </a:r>
          </a:p>
          <a:p>
            <a:pPr algn="ctr"/>
            <a:endParaRPr lang="ru-RU" sz="4400" dirty="0" smtClean="0"/>
          </a:p>
          <a:p>
            <a:pPr algn="ctr"/>
            <a:r>
              <a:rPr lang="ru-RU" sz="4400" dirty="0" smtClean="0"/>
              <a:t>Лакмус</a:t>
            </a:r>
            <a:endParaRPr lang="ru-RU" sz="4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122" name="Picture 2" descr="C:\Documents and Settings\Администратор\Мои документы\star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642918"/>
            <a:ext cx="500064" cy="48339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58000">
              <a:srgbClr val="00B0F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10 вопрос</a:t>
            </a:r>
          </a:p>
          <a:p>
            <a:pPr algn="ctr">
              <a:buNone/>
            </a:pPr>
            <a:r>
              <a:rPr lang="ru-RU" sz="5400" dirty="0" smtClean="0"/>
              <a:t>По выражению Ферсмана «Элемент жизни и мысли» - …</a:t>
            </a:r>
          </a:p>
          <a:p>
            <a:pPr algn="ctr"/>
            <a:r>
              <a:rPr lang="ru-RU" sz="5400" dirty="0" smtClean="0"/>
              <a:t>Фосфор</a:t>
            </a:r>
            <a:endParaRPr lang="ru-RU" sz="5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6146" name="Picture 2" descr="C:\Documents and Settings\Администратор\Мои документы\star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642918"/>
            <a:ext cx="500064" cy="48339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58000">
              <a:srgbClr val="00B0F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11 вопрос</a:t>
            </a:r>
          </a:p>
          <a:p>
            <a:pPr algn="ctr">
              <a:buNone/>
            </a:pPr>
            <a:r>
              <a:rPr lang="ru-RU" sz="4800" dirty="0" smtClean="0"/>
              <a:t>  Назовите металл, входящий в состав молекулы хлорофилла.</a:t>
            </a:r>
          </a:p>
          <a:p>
            <a:pPr algn="ctr"/>
            <a:r>
              <a:rPr lang="ru-RU" sz="4800" dirty="0" smtClean="0"/>
              <a:t>Магний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7170" name="Picture 2" descr="C:\Documents and Settings\Администратор\Мои документы\star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1136" y="642918"/>
            <a:ext cx="443408" cy="42862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58000">
              <a:srgbClr val="00B0F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/>
              <a:t>12 вопрос</a:t>
            </a:r>
          </a:p>
          <a:p>
            <a:pPr algn="ctr">
              <a:buNone/>
            </a:pPr>
            <a:r>
              <a:rPr lang="ru-RU" sz="4800" dirty="0" smtClean="0"/>
              <a:t> Назовите основной резервный углевод растений.</a:t>
            </a:r>
          </a:p>
          <a:p>
            <a:pPr algn="ctr">
              <a:buNone/>
            </a:pPr>
            <a:endParaRPr lang="ru-RU" sz="4800" dirty="0" smtClean="0"/>
          </a:p>
          <a:p>
            <a:pPr algn="ctr"/>
            <a:r>
              <a:rPr lang="ru-RU" sz="4800" dirty="0" smtClean="0"/>
              <a:t>Крахмал</a:t>
            </a:r>
            <a:endParaRPr lang="ru-RU" sz="4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8195" name="Picture 3" descr="C:\Documents and Settings\Администратор\Мои документы\star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4358" y="500042"/>
            <a:ext cx="517310" cy="50006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58000">
              <a:srgbClr val="00B0F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13 вопрос</a:t>
            </a:r>
          </a:p>
          <a:p>
            <a:pPr algn="ctr"/>
            <a:r>
              <a:rPr lang="ru-RU" sz="4400" dirty="0" smtClean="0"/>
              <a:t>Название какого химического элемента  совпадает с названием соснового леса.</a:t>
            </a:r>
          </a:p>
          <a:p>
            <a:pPr algn="ctr">
              <a:buNone/>
            </a:pPr>
            <a:endParaRPr lang="ru-RU" sz="4400" dirty="0" smtClean="0"/>
          </a:p>
          <a:p>
            <a:pPr algn="ctr"/>
            <a:r>
              <a:rPr lang="ru-RU" sz="4400" dirty="0" smtClean="0"/>
              <a:t>Бор</a:t>
            </a:r>
          </a:p>
          <a:p>
            <a:pPr algn="ctr"/>
            <a:endParaRPr lang="ru-RU" sz="4400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9218" name="Picture 2" descr="C:\Documents and Settings\Администратор\Мои документы\star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571480"/>
            <a:ext cx="571502" cy="55245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58000">
              <a:srgbClr val="00B0F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4800" dirty="0" smtClean="0"/>
              <a:t>14 вопрос</a:t>
            </a:r>
          </a:p>
          <a:p>
            <a:pPr algn="ctr"/>
            <a:r>
              <a:rPr lang="ru-RU" sz="4800" dirty="0" smtClean="0"/>
              <a:t>Какой металл обладает бактерицидными свойствами?</a:t>
            </a:r>
          </a:p>
          <a:p>
            <a:pPr algn="ctr">
              <a:buNone/>
            </a:pPr>
            <a:endParaRPr lang="ru-RU" sz="4800" dirty="0" smtClean="0"/>
          </a:p>
          <a:p>
            <a:pPr algn="ctr"/>
            <a:r>
              <a:rPr lang="ru-RU" sz="4800" dirty="0" smtClean="0"/>
              <a:t>Серебро</a:t>
            </a:r>
            <a:endParaRPr lang="ru-RU" sz="4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42" name="Picture 2" descr="C:\Documents and Settings\Администратор\Мои документы\star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1895" y="642918"/>
            <a:ext cx="591211" cy="571504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58000">
              <a:srgbClr val="00B0F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15 вопрос</a:t>
            </a:r>
          </a:p>
          <a:p>
            <a:pPr algn="ctr"/>
            <a:r>
              <a:rPr lang="ru-RU" sz="4800" dirty="0" smtClean="0"/>
              <a:t>Какую морскую водоросль называют морской капустой?</a:t>
            </a:r>
          </a:p>
          <a:p>
            <a:pPr algn="ctr">
              <a:buNone/>
            </a:pPr>
            <a:endParaRPr lang="ru-RU" sz="4800" dirty="0" smtClean="0"/>
          </a:p>
          <a:p>
            <a:pPr algn="ctr"/>
            <a:r>
              <a:rPr lang="ru-RU" sz="4800" dirty="0" smtClean="0"/>
              <a:t>Ламинария</a:t>
            </a:r>
            <a:endParaRPr lang="ru-RU" sz="4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1266" name="Picture 2" descr="C:\Documents and Settings\Администратор\Мои документы\star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714356"/>
            <a:ext cx="428626" cy="41433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sz="4200" b="1" dirty="0" smtClean="0"/>
              <a:t>«Жили-были дед  да баба. Посадили они репку. Выросла репка </a:t>
            </a:r>
            <a:r>
              <a:rPr lang="ru-RU" sz="3800" b="1" dirty="0" smtClean="0"/>
              <a:t>большая-пребольшая…»  </a:t>
            </a:r>
            <a:r>
              <a:rPr lang="ru-RU" sz="2800" dirty="0" smtClean="0"/>
              <a:t>за 10 минут, используя максимально возможное количество заданных физических и химических терминов.</a:t>
            </a:r>
          </a:p>
          <a:p>
            <a:pPr algn="just"/>
            <a:r>
              <a:rPr lang="ru-RU" dirty="0" smtClean="0"/>
              <a:t>Термины: </a:t>
            </a:r>
            <a:r>
              <a:rPr lang="ru-RU" sz="3900" dirty="0" smtClean="0"/>
              <a:t>целлюлоза, сахароза, клетчатка, вода, минеральные соли, карбамид, нитраты, хлорофилл, вещество, известняк, сила, масса, импульс, работа, взаимодействие, энергия, мощность, изолятор, сопротивление, электризация</a:t>
            </a:r>
            <a:endParaRPr lang="ru-RU" sz="39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57166"/>
            <a:ext cx="7143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Сочини сказку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2290" name="Picture 2" descr="C:\Documents and Settings\Администратор\Мои документы\star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28604"/>
            <a:ext cx="1190628" cy="654845"/>
          </a:xfrm>
          <a:prstGeom prst="rect">
            <a:avLst/>
          </a:prstGeom>
          <a:noFill/>
        </p:spPr>
      </p:pic>
      <p:pic>
        <p:nvPicPr>
          <p:cNvPr id="12291" name="Picture 3" descr="C:\Documents and Settings\Администратор\Мои документы\star0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00042"/>
            <a:ext cx="1168985" cy="64294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2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Кроссворд</a:t>
            </a:r>
            <a:endParaRPr lang="ru-RU" sz="6600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929058" y="257174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м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786182" y="321468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</a:t>
            </a:r>
            <a:r>
              <a:rPr lang="ru-RU" sz="2800" b="1" dirty="0" smtClean="0"/>
              <a:t> Е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929058" y="371475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Н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57620" y="421481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Д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57620" y="478632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Е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29058" y="521495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Л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57620" y="571501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dirty="0" smtClean="0"/>
              <a:t> 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929059" y="614364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000495" y="6572273"/>
            <a:ext cx="571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В</a:t>
            </a:r>
            <a:endParaRPr lang="ru-RU" sz="2400" b="1" dirty="0"/>
          </a:p>
        </p:txBody>
      </p:sp>
      <p:pic>
        <p:nvPicPr>
          <p:cNvPr id="13314" name="Picture 2" descr="C:\Documents and Settings\Администратор\Мои документы\Мои рисунки\7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85728"/>
            <a:ext cx="1076325" cy="1076325"/>
          </a:xfrm>
          <a:prstGeom prst="rect">
            <a:avLst/>
          </a:prstGeom>
          <a:noFill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6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600"/>
                            </p:stCondLst>
                            <p:childTnLst>
                              <p:par>
                                <p:cTn id="4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100"/>
                            </p:stCondLst>
                            <p:childTnLst>
                              <p:par>
                                <p:cTn id="6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33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66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РИСК - ВЕРСИЯ</a:t>
            </a:r>
            <a:endParaRPr lang="ru-RU" sz="6600" b="1" cap="all" dirty="0">
              <a:ln/>
              <a:solidFill>
                <a:schemeClr val="accent3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Команде предлагается ответить на поставленный вопрос.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Если она отвечает сразу, то получает 2 балла.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Если обсуждает 30 секунд и отвечает правильно – получает 1 балл.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В случае неправильного ответа, право заработать 1 балл предоставляется команде, первой поднявшей руку. </a:t>
            </a:r>
          </a:p>
          <a:p>
            <a:r>
              <a:rPr lang="ru-RU" b="1" dirty="0" smtClean="0">
                <a:solidFill>
                  <a:srgbClr val="C00000"/>
                </a:solidFill>
                <a:hlinkClick r:id="rId3" action="ppaction://hlinksldjump"/>
              </a:rPr>
              <a:t>1 </a:t>
            </a: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ru-RU" b="1" dirty="0" smtClean="0">
                <a:solidFill>
                  <a:srgbClr val="C00000"/>
                </a:solidFill>
                <a:hlinkClick r:id="rId4" action="ppaction://hlinksldjump"/>
              </a:rPr>
              <a:t>2 </a:t>
            </a: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ru-RU" b="1" dirty="0" smtClean="0">
                <a:solidFill>
                  <a:srgbClr val="C00000"/>
                </a:solidFill>
                <a:hlinkClick r:id="rId5" action="ppaction://hlinksldjump"/>
              </a:rPr>
              <a:t>3 </a:t>
            </a: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ru-RU" b="1" dirty="0" smtClean="0">
                <a:solidFill>
                  <a:srgbClr val="C00000"/>
                </a:solidFill>
                <a:hlinkClick r:id="rId6" action="ppaction://hlinksldjump"/>
              </a:rPr>
              <a:t>4</a:t>
            </a: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b="1" dirty="0" smtClean="0">
                <a:solidFill>
                  <a:srgbClr val="C00000"/>
                </a:solidFill>
                <a:hlinkClick r:id="rId7" action="ppaction://hlinksldjump"/>
              </a:rPr>
              <a:t>5</a:t>
            </a: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b="1" dirty="0" smtClean="0">
                <a:solidFill>
                  <a:srgbClr val="C00000"/>
                </a:solidFill>
                <a:hlinkClick r:id="rId8" action="ppaction://hlinksldjump"/>
              </a:rPr>
              <a:t>6</a:t>
            </a: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b="1" dirty="0" smtClean="0">
                <a:solidFill>
                  <a:srgbClr val="C00000"/>
                </a:solidFill>
                <a:hlinkClick r:id="rId9" action="ppaction://hlinksldjump"/>
              </a:rPr>
              <a:t>7 </a:t>
            </a: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ru-RU" b="1" dirty="0" smtClean="0">
                <a:solidFill>
                  <a:srgbClr val="C00000"/>
                </a:solidFill>
                <a:hlinkClick r:id="rId10" action="ppaction://hlinksldjump"/>
              </a:rPr>
              <a:t>8 </a:t>
            </a:r>
            <a:r>
              <a:rPr lang="ru-RU" b="1" dirty="0" smtClean="0">
                <a:solidFill>
                  <a:srgbClr val="C00000"/>
                </a:solidFill>
              </a:rPr>
              <a:t>   </a:t>
            </a:r>
            <a:r>
              <a:rPr lang="ru-RU" b="1" dirty="0" smtClean="0">
                <a:solidFill>
                  <a:srgbClr val="C00000"/>
                </a:solidFill>
                <a:hlinkClick r:id="rId11" action="ppaction://hlinksldjump"/>
              </a:rPr>
              <a:t>9</a:t>
            </a: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b="1" dirty="0" smtClean="0">
                <a:solidFill>
                  <a:srgbClr val="C00000"/>
                </a:solidFill>
                <a:hlinkClick r:id="rId12" action="ppaction://hlinksldjump"/>
              </a:rPr>
              <a:t>10</a:t>
            </a: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b="1" dirty="0" smtClean="0">
                <a:solidFill>
                  <a:srgbClr val="C00000"/>
                </a:solidFill>
                <a:hlinkClick r:id="rId13" action="ppaction://hlinksldjump"/>
              </a:rPr>
              <a:t>11</a:t>
            </a:r>
            <a:r>
              <a:rPr lang="ru-RU" b="1" dirty="0" smtClean="0">
                <a:solidFill>
                  <a:srgbClr val="C00000"/>
                </a:solidFill>
              </a:rPr>
              <a:t>    </a:t>
            </a:r>
            <a:r>
              <a:rPr lang="ru-RU" b="1" dirty="0" smtClean="0">
                <a:solidFill>
                  <a:srgbClr val="C00000"/>
                </a:solidFill>
                <a:hlinkClick r:id="rId14" action="ppaction://hlinksldjump"/>
              </a:rPr>
              <a:t>12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6155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4338" name="Picture 2" descr="C:\Documents and Settings\Администратор\Мои документы\Мои рисунки\84.gif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142976" y="714356"/>
            <a:ext cx="519114" cy="414337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hoosh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58000">
              <a:srgbClr val="00B0F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686320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ru-RU" sz="3600" dirty="0" smtClean="0"/>
              <a:t>  1 вопрос      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3600" dirty="0" smtClean="0"/>
              <a:t>  Эта смесь состоит из 200 вредных веществ, среди которых угарный газ, сажа, муравьиная кислота, мышьяк, аммиак, сероводород, ацетилен, радиоактивные элементы и другие.   Назовите эту смесь. 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/>
              <a:t>Табачный дым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000232" y="428604"/>
            <a:ext cx="51343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 descr="C:\Documents and Settings\Администратор\Мои документы\star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714356"/>
            <a:ext cx="655259" cy="571504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33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РИСК – ВЕРСИЯ-1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 Этот газообразный оксид убивает некоторые микроорганизмы, поэтому его используют для окуривания овощехранилищ.</a:t>
            </a:r>
          </a:p>
          <a:p>
            <a:pPr algn="ctr"/>
            <a:endParaRPr lang="ru-RU" sz="4000" dirty="0" smtClean="0">
              <a:solidFill>
                <a:srgbClr val="C00000"/>
              </a:solidFill>
            </a:endParaRP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Оксид серы (</a:t>
            </a:r>
            <a:r>
              <a:rPr lang="en-US" sz="4000" dirty="0" smtClean="0">
                <a:solidFill>
                  <a:srgbClr val="C00000"/>
                </a:solidFill>
              </a:rPr>
              <a:t>IV)</a:t>
            </a:r>
            <a:r>
              <a:rPr lang="ru-RU" sz="4000" dirty="0" smtClean="0">
                <a:solidFill>
                  <a:srgbClr val="C00000"/>
                </a:solidFill>
              </a:rPr>
              <a:t>.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Hom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5362" name="Picture 2" descr="C:\Documents and Settings\Администратор\Мои документы\Мои рисунки\8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642918"/>
            <a:ext cx="304800" cy="4857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33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РИСК – ВЕРСИЯ-2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Избыток ионов какого  элемента в питьевой воде вызывает повреждение эмали на зубах?</a:t>
            </a:r>
          </a:p>
          <a:p>
            <a:pPr algn="ctr"/>
            <a:endParaRPr lang="ru-RU" sz="4800" dirty="0" smtClean="0">
              <a:solidFill>
                <a:srgbClr val="C00000"/>
              </a:solidFill>
            </a:endParaRPr>
          </a:p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Фтор.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Hom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386" name="Picture 2" descr="C:\Documents and Settings\Администратор\Мои документы\Мои рисунки\8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642918"/>
            <a:ext cx="304800" cy="4857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33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РИСК – ВЕРСИЯ-3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Назовите вещества, являющиеся причиной разрушения озонового слоя атмосферы.</a:t>
            </a:r>
          </a:p>
          <a:p>
            <a:pPr algn="ctr"/>
            <a:endParaRPr lang="ru-RU" sz="4000" dirty="0" smtClean="0">
              <a:solidFill>
                <a:srgbClr val="C00000"/>
              </a:solidFill>
            </a:endParaRP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Хлор- и фторсодержащие соединения, фреоны, некоторые продукты сгорания ракетного топлива.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Hom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410" name="Picture 2" descr="C:\Documents and Settings\Администратор\Мои документы\Мои рисунки\8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714356"/>
            <a:ext cx="304800" cy="4857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33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РИСК – ВЕРСИЯ-4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Для чего в глубокой древности греческий философ Платон советовал сажать леса на холмах?</a:t>
            </a:r>
          </a:p>
          <a:p>
            <a:pPr algn="ctr"/>
            <a:endParaRPr lang="ru-RU" sz="4400" dirty="0" smtClean="0">
              <a:solidFill>
                <a:srgbClr val="C00000"/>
              </a:solidFill>
            </a:endParaRPr>
          </a:p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Для борьбы с эрозией почвы.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Hom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8434" name="Picture 2" descr="C:\Documents and Settings\Администратор\Мои документы\Мои рисунки\8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642918"/>
            <a:ext cx="304800" cy="4857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33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РИСК – ВЕРСИЯ-5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Выхлопные газы автомобилей могут быть источником загрязнения продуктов этим металлом.</a:t>
            </a:r>
          </a:p>
          <a:p>
            <a:pPr algn="ctr"/>
            <a:endParaRPr lang="ru-RU" sz="4400" dirty="0" smtClean="0">
              <a:solidFill>
                <a:srgbClr val="C00000"/>
              </a:solidFill>
            </a:endParaRPr>
          </a:p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Свинец.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Hom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9458" name="Picture 2" descr="C:\Documents and Settings\Администратор\Мои документы\Мои рисунки\8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642918"/>
            <a:ext cx="304800" cy="4857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33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РИСК – ВЕРСИЯ-6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Сточные воды целлюлозно – бумажных комбинатов могут быть источником загрязнения окружающей среды ядовитыми соединениями этого металла. Назовите этот металл.</a:t>
            </a:r>
          </a:p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Ртуть.</a:t>
            </a:r>
          </a:p>
          <a:p>
            <a:pPr algn="ctr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Hom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482" name="Picture 2" descr="C:\Documents and Settings\Администратор\Мои документы\Мои рисунки\8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714356"/>
            <a:ext cx="304800" cy="4857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33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РИСК – ВЕРСИЯ-7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В настоящее время серебро ценится ниже, чем в 19 веке, из-за быстрого потемнения металла на воздухе. Почему это происходит?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По сравнению с 19 веком концентрация сероводорода в воздухе значительно увеличилась.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Hom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1506" name="Picture 2" descr="C:\Documents and Settings\Администратор\Мои документы\Мои рисунки\8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642918"/>
            <a:ext cx="304800" cy="4857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33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РИСК – ВЕРСИЯ-8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С чем связана так называемая «радонная проблема», часто упоминаемая в экологической литературе?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С тем, что человек рискует получить облучение от радона, выделяющегося из разломов земной коры.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Hom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2530" name="Picture 2" descr="C:\Documents and Settings\Администратор\Мои документы\Мои рисунки\8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714356"/>
            <a:ext cx="304800" cy="4857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33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РИСК – ВЕРСИЯ-9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Безводный карбонат натрия называют кальцинированной содой. Но ведь это соль натрия, причём здесь кальций?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Эта соль получается при прокаливании, а по-латыни этот процесс называется кальцинацией.</a:t>
            </a:r>
          </a:p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Hom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3554" name="Picture 2" descr="C:\Documents and Settings\Администратор\Мои документы\Мои рисунки\8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642918"/>
            <a:ext cx="304800" cy="4857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33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РИСК – ВЕРСИЯ-10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Почему некоторые исследователи считают, что причиной вымирания динозавров является «мягкая вода»?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Употребление воды с малыми дозами ионов кальция приводит к уменьшению прочности костей.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Hom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4578" name="Picture 2" descr="C:\Documents and Settings\Администратор\Мои документы\Мои рисунки\8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642918"/>
            <a:ext cx="304800" cy="4857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58000">
              <a:srgbClr val="00B0F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2 вопрос</a:t>
            </a:r>
          </a:p>
          <a:p>
            <a:pPr algn="ctr">
              <a:buNone/>
            </a:pPr>
            <a:r>
              <a:rPr lang="ru-RU" sz="4400" dirty="0" smtClean="0"/>
              <a:t> Какая часть поверхности Земли покрыта водой? </a:t>
            </a:r>
          </a:p>
          <a:p>
            <a:pPr algn="ctr">
              <a:buNone/>
            </a:pPr>
            <a:r>
              <a:rPr lang="ru-RU" sz="4400" dirty="0" smtClean="0"/>
              <a:t> </a:t>
            </a:r>
          </a:p>
          <a:p>
            <a:pPr algn="ctr"/>
            <a:r>
              <a:rPr lang="ru-RU" sz="4400" dirty="0" smtClean="0"/>
              <a:t>3</a:t>
            </a:r>
            <a:r>
              <a:rPr lang="en-US" sz="4400" dirty="0" smtClean="0"/>
              <a:t>/</a:t>
            </a:r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074" name="Picture 2" descr="C:\Documents and Settings\Администратор\Мои документы\star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2920" y="642918"/>
            <a:ext cx="517310" cy="50006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33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РИСК – ВЕРСИЯ-11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Почему снег и пена на разбивающихся волнах белые, хотя и в том , и в другом случае мы имеем дело с водой?</a:t>
            </a:r>
          </a:p>
          <a:p>
            <a:pPr algn="ctr">
              <a:buNone/>
            </a:pPr>
            <a:endParaRPr lang="ru-RU" sz="3600" dirty="0" smtClean="0">
              <a:solidFill>
                <a:srgbClr val="C00000"/>
              </a:solidFill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Снег - это вода в виде кристаллов. Все они образуют пушистую рыхлую массу, которая отражает белый цвет, поэтому снег и кажется нам белым.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домой 3">
            <a:hlinkClick r:id="rId3" action="ppaction://hlinksldjump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Home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5602" name="Picture 2" descr="C:\Documents and Settings\Администратор\Мои документы\Мои рисунки\8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642918"/>
            <a:ext cx="304800" cy="4857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33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cap="all" dirty="0" smtClean="0">
                <a:ln/>
                <a:solidFill>
                  <a:schemeClr val="accent3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РИСК – ВЕРСИЯ-12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Этот оксид используют при испытании изделий и приборов, предназначенных для работы в «царствах холода»: Арктике, Антарктиде или стратосфере.</a:t>
            </a:r>
          </a:p>
          <a:p>
            <a:pPr algn="ctr"/>
            <a:endParaRPr lang="ru-RU" sz="4000" dirty="0" smtClean="0">
              <a:solidFill>
                <a:srgbClr val="C00000"/>
              </a:solidFill>
            </a:endParaRP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Углекислый газ – «сухой лёд».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26626" name="Picture 2" descr="C:\Documents and Settings\Администратор\Мои документы\Мои рисунки\8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642918"/>
            <a:ext cx="304800" cy="4857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00CC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00CC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ИСПРАВЬ ОШИБКУ</a:t>
            </a:r>
            <a:endParaRPr lang="ru-RU" sz="6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C00CC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357158" y="1142984"/>
            <a:ext cx="8501122" cy="571501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          В яркий солнечный день ребята отправились в поход. Воздух был чистым и свежим, так как содержал много углекислого газа. Чтобы было не так жарко, ребята оделись в тёмные костюмы. Сначала дорога шла по песчаному берегу реки. Песок, состоящий в основном из оксида алюминия, был сухим и чистым. Идти было легко. Потом путешественники свернули на луг, и им пришлось сбавить шаг. Далеко впереди ребята увидели гусеничный трактор, который тяжело и медленно, как каталитическая реакция, полз по вспаханному полю, глубоко увязая в земле. Рядом с трактором ехал велосипедист. Ехать ему было легко, и он распевал весёлую песенку: «Вода, вода, кругом  Н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О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</a:t>
            </a:r>
            <a:r>
              <a:rPr lang="ru-RU" sz="2000" b="1" dirty="0" smtClean="0"/>
              <a:t>»</a:t>
            </a:r>
            <a:r>
              <a:rPr lang="en-US" sz="2000" b="1" dirty="0" smtClean="0"/>
              <a:t> </a:t>
            </a:r>
            <a:r>
              <a:rPr lang="ru-RU" sz="2000" b="1" dirty="0" smtClean="0"/>
              <a:t>. </a:t>
            </a:r>
            <a:r>
              <a:rPr lang="ru-RU" sz="2000" dirty="0" smtClean="0"/>
              <a:t>На ночлег  расположились на берегу реки. Вода в ней была бесцветной и прозрачной, как лакмус в кислоте. К вечеру стало свежо, но после купания ребятам сразу стало теплее. На дне реки лежал большой камень, состоящий из чистого оксида кремния. Трое мальчиков с трудом подняли его в воде, но зато легко выбросили на берег</a:t>
            </a:r>
          </a:p>
          <a:p>
            <a:pPr algn="ctr"/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6155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7650" name="Picture 2" descr="C:\Documents and Settings\Администратор\Мои документы\Мои рисунки\8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28604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00CC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6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CC00CC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ИСПРАВЬ ОШИБКУ</a:t>
            </a:r>
            <a:endParaRPr lang="ru-RU" sz="6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CC00CC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357158" y="1142984"/>
            <a:ext cx="8501122" cy="5715016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          В яркий солнечный день ребята отправились в поход. Воздух был чистым и свежим, так как содержал </a:t>
            </a:r>
            <a:r>
              <a:rPr lang="ru-RU" sz="2000" dirty="0" smtClean="0">
                <a:solidFill>
                  <a:srgbClr val="FF0000"/>
                </a:solidFill>
              </a:rPr>
              <a:t>много углекислого газа. </a:t>
            </a:r>
            <a:r>
              <a:rPr lang="ru-RU" sz="2000" dirty="0" smtClean="0"/>
              <a:t>Чтобы было не так жарко, ребята оделись в </a:t>
            </a:r>
            <a:r>
              <a:rPr lang="ru-RU" sz="2000" dirty="0" smtClean="0">
                <a:solidFill>
                  <a:srgbClr val="FF0000"/>
                </a:solidFill>
              </a:rPr>
              <a:t>тёмные костюмы</a:t>
            </a:r>
            <a:r>
              <a:rPr lang="ru-RU" sz="2000" dirty="0" smtClean="0"/>
              <a:t>. Сначала дорога шла по песчаному берегу реки. Песок, состоящий в основном из </a:t>
            </a:r>
            <a:r>
              <a:rPr lang="ru-RU" sz="2000" dirty="0" smtClean="0">
                <a:solidFill>
                  <a:srgbClr val="FF0000"/>
                </a:solidFill>
              </a:rPr>
              <a:t>оксида алюминия</a:t>
            </a:r>
            <a:r>
              <a:rPr lang="ru-RU" sz="2000" dirty="0" smtClean="0"/>
              <a:t>, был сухим и чистым. Идти было </a:t>
            </a:r>
            <a:r>
              <a:rPr lang="ru-RU" sz="2000" dirty="0" smtClean="0">
                <a:solidFill>
                  <a:srgbClr val="FF0000"/>
                </a:solidFill>
              </a:rPr>
              <a:t>легко. </a:t>
            </a:r>
            <a:r>
              <a:rPr lang="ru-RU" sz="2000" dirty="0" smtClean="0"/>
              <a:t>Потом путешественники свернули на луг, и им пришлось сбавить шаг. Далеко впереди ребята увидели гусеничный трактор, который тяжело и медленно, как </a:t>
            </a:r>
            <a:r>
              <a:rPr lang="ru-RU" sz="2000" dirty="0" smtClean="0">
                <a:solidFill>
                  <a:srgbClr val="FF0000"/>
                </a:solidFill>
              </a:rPr>
              <a:t>каталитическая реакция</a:t>
            </a:r>
            <a:r>
              <a:rPr lang="ru-RU" sz="2000" dirty="0" smtClean="0"/>
              <a:t>, полз по вспаханному полю, глубоко увязая в земле. Рядом с трактором ехал велосипедист. Ехать ему было </a:t>
            </a:r>
            <a:r>
              <a:rPr lang="ru-RU" sz="2000" dirty="0" smtClean="0">
                <a:solidFill>
                  <a:srgbClr val="FF0000"/>
                </a:solidFill>
              </a:rPr>
              <a:t>легко</a:t>
            </a:r>
            <a:r>
              <a:rPr lang="ru-RU" sz="2000" dirty="0" smtClean="0"/>
              <a:t>, и он распевал весёлую песенку: «Вода, вода, кругом  </a:t>
            </a:r>
            <a:r>
              <a:rPr lang="ru-RU" sz="2000" b="1" dirty="0" smtClean="0">
                <a:solidFill>
                  <a:srgbClr val="FF0000"/>
                </a:solidFill>
              </a:rPr>
              <a:t>Н</a:t>
            </a:r>
            <a:r>
              <a:rPr lang="ru-RU" sz="2000" b="1" baseline="-25000" dirty="0" smtClean="0">
                <a:solidFill>
                  <a:srgbClr val="FF0000"/>
                </a:solidFill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</a:rPr>
              <a:t>О</a:t>
            </a:r>
            <a:r>
              <a:rPr lang="ru-RU" sz="2000" b="1" baseline="-25000" dirty="0" smtClean="0">
                <a:solidFill>
                  <a:srgbClr val="FF0000"/>
                </a:solidFill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</a:rPr>
              <a:t> »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. </a:t>
            </a:r>
            <a:r>
              <a:rPr lang="ru-RU" sz="2000" dirty="0" smtClean="0"/>
              <a:t>На ночлег  расположились на берегу реки. Вода в ней была бесцветной и прозрачной, как </a:t>
            </a:r>
            <a:r>
              <a:rPr lang="ru-RU" sz="2000" dirty="0" smtClean="0">
                <a:solidFill>
                  <a:srgbClr val="FF0000"/>
                </a:solidFill>
              </a:rPr>
              <a:t>лакмус в кислоте</a:t>
            </a:r>
            <a:r>
              <a:rPr lang="ru-RU" sz="2000" dirty="0" smtClean="0"/>
              <a:t>. К вечеру стало свежо, но после купания ребятам сразу стало </a:t>
            </a:r>
            <a:r>
              <a:rPr lang="ru-RU" sz="2000" dirty="0" smtClean="0">
                <a:solidFill>
                  <a:srgbClr val="FF0000"/>
                </a:solidFill>
              </a:rPr>
              <a:t>теплее. </a:t>
            </a:r>
            <a:r>
              <a:rPr lang="ru-RU" sz="2000" dirty="0" smtClean="0"/>
              <a:t>На дне реки лежал большой камень, состоящий из чистого </a:t>
            </a:r>
            <a:r>
              <a:rPr lang="ru-RU" sz="2000" dirty="0" smtClean="0">
                <a:solidFill>
                  <a:srgbClr val="FF0000"/>
                </a:solidFill>
              </a:rPr>
              <a:t>оксида кремния</a:t>
            </a:r>
            <a:r>
              <a:rPr lang="ru-RU" sz="2000" dirty="0" smtClean="0"/>
              <a:t>. Трое мальчиков с </a:t>
            </a:r>
            <a:r>
              <a:rPr lang="ru-RU" sz="2000" dirty="0" smtClean="0">
                <a:solidFill>
                  <a:srgbClr val="FF0000"/>
                </a:solidFill>
              </a:rPr>
              <a:t>трудом </a:t>
            </a:r>
            <a:r>
              <a:rPr lang="ru-RU" sz="2000" dirty="0" smtClean="0"/>
              <a:t>подняли его в воде, но зато </a:t>
            </a:r>
            <a:r>
              <a:rPr lang="ru-RU" sz="2000" dirty="0" smtClean="0">
                <a:solidFill>
                  <a:srgbClr val="FF0000"/>
                </a:solidFill>
              </a:rPr>
              <a:t>легко</a:t>
            </a:r>
            <a:r>
              <a:rPr lang="ru-RU" sz="2000" dirty="0" smtClean="0"/>
              <a:t> выбросили на берег.</a:t>
            </a:r>
          </a:p>
          <a:p>
            <a:pPr algn="just"/>
            <a:endParaRPr lang="ru-RU" sz="2000" dirty="0" smtClean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12 ошибок.</a:t>
            </a:r>
          </a:p>
          <a:p>
            <a:pPr algn="ctr"/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6155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8674" name="Picture 2" descr="C:\Documents and Settings\Администратор\Мои документы\Мои рисунки\8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7166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CC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Documents and Settings\Администратор\Мои документы\Мои рисунки\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785794"/>
            <a:ext cx="1104900" cy="6953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  <a:ln>
            <a:solidFill>
              <a:srgbClr val="47A1C9"/>
            </a:solidFill>
          </a:ln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7030A0"/>
                </a:solidFill>
              </a:rPr>
              <a:t>Отгадайте за 2 минуты слова, которые совпадают с названиями самых разных живых существ. Например, любитель зимнего плавания – морж.</a:t>
            </a:r>
          </a:p>
          <a:p>
            <a:pPr>
              <a:buNone/>
            </a:pP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0"/>
            <a:ext cx="8501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Двойная жизнь животных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 animBg="1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66CC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Двойная жизнь животных</a:t>
            </a:r>
            <a:b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Пупырышки на коже от холода -…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Щётка для чистки бутылок -…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Детская  игрушка на нитке, запускаемая в        небо -…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Любитель очень поздно ложиться - …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Автобусный безбилетник -…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Длинный рычаг у колодца -…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Любитель очень рано вставать -  …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Заменитель  колёс у танка и трактора -…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Специальное расположение костей при игре в домино -…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Имя писателя – классика Толстого …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Приспособление на ногах электромонтёра для лазанья по столбам…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Пометка на полях тетрадки или книги в виде птицы…</a:t>
            </a:r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30722" name="Picture 2" descr="C:\Documents and Settings\Администратор\Мои документы\Мои рисунки\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1104900" cy="69532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500"/>
                            </p:stCondLst>
                            <p:childTnLst>
                              <p:par>
                                <p:cTn id="9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0"/>
                            </p:stCondLst>
                            <p:childTnLst>
                              <p:par>
                                <p:cTn id="10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0"/>
                            </p:stCondLst>
                            <p:childTnLst>
                              <p:par>
                                <p:cTn id="12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500"/>
                            </p:stCondLst>
                            <p:childTnLst>
                              <p:par>
                                <p:cTn id="1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66CC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Двойная жизнь животных</a:t>
            </a:r>
            <a:b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Пупырышки на коже от холода - </a:t>
            </a:r>
            <a:r>
              <a:rPr lang="ru-RU" sz="2400" dirty="0" smtClean="0">
                <a:solidFill>
                  <a:srgbClr val="C00000"/>
                </a:solidFill>
              </a:rPr>
              <a:t>мурашки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Щётка для чистки бутылок</a:t>
            </a:r>
            <a:r>
              <a:rPr lang="ru-RU" sz="2400" dirty="0" smtClean="0">
                <a:solidFill>
                  <a:srgbClr val="C00000"/>
                </a:solidFill>
              </a:rPr>
              <a:t> - ёрш</a:t>
            </a:r>
            <a:r>
              <a:rPr lang="ru-RU" sz="2400" dirty="0" smtClean="0"/>
              <a:t> 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Детская  игрушка на нитке, запускаемая в небо </a:t>
            </a:r>
            <a:r>
              <a:rPr lang="ru-RU" sz="2400" dirty="0" smtClean="0">
                <a:solidFill>
                  <a:srgbClr val="C00000"/>
                </a:solidFill>
              </a:rPr>
              <a:t>-змей</a:t>
            </a: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Любитель очень поздно ложиться - </a:t>
            </a:r>
            <a:r>
              <a:rPr lang="ru-RU" sz="2400" dirty="0" smtClean="0">
                <a:solidFill>
                  <a:srgbClr val="C00000"/>
                </a:solidFill>
              </a:rPr>
              <a:t>сова</a:t>
            </a: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Автобусный безбилетник - </a:t>
            </a:r>
            <a:r>
              <a:rPr lang="ru-RU" sz="2400" dirty="0" smtClean="0">
                <a:solidFill>
                  <a:srgbClr val="C00000"/>
                </a:solidFill>
              </a:rPr>
              <a:t>заяц</a:t>
            </a: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Длинный рычаг у колодца - </a:t>
            </a:r>
            <a:r>
              <a:rPr lang="ru-RU" sz="2400" dirty="0" smtClean="0">
                <a:solidFill>
                  <a:srgbClr val="C00000"/>
                </a:solidFill>
              </a:rPr>
              <a:t>журавль</a:t>
            </a: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Любитель очень рано вставать - </a:t>
            </a:r>
            <a:r>
              <a:rPr lang="ru-RU" sz="2400" dirty="0" smtClean="0">
                <a:solidFill>
                  <a:srgbClr val="C00000"/>
                </a:solidFill>
              </a:rPr>
              <a:t>жаворонок</a:t>
            </a: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Заменитель колёс у танка и трактора - </a:t>
            </a:r>
            <a:r>
              <a:rPr lang="ru-RU" sz="2400" dirty="0" smtClean="0">
                <a:solidFill>
                  <a:srgbClr val="C00000"/>
                </a:solidFill>
              </a:rPr>
              <a:t>гусеница</a:t>
            </a: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Специальное расположение костей при игре в домино - </a:t>
            </a:r>
            <a:r>
              <a:rPr lang="ru-RU" sz="2400" dirty="0" smtClean="0">
                <a:solidFill>
                  <a:srgbClr val="C00000"/>
                </a:solidFill>
              </a:rPr>
              <a:t>рыба</a:t>
            </a: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Имя писателя – классика Толстого </a:t>
            </a:r>
            <a:r>
              <a:rPr lang="ru-RU" sz="2400" dirty="0" smtClean="0">
                <a:solidFill>
                  <a:srgbClr val="C00000"/>
                </a:solidFill>
              </a:rPr>
              <a:t>- Лев</a:t>
            </a: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Приспособление на ногах электромонтёра для лазанья по столба</a:t>
            </a:r>
            <a:r>
              <a:rPr lang="ru-RU" sz="2400" dirty="0" smtClean="0">
                <a:solidFill>
                  <a:srgbClr val="C00000"/>
                </a:solidFill>
              </a:rPr>
              <a:t>- кошки</a:t>
            </a: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Пометка на полях тетрадки или книги в виде птиц</a:t>
            </a:r>
            <a:r>
              <a:rPr lang="ru-RU" sz="2400" dirty="0" smtClean="0">
                <a:solidFill>
                  <a:srgbClr val="C00000"/>
                </a:solidFill>
              </a:rPr>
              <a:t> – галочки.</a:t>
            </a:r>
            <a:endParaRPr lang="ru-RU" sz="2400" dirty="0" smtClean="0"/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31746" name="Picture 2" descr="C:\Documents and Settings\Администратор\Мои документы\Мои рисунки\0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1104900" cy="69532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CC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3" y="1857365"/>
            <a:ext cx="8143931" cy="3785652"/>
          </a:xfrm>
          <a:prstGeom prst="rect">
            <a:avLst/>
          </a:prstGeom>
          <a:gradFill>
            <a:gsLst>
              <a:gs pos="0">
                <a:srgbClr val="FF66CC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>
            <a:gradFill>
              <a:gsLst>
                <a:gs pos="0">
                  <a:srgbClr val="CC00CC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            за  </a:t>
            </a:r>
          </a:p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игру</a:t>
            </a:r>
            <a:endParaRPr lang="ru-RU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2770" name="Picture 2" descr="C:\Documents and Settings\Администратор\Мои документы\Мои рисунки\10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214686"/>
            <a:ext cx="1714512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58000">
              <a:srgbClr val="00B0F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3 вопрос</a:t>
            </a:r>
          </a:p>
          <a:p>
            <a:pPr algn="ctr">
              <a:buNone/>
            </a:pPr>
            <a:r>
              <a:rPr lang="ru-RU" sz="4400" dirty="0" smtClean="0"/>
              <a:t>Назовите самый лёгкий неметалл.</a:t>
            </a:r>
          </a:p>
          <a:p>
            <a:pPr algn="ctr">
              <a:buNone/>
            </a:pPr>
            <a:endParaRPr lang="ru-RU" sz="4400" dirty="0"/>
          </a:p>
          <a:p>
            <a:pPr algn="ctr">
              <a:buNone/>
            </a:pPr>
            <a:r>
              <a:rPr lang="ru-RU" sz="4400" dirty="0" smtClean="0"/>
              <a:t>Водород (0,00008989г</a:t>
            </a:r>
            <a:r>
              <a:rPr lang="en-US" sz="4400" dirty="0" smtClean="0"/>
              <a:t>/</a:t>
            </a:r>
            <a:r>
              <a:rPr lang="ru-RU" sz="4400" dirty="0" smtClean="0"/>
              <a:t>см)</a:t>
            </a:r>
            <a:endParaRPr lang="ru-RU" sz="4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098" name="Picture 2" descr="C:\Documents and Settings\Администратор\Мои документы\star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6556" y="642918"/>
            <a:ext cx="665112" cy="64294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58000">
              <a:srgbClr val="00B0F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dirty="0" smtClean="0"/>
              <a:t>4 вопрос</a:t>
            </a:r>
          </a:p>
          <a:p>
            <a:pPr algn="ctr">
              <a:buNone/>
            </a:pPr>
            <a:r>
              <a:rPr lang="ru-RU" sz="4000" dirty="0" smtClean="0"/>
              <a:t>Два  неорганических вещества являются самыми  распространёнными на Земле.</a:t>
            </a:r>
          </a:p>
          <a:p>
            <a:pPr algn="ctr">
              <a:buNone/>
            </a:pPr>
            <a:r>
              <a:rPr lang="ru-RU" sz="4000" dirty="0" smtClean="0"/>
              <a:t>Назовите эти вещества.</a:t>
            </a:r>
          </a:p>
          <a:p>
            <a:pPr algn="ctr">
              <a:buNone/>
            </a:pPr>
            <a:endParaRPr lang="ru-RU" sz="4000" dirty="0"/>
          </a:p>
          <a:p>
            <a:pPr algn="ctr">
              <a:buNone/>
            </a:pPr>
            <a:r>
              <a:rPr lang="ru-RU" sz="4000" dirty="0" smtClean="0"/>
              <a:t>Вода и оксид кремния</a:t>
            </a:r>
            <a:r>
              <a:rPr lang="ru-RU" sz="4000" dirty="0"/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122" name="Picture 2" descr="C:\Documents and Settings\Администратор\Мои документы\star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571480"/>
            <a:ext cx="500064" cy="48339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58000">
              <a:srgbClr val="00B0F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5 вопрос</a:t>
            </a:r>
          </a:p>
          <a:p>
            <a:pPr algn="ctr">
              <a:buNone/>
            </a:pPr>
            <a:r>
              <a:rPr lang="ru-RU" sz="4000" dirty="0" smtClean="0"/>
              <a:t> Этот элемент назван в честь планеты Земля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ctr"/>
            <a:r>
              <a:rPr lang="ru-RU" sz="5400" dirty="0" smtClean="0"/>
              <a:t>Теллур</a:t>
            </a:r>
            <a:endParaRPr lang="ru-RU" sz="5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C:\Documents and Settings\Администратор\Мои документы\star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500042"/>
            <a:ext cx="645403" cy="62389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58000">
              <a:srgbClr val="00B0F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6 вопрос</a:t>
            </a:r>
          </a:p>
          <a:p>
            <a:pPr algn="ctr">
              <a:buNone/>
            </a:pPr>
            <a:r>
              <a:rPr lang="ru-RU" sz="4000" dirty="0" smtClean="0"/>
              <a:t> Назовите хобби Д.И.Менделеева</a:t>
            </a:r>
          </a:p>
          <a:p>
            <a:pPr algn="ctr"/>
            <a:endParaRPr lang="ru-RU" sz="4000" dirty="0"/>
          </a:p>
          <a:p>
            <a:pPr algn="ctr"/>
            <a:r>
              <a:rPr lang="ru-RU" sz="4400" dirty="0" smtClean="0"/>
              <a:t>Изготовление чемоданов, футляров, переплётов книг.</a:t>
            </a:r>
            <a:endParaRPr lang="ru-RU" sz="4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050" name="Picture 2" descr="C:\Documents and Settings\Администратор\Мои документы\star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571480"/>
            <a:ext cx="517310" cy="500066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58000">
              <a:srgbClr val="00B0F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7 вопрос</a:t>
            </a:r>
          </a:p>
          <a:p>
            <a:pPr algn="ctr">
              <a:buNone/>
            </a:pPr>
            <a:r>
              <a:rPr lang="ru-RU" sz="4800" dirty="0" smtClean="0"/>
              <a:t> Каких элементарных частиц нет в ядре атома?</a:t>
            </a:r>
          </a:p>
          <a:p>
            <a:pPr algn="ctr"/>
            <a:endParaRPr lang="ru-RU" sz="4800" dirty="0" smtClean="0"/>
          </a:p>
          <a:p>
            <a:pPr algn="ctr"/>
            <a:r>
              <a:rPr lang="ru-RU" sz="4800" dirty="0" smtClean="0"/>
              <a:t>Электронов</a:t>
            </a:r>
            <a:endParaRPr lang="ru-RU" sz="4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3075" name="Picture 3" descr="C:\Documents and Settings\Администратор\Мои документы\star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571480"/>
            <a:ext cx="571502" cy="55245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58000">
              <a:srgbClr val="00B0F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8 вопрос</a:t>
            </a:r>
          </a:p>
          <a:p>
            <a:pPr algn="ctr">
              <a:buNone/>
            </a:pPr>
            <a:r>
              <a:rPr lang="ru-RU" sz="4800" dirty="0" smtClean="0"/>
              <a:t> Какое химическое название  имеет марганцовка?</a:t>
            </a:r>
          </a:p>
          <a:p>
            <a:pPr algn="ctr">
              <a:buNone/>
            </a:pPr>
            <a:endParaRPr lang="ru-RU" sz="4800" dirty="0" smtClean="0"/>
          </a:p>
          <a:p>
            <a:pPr algn="ctr"/>
            <a:r>
              <a:rPr lang="ru-RU" sz="4800" dirty="0" smtClean="0"/>
              <a:t>Перманганат калия</a:t>
            </a:r>
          </a:p>
          <a:p>
            <a:pPr algn="ctr"/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Разминка</a:t>
            </a:r>
            <a:endParaRPr lang="ru-RU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098" name="Picture 2" descr="C:\Documents and Settings\Администратор\Мои документы\star0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428727" y="571480"/>
            <a:ext cx="785817" cy="571504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1335</Words>
  <Application>Microsoft Office PowerPoint</Application>
  <PresentationFormat>Экран (4:3)</PresentationFormat>
  <Paragraphs>173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Интеллектуальная игра</vt:lpstr>
      <vt:lpstr>Слайд 2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Слайд 17</vt:lpstr>
      <vt:lpstr>Кроссворд</vt:lpstr>
      <vt:lpstr>РИСК - ВЕРСИЯ</vt:lpstr>
      <vt:lpstr>РИСК – ВЕРСИЯ-1</vt:lpstr>
      <vt:lpstr>РИСК – ВЕРСИЯ-2</vt:lpstr>
      <vt:lpstr>РИСК – ВЕРСИЯ-3</vt:lpstr>
      <vt:lpstr>РИСК – ВЕРСИЯ-4</vt:lpstr>
      <vt:lpstr>РИСК – ВЕРСИЯ-5</vt:lpstr>
      <vt:lpstr>РИСК – ВЕРСИЯ-6</vt:lpstr>
      <vt:lpstr>РИСК – ВЕРСИЯ-7</vt:lpstr>
      <vt:lpstr>РИСК – ВЕРСИЯ-8</vt:lpstr>
      <vt:lpstr>РИСК – ВЕРСИЯ-9</vt:lpstr>
      <vt:lpstr>РИСК – ВЕРСИЯ-10</vt:lpstr>
      <vt:lpstr>РИСК – ВЕРСИЯ-11</vt:lpstr>
      <vt:lpstr>РИСК – ВЕРСИЯ-12</vt:lpstr>
      <vt:lpstr>ИСПРАВЬ ОШИБКУ</vt:lpstr>
      <vt:lpstr>ИСПРАВЬ ОШИБКУ</vt:lpstr>
      <vt:lpstr>Слайд 34</vt:lpstr>
      <vt:lpstr>Двойная жизнь животных </vt:lpstr>
      <vt:lpstr>Двойная жизнь животных </vt:lpstr>
      <vt:lpstr>Слайд 37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151</cp:revision>
  <dcterms:created xsi:type="dcterms:W3CDTF">2008-04-17T15:33:44Z</dcterms:created>
  <dcterms:modified xsi:type="dcterms:W3CDTF">2008-06-16T14:37:57Z</dcterms:modified>
</cp:coreProperties>
</file>