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96" r:id="rId3"/>
    <p:sldId id="258" r:id="rId4"/>
    <p:sldId id="259" r:id="rId5"/>
    <p:sldId id="302" r:id="rId6"/>
    <p:sldId id="30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7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8" r:id="rId33"/>
    <p:sldId id="285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6600"/>
    <a:srgbClr val="FFE6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7" autoAdjust="0"/>
    <p:restoredTop sz="77570" autoAdjust="0"/>
  </p:normalViewPr>
  <p:slideViewPr>
    <p:cSldViewPr>
      <p:cViewPr varScale="1">
        <p:scale>
          <a:sx n="20" d="100"/>
          <a:sy n="20" d="100"/>
        </p:scale>
        <p:origin x="-11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568CF-98F7-4822-8392-6B17E30B7053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D3123-0059-42C8-9B77-53659FE86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D3123-0059-42C8-9B77-53659FE8657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69731E-9BEB-4D82-BA48-E71A88DDE4E9}" type="datetimeFigureOut">
              <a:rPr lang="ru-RU" smtClean="0"/>
              <a:pPr/>
              <a:t>16.06.2008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E5904D-606F-4F08-BFBA-47D9D9DA45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32.xml"/><Relationship Id="rId3" Type="http://schemas.openxmlformats.org/officeDocument/2006/relationships/slide" Target="slide13.xml"/><Relationship Id="rId21" Type="http://schemas.openxmlformats.org/officeDocument/2006/relationships/slide" Target="slide27.xml"/><Relationship Id="rId34" Type="http://schemas.openxmlformats.org/officeDocument/2006/relationships/slide" Target="slide40.xml"/><Relationship Id="rId7" Type="http://schemas.openxmlformats.org/officeDocument/2006/relationships/slide" Target="slide14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31.xml"/><Relationship Id="rId33" Type="http://schemas.openxmlformats.org/officeDocument/2006/relationships/slide" Target="slide39.xml"/><Relationship Id="rId38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29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30.xml"/><Relationship Id="rId32" Type="http://schemas.openxmlformats.org/officeDocument/2006/relationships/slide" Target="slide38.xml"/><Relationship Id="rId37" Type="http://schemas.openxmlformats.org/officeDocument/2006/relationships/slide" Target="slide9.xml"/><Relationship Id="rId5" Type="http://schemas.openxmlformats.org/officeDocument/2006/relationships/slide" Target="slide12.xml"/><Relationship Id="rId15" Type="http://schemas.openxmlformats.org/officeDocument/2006/relationships/slide" Target="slide21.xml"/><Relationship Id="rId23" Type="http://schemas.openxmlformats.org/officeDocument/2006/relationships/slide" Target="slide29.xml"/><Relationship Id="rId28" Type="http://schemas.openxmlformats.org/officeDocument/2006/relationships/slide" Target="slide34.xml"/><Relationship Id="rId36" Type="http://schemas.openxmlformats.org/officeDocument/2006/relationships/slide" Target="slide4.xml"/><Relationship Id="rId10" Type="http://schemas.openxmlformats.org/officeDocument/2006/relationships/slide" Target="slide17.xml"/><Relationship Id="rId19" Type="http://schemas.openxmlformats.org/officeDocument/2006/relationships/slide" Target="slide25.xml"/><Relationship Id="rId31" Type="http://schemas.openxmlformats.org/officeDocument/2006/relationships/slide" Target="slide37.xml"/><Relationship Id="rId4" Type="http://schemas.openxmlformats.org/officeDocument/2006/relationships/slide" Target="slide8.xml"/><Relationship Id="rId9" Type="http://schemas.openxmlformats.org/officeDocument/2006/relationships/slide" Target="slide16.xml"/><Relationship Id="rId14" Type="http://schemas.openxmlformats.org/officeDocument/2006/relationships/slide" Target="slide20.xml"/><Relationship Id="rId22" Type="http://schemas.openxmlformats.org/officeDocument/2006/relationships/slide" Target="slide28.xml"/><Relationship Id="rId27" Type="http://schemas.openxmlformats.org/officeDocument/2006/relationships/slide" Target="slide33.xml"/><Relationship Id="rId30" Type="http://schemas.openxmlformats.org/officeDocument/2006/relationships/slide" Target="slide36.xml"/><Relationship Id="rId35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2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5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Мои документы\4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4429132"/>
            <a:ext cx="9429784" cy="15716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5418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Окружающий нас мир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3" name="Picture 2" descr="C:\Documents and Settings\Администратор\Мои документы\Мои рисунки\2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04"/>
            <a:ext cx="3000396" cy="342902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Мои рисунки\5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21442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550072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Вопрос №5.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Из каких газов состоит</a:t>
            </a:r>
            <a:br>
              <a:rPr lang="ru-RU" sz="5400" b="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воздух и какой из них</a:t>
            </a:r>
            <a:br>
              <a:rPr lang="ru-RU" sz="5400" b="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наиболее важен для</a:t>
            </a:r>
            <a:br>
              <a:rPr lang="ru-RU" sz="5400" b="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человека, а какой - для</a:t>
            </a:r>
            <a:br>
              <a:rPr lang="ru-RU" sz="5400" b="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растений?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657227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>Вопрос №6.</a:t>
            </a:r>
            <a:br>
              <a:rPr lang="ru-RU" sz="6700" dirty="0" smtClean="0">
                <a:solidFill>
                  <a:schemeClr val="tx1"/>
                </a:solidFill>
              </a:rPr>
            </a:br>
            <a:r>
              <a:rPr lang="ru-RU" sz="5300" b="0" dirty="0" smtClean="0">
                <a:solidFill>
                  <a:schemeClr val="tx1"/>
                </a:solidFill>
              </a:rPr>
              <a:t>От каких факторов зависит пол крокодила </a:t>
            </a:r>
            <a:r>
              <a:rPr lang="ru-RU" sz="5300" b="0" dirty="0" smtClean="0">
                <a:solidFill>
                  <a:schemeClr val="tx1"/>
                </a:solidFill>
              </a:rPr>
              <a:t>при </a:t>
            </a:r>
            <a:r>
              <a:rPr lang="ru-RU" sz="5300" b="0" dirty="0" smtClean="0">
                <a:solidFill>
                  <a:schemeClr val="tx1"/>
                </a:solidFill>
              </a:rPr>
              <a:t>появлении их на свет?</a:t>
            </a:r>
            <a:r>
              <a:rPr lang="ru-RU" sz="5300" dirty="0" smtClean="0">
                <a:solidFill>
                  <a:schemeClr val="tx1"/>
                </a:solidFill>
              </a:rPr>
              <a:t/>
            </a:r>
            <a:br>
              <a:rPr lang="ru-RU" sz="5300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/>
            </a:r>
            <a:br>
              <a:rPr lang="ru-RU" sz="6700" dirty="0" smtClean="0">
                <a:solidFill>
                  <a:schemeClr val="tx1"/>
                </a:solidFill>
              </a:rPr>
            </a:br>
            <a:r>
              <a:rPr lang="ru-RU" sz="6700" dirty="0" smtClean="0">
                <a:solidFill>
                  <a:schemeClr val="tx1"/>
                </a:solidFill>
              </a:rPr>
              <a:t/>
            </a:r>
            <a:br>
              <a:rPr lang="ru-RU" sz="6700" dirty="0" smtClean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D:\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071810"/>
            <a:ext cx="3357554" cy="3000396"/>
          </a:xfrm>
          <a:prstGeom prst="rect">
            <a:avLst/>
          </a:prstGeom>
          <a:noFill/>
        </p:spPr>
      </p:pic>
      <p:pic>
        <p:nvPicPr>
          <p:cNvPr id="2051" name="Picture 3" descr="D:\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 rot="20226569" flipH="1">
            <a:off x="500032" y="1285860"/>
            <a:ext cx="5286413" cy="4857784"/>
          </a:xfrm>
          <a:prstGeom prst="star5">
            <a:avLst>
              <a:gd name="adj" fmla="val 15771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71437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Вопрос №7.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>Какую птицу называют</a:t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/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> вещей?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Documents and Settings\Администратор\Мои документы\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71810"/>
            <a:ext cx="3071802" cy="321471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2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14884"/>
            <a:ext cx="192882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429000"/>
            <a:ext cx="818388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Вопрос №8.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> У кого есть косточки, но нет</a:t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/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> скелета?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286124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 rot="20007894">
            <a:off x="558453" y="343391"/>
            <a:ext cx="4214842" cy="3476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18388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tx1"/>
                </a:solidFill>
              </a:rPr>
              <a:t>Вопрос №9.</a:t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b="0" dirty="0" smtClean="0">
                <a:solidFill>
                  <a:schemeClr val="tx1"/>
                </a:solidFill>
              </a:rPr>
              <a:t>Какое животное можно назвать вампиром?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/>
            </a:r>
            <a:br>
              <a:rPr lang="ru-RU" sz="4900" dirty="0" smtClean="0">
                <a:solidFill>
                  <a:schemeClr val="tx1"/>
                </a:solidFill>
              </a:rPr>
            </a:br>
            <a:r>
              <a:rPr lang="ru-RU" sz="4900" dirty="0" smtClean="0">
                <a:solidFill>
                  <a:schemeClr val="tx1"/>
                </a:solidFill>
              </a:rPr>
              <a:t/>
            </a:r>
            <a:br>
              <a:rPr lang="ru-RU" sz="4900" dirty="0" smtClean="0">
                <a:solidFill>
                  <a:schemeClr val="tx1"/>
                </a:solidFill>
              </a:rPr>
            </a:b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C:\Documents and Settings\Администратор\Мои документы\1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1928826" cy="1857388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857760"/>
            <a:ext cx="1571636" cy="1500198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Мои рисунки\3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929066"/>
            <a:ext cx="2357453" cy="19288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857232"/>
            <a:ext cx="8183880" cy="500066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Вопрос №10.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200" dirty="0" smtClean="0"/>
              <a:t>Почему в горах на большой высоте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 дышать тяжело?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Какого газа там мало и почему?</a:t>
            </a:r>
          </a:p>
          <a:p>
            <a:pPr algn="ctr">
              <a:buNone/>
            </a:pPr>
            <a:endParaRPr lang="ru-RU" sz="3200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 №11.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ЗАЧЕМ СКВОРЦЫ, ГАЛКИ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«КАТАЮТСЯ» ВЕРХОМ НА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КОРОВАХ, ОВЦАХ,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ЛОШАДЯХ?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6" name="Picture 2" descr="C:\Documents and Settings\Администратор\Мои документы\1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1928794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2149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Вопрос №12.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Почему ветер днём дует с</a:t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/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 суши на море, а ночью –</a:t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/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 наоборот?</a:t>
            </a: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496"/>
            <a:ext cx="8183880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Вопрос №13.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900" b="0" dirty="0" smtClean="0">
                <a:solidFill>
                  <a:schemeClr val="tx1"/>
                </a:solidFill>
              </a:rPr>
              <a:t>Назовите самого быстрого</a:t>
            </a:r>
            <a:br>
              <a:rPr lang="ru-RU" sz="4900" b="0" dirty="0" smtClean="0">
                <a:solidFill>
                  <a:schemeClr val="tx1"/>
                </a:solidFill>
              </a:rPr>
            </a:br>
            <a:r>
              <a:rPr lang="ru-RU" sz="4900" b="0" dirty="0" smtClean="0">
                <a:solidFill>
                  <a:schemeClr val="tx1"/>
                </a:solidFill>
              </a:rPr>
              <a:t/>
            </a:r>
            <a:br>
              <a:rPr lang="ru-RU" sz="4900" b="0" dirty="0" smtClean="0">
                <a:solidFill>
                  <a:schemeClr val="tx1"/>
                </a:solidFill>
              </a:rPr>
            </a:br>
            <a:r>
              <a:rPr lang="ru-RU" sz="4900" b="0" dirty="0" smtClean="0">
                <a:solidFill>
                  <a:schemeClr val="tx1"/>
                </a:solidFill>
              </a:rPr>
              <a:t> зверя на планете.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D:\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71942"/>
            <a:ext cx="3143272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585791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Вопрос №14.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У какого насекомого усы</a:t>
            </a:r>
            <a:br>
              <a:rPr lang="ru-RU" sz="4800" b="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/>
            </a:r>
            <a:br>
              <a:rPr lang="ru-RU" sz="4800" b="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 длиннее ног?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500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44" y="285728"/>
            <a:ext cx="8183880" cy="78581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Правила игры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572560" cy="5429288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Зелёный сектор- </a:t>
            </a:r>
            <a:r>
              <a:rPr lang="ru-RU" sz="2400" dirty="0" smtClean="0">
                <a:solidFill>
                  <a:srgbClr val="00B050"/>
                </a:solidFill>
              </a:rPr>
              <a:t>растения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00B0F0"/>
                </a:solidFill>
              </a:rPr>
              <a:t>Голубой сектор - </a:t>
            </a:r>
            <a:r>
              <a:rPr lang="ru-RU" sz="2400" dirty="0" smtClean="0">
                <a:solidFill>
                  <a:srgbClr val="00B0F0"/>
                </a:solidFill>
              </a:rPr>
              <a:t>вода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0070C0"/>
                </a:solidFill>
              </a:rPr>
              <a:t>Синий сектор – </a:t>
            </a:r>
            <a:r>
              <a:rPr lang="ru-RU" sz="2400" dirty="0" smtClean="0">
                <a:solidFill>
                  <a:srgbClr val="0070C0"/>
                </a:solidFill>
              </a:rPr>
              <a:t>животные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E636"/>
                </a:solidFill>
              </a:rPr>
              <a:t>Жёлтый сектор –</a:t>
            </a:r>
            <a:r>
              <a:rPr lang="ru-RU" sz="2400" b="1" dirty="0" smtClean="0"/>
              <a:t> </a:t>
            </a:r>
            <a:r>
              <a:rPr lang="ru-RU" sz="2400" dirty="0" smtClean="0"/>
              <a:t>птицы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Красный сектор – </a:t>
            </a:r>
            <a:r>
              <a:rPr lang="ru-RU" sz="2400" dirty="0" smtClean="0">
                <a:solidFill>
                  <a:srgbClr val="FF0000"/>
                </a:solidFill>
              </a:rPr>
              <a:t>рептилии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Белый сектор – </a:t>
            </a:r>
            <a:r>
              <a:rPr lang="ru-RU" sz="2400" dirty="0" smtClean="0">
                <a:solidFill>
                  <a:schemeClr val="bg1"/>
                </a:solidFill>
              </a:rPr>
              <a:t>воздух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6600"/>
                </a:solidFill>
              </a:rPr>
              <a:t>Оранжевый сектор – </a:t>
            </a:r>
            <a:r>
              <a:rPr lang="ru-RU" sz="2400" dirty="0" smtClean="0">
                <a:solidFill>
                  <a:srgbClr val="FF6600"/>
                </a:solidFill>
              </a:rPr>
              <a:t>насекомые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tx1"/>
                </a:solidFill>
              </a:rPr>
              <a:t>Чёрный сектор – </a:t>
            </a:r>
            <a:r>
              <a:rPr lang="ru-RU" sz="2400" dirty="0" smtClean="0">
                <a:solidFill>
                  <a:schemeClr val="tx1"/>
                </a:solidFill>
              </a:rPr>
              <a:t>пропуск хода</a:t>
            </a:r>
            <a:endParaRPr lang="ru-RU" sz="2400" dirty="0" smtClean="0"/>
          </a:p>
          <a:p>
            <a:r>
              <a:rPr lang="ru-RU" sz="2400" dirty="0" smtClean="0"/>
              <a:t>         </a:t>
            </a:r>
          </a:p>
          <a:p>
            <a:r>
              <a:rPr lang="ru-RU" sz="2400" dirty="0" smtClean="0"/>
              <a:t>      - счастливый случай (за правильный ответ – три жетона);</a:t>
            </a:r>
          </a:p>
          <a:p>
            <a:r>
              <a:rPr lang="ru-RU" sz="2400" dirty="0" smtClean="0"/>
              <a:t>      - бермудский треугольник (блиц из 3 вопросов);</a:t>
            </a:r>
          </a:p>
          <a:p>
            <a:r>
              <a:rPr lang="en-US" sz="2400" b="1" dirty="0" smtClean="0"/>
              <a:t>SOS</a:t>
            </a:r>
            <a:r>
              <a:rPr lang="ru-RU" sz="2400" dirty="0" smtClean="0"/>
              <a:t> – помощь зала.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ятно 1 3"/>
          <p:cNvSpPr/>
          <p:nvPr/>
        </p:nvSpPr>
        <p:spPr>
          <a:xfrm>
            <a:off x="428596" y="4214818"/>
            <a:ext cx="357190" cy="3571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00034" y="4929198"/>
            <a:ext cx="285752" cy="28575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0720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Вопрос №15.</a:t>
            </a:r>
          </a:p>
          <a:p>
            <a:pPr algn="ctr">
              <a:buNone/>
            </a:pPr>
            <a:endParaRPr lang="ru-RU" sz="3200" b="1" dirty="0" smtClean="0"/>
          </a:p>
          <a:p>
            <a:pPr algn="ctr"/>
            <a:r>
              <a:rPr lang="ru-RU" sz="3600" dirty="0" smtClean="0"/>
              <a:t>Как называется водная оболочка</a:t>
            </a:r>
          </a:p>
          <a:p>
            <a:pPr algn="ctr">
              <a:buNone/>
            </a:pPr>
            <a:r>
              <a:rPr lang="ru-RU" sz="3600" dirty="0" smtClean="0"/>
              <a:t> Земли?</a:t>
            </a:r>
          </a:p>
          <a:p>
            <a:pPr algn="ctr">
              <a:buNone/>
            </a:pPr>
            <a:endParaRPr lang="ru-RU" sz="3600" dirty="0" smtClean="0"/>
          </a:p>
          <a:p>
            <a:pPr algn="ctr"/>
            <a:r>
              <a:rPr lang="ru-RU" sz="3600" dirty="0" smtClean="0"/>
              <a:t>Какую площадь поверхности планеты она занимает?</a:t>
            </a:r>
            <a:endParaRPr lang="ru-RU" sz="3600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14620"/>
            <a:ext cx="8183880" cy="44291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Вопрос №16.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Какое животное может</a:t>
            </a:r>
            <a:br>
              <a:rPr lang="ru-RU" sz="4800" b="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/>
            </a:r>
            <a:br>
              <a:rPr lang="ru-RU" sz="4800" b="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 задерживать дыхание</a:t>
            </a:r>
            <a:br>
              <a:rPr lang="ru-RU" sz="4800" b="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/>
            </a:r>
            <a:br>
              <a:rPr lang="ru-RU" sz="4800" b="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 на 2 часа?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00052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Вопрос №17.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Назовите домашних насекомых.</a:t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/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Почему их так называют?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 descr="D:\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572008"/>
            <a:ext cx="1785950" cy="1428760"/>
          </a:xfrm>
          <a:prstGeom prst="rect">
            <a:avLst/>
          </a:prstGeom>
          <a:noFill/>
        </p:spPr>
      </p:pic>
      <p:pic>
        <p:nvPicPr>
          <p:cNvPr id="7171" name="Picture 3" descr="D:\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28"/>
            <a:ext cx="1500198" cy="1428760"/>
          </a:xfrm>
          <a:prstGeom prst="rect">
            <a:avLst/>
          </a:prstGeom>
          <a:noFill/>
        </p:spPr>
      </p:pic>
      <p:pic>
        <p:nvPicPr>
          <p:cNvPr id="7172" name="Picture 4" descr="D:\12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643446"/>
            <a:ext cx="150019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Мои рисунки\алтай 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28654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Вопрос №18.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День и ночь кричит, а</a:t>
            </a:r>
            <a:br>
              <a:rPr lang="ru-RU" sz="5400" b="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/>
            </a:r>
            <a:br>
              <a:rPr lang="ru-RU" sz="5400" b="0" dirty="0" smtClean="0">
                <a:solidFill>
                  <a:schemeClr val="tx1"/>
                </a:solidFill>
              </a:rPr>
            </a:br>
            <a:r>
              <a:rPr lang="ru-RU" sz="5400" b="0" dirty="0" smtClean="0">
                <a:solidFill>
                  <a:schemeClr val="tx1"/>
                </a:solidFill>
              </a:rPr>
              <a:t> голос не устаёт.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5429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№19.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ЧЁРЕН - ТРУСЛИВ И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ЗАДОРЕН,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ПОКРАСНЕЕТ-ТОТЧАС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ПРИСМИРЕЕТ.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C:\Documents and Settings\Администратор\Мои документы\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3"/>
            <a:ext cx="2500330" cy="1714512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Мои документы\1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3143240" cy="21431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44291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№20.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птицы могут бегать со скоростью автомобиля?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D:\bird2-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857628"/>
            <a:ext cx="1362077" cy="2571768"/>
          </a:xfrm>
          <a:prstGeom prst="rect">
            <a:avLst/>
          </a:prstGeom>
          <a:noFill/>
        </p:spPr>
      </p:pic>
      <p:pic>
        <p:nvPicPr>
          <p:cNvPr id="9219" name="Picture 3" descr="D:\bird2-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14752"/>
            <a:ext cx="157163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1 6"/>
          <p:cNvSpPr/>
          <p:nvPr/>
        </p:nvSpPr>
        <p:spPr>
          <a:xfrm rot="19280600">
            <a:off x="12029" y="-251562"/>
            <a:ext cx="4802114" cy="43288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SOS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371477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№21.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мухи не падают с </a:t>
            </a:r>
            <a:br>
              <a:rPr lang="ru-RU" sz="4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потолка?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D:\128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143380"/>
            <a:ext cx="1714512" cy="2143140"/>
          </a:xfrm>
          <a:prstGeom prst="rect">
            <a:avLst/>
          </a:prstGeom>
          <a:noFill/>
        </p:spPr>
      </p:pic>
      <p:pic>
        <p:nvPicPr>
          <p:cNvPr id="10243" name="Picture 3" descr="D:\127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00438"/>
            <a:ext cx="1706351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183880" cy="250033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№22.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раньше называли</a:t>
            </a:r>
            <a:br>
              <a:rPr lang="ru-RU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больших ящериц?</a:t>
            </a:r>
            <a:endParaRPr lang="ru-RU" sz="4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8" name="Picture 4" descr="C:\Documents and Settings\Администратор\Мои документы\Мои рисунки\dino2-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09874"/>
            <a:ext cx="7858180" cy="319089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183880" cy="307183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 хода.</a:t>
            </a:r>
            <a:b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Отдай </a:t>
            </a: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 rot="19382906">
            <a:off x="898202" y="660139"/>
            <a:ext cx="3327358" cy="2674141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858000"/>
            <a:ext cx="8183880" cy="92871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№24.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Какое дерево имеет признаки и хвойного, и лиственного?</a:t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Никто не пугает, а вся дрожит.</a:t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 какого хвойного дерева иголки расположены по пять штук?</a:t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57166"/>
          <a:ext cx="8643998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198"/>
                <a:gridCol w="1428760"/>
                <a:gridCol w="1428760"/>
                <a:gridCol w="1428760"/>
                <a:gridCol w="1428760"/>
                <a:gridCol w="1428760"/>
              </a:tblGrid>
              <a:tr h="101203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сюрприз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90000">
                          <a:srgbClr val="92D050"/>
                        </a:gs>
                        <a:gs pos="39999">
                          <a:srgbClr val="00B050"/>
                        </a:gs>
                        <a:gs pos="39999">
                          <a:srgbClr val="FFC000"/>
                        </a:gs>
                        <a:gs pos="61000">
                          <a:srgbClr val="00FF99">
                            <a:alpha val="54000"/>
                          </a:srgbClr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</a:p>
                    <a:p>
                      <a:pPr algn="ctr"/>
                      <a:r>
                        <a:rPr lang="en-US" sz="3200" b="1" dirty="0" smtClean="0"/>
                        <a:t>sos</a:t>
                      </a:r>
                      <a:endParaRPr lang="ru-RU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01203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</a:p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  <a:endParaRPr lang="ru-RU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</a:t>
                      </a:r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</a:t>
                      </a:r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1203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13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14</a:t>
                      </a:r>
                      <a:endParaRPr lang="ru-RU" sz="32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15</a:t>
                      </a:r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16</a:t>
                      </a:r>
                      <a:endParaRPr lang="ru-RU" sz="3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17</a:t>
                      </a:r>
                      <a:endParaRPr lang="ru-RU" sz="32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18</a:t>
                      </a:r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01203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19</a:t>
                      </a:r>
                      <a:endParaRPr lang="ru-RU" sz="3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</a:t>
                      </a:r>
                      <a:endParaRPr lang="ru-RU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21</a:t>
                      </a:r>
                    </a:p>
                    <a:p>
                      <a:pPr algn="ctr"/>
                      <a:r>
                        <a:rPr lang="en-US" sz="3200" b="1" dirty="0" smtClean="0"/>
                        <a:t>sos</a:t>
                      </a:r>
                      <a:endParaRPr lang="ru-RU" sz="32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22</a:t>
                      </a:r>
                      <a:endParaRPr lang="ru-RU" sz="3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1203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25</a:t>
                      </a:r>
                      <a:endParaRPr lang="ru-RU" sz="3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26</a:t>
                      </a:r>
                    </a:p>
                    <a:p>
                      <a:pPr algn="ctr"/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27</a:t>
                      </a:r>
                      <a:endParaRPr lang="ru-RU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28</a:t>
                      </a:r>
                      <a:endParaRPr lang="ru-RU" sz="3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29</a:t>
                      </a:r>
                      <a:endParaRPr lang="ru-RU" sz="3200" b="1" dirty="0"/>
                    </a:p>
                  </a:txBody>
                  <a:tcPr>
                    <a:solidFill>
                      <a:srgbClr val="FFE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30</a:t>
                      </a:r>
                      <a:endParaRPr lang="ru-RU" sz="32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101203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31</a:t>
                      </a:r>
                      <a:endParaRPr lang="ru-RU" sz="3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32</a:t>
                      </a:r>
                      <a:endParaRPr lang="ru-RU" sz="32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33</a:t>
                      </a:r>
                    </a:p>
                    <a:p>
                      <a:pPr algn="ctr"/>
                      <a:r>
                        <a:rPr lang="en-US" sz="3200" b="1" dirty="0" smtClean="0"/>
                        <a:t>sos</a:t>
                      </a:r>
                      <a:endParaRPr lang="ru-RU" sz="3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34</a:t>
                      </a:r>
                      <a:endParaRPr lang="ru-RU" sz="3200" b="1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35</a:t>
                      </a:r>
                      <a:endParaRPr lang="ru-RU" sz="32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36</a:t>
                      </a:r>
                      <a:endParaRPr lang="ru-RU" sz="32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857224" y="928670"/>
            <a:ext cx="500066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643306" y="1928802"/>
            <a:ext cx="62864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929586" y="4071942"/>
            <a:ext cx="500066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48" y="507207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2214546" y="5143512"/>
            <a:ext cx="70008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2857488" y="2143116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Управляющая кнопка: далее 15">
            <a:hlinkClick r:id="rId4" action="ppaction://hlinksldjump" highlightClick="1"/>
          </p:cNvPr>
          <p:cNvSpPr/>
          <p:nvPr/>
        </p:nvSpPr>
        <p:spPr>
          <a:xfrm>
            <a:off x="4286248" y="1071546"/>
            <a:ext cx="285752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далее 18">
            <a:hlinkClick r:id="rId5" action="ppaction://hlinksldjump" highlightClick="1"/>
          </p:cNvPr>
          <p:cNvSpPr/>
          <p:nvPr/>
        </p:nvSpPr>
        <p:spPr>
          <a:xfrm>
            <a:off x="1428728" y="2143116"/>
            <a:ext cx="285752" cy="28575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rId6" action="ppaction://hlinksldjump" highlightClick="1"/>
          </p:cNvPr>
          <p:cNvSpPr/>
          <p:nvPr/>
        </p:nvSpPr>
        <p:spPr>
          <a:xfrm>
            <a:off x="2857488" y="1071546"/>
            <a:ext cx="285752" cy="285752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Управляющая кнопка: далее 20">
            <a:hlinkClick r:id="rId7" action="ppaction://hlinksldjump" highlightClick="1"/>
          </p:cNvPr>
          <p:cNvSpPr/>
          <p:nvPr/>
        </p:nvSpPr>
        <p:spPr>
          <a:xfrm>
            <a:off x="4286248" y="2143116"/>
            <a:ext cx="285752" cy="285752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Управляющая кнопка: далее 21">
            <a:hlinkClick r:id="rId8" action="ppaction://hlinksldjump" highlightClick="1"/>
          </p:cNvPr>
          <p:cNvSpPr/>
          <p:nvPr/>
        </p:nvSpPr>
        <p:spPr>
          <a:xfrm>
            <a:off x="5715008" y="2143116"/>
            <a:ext cx="285752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Управляющая кнопка: далее 22">
            <a:hlinkClick r:id="rId9" action="ppaction://hlinksldjump" highlightClick="1"/>
          </p:cNvPr>
          <p:cNvSpPr/>
          <p:nvPr/>
        </p:nvSpPr>
        <p:spPr>
          <a:xfrm>
            <a:off x="7215206" y="2143116"/>
            <a:ext cx="285752" cy="28575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Управляющая кнопка: далее 23">
            <a:hlinkClick r:id="rId10" action="ppaction://hlinksldjump" highlightClick="1"/>
          </p:cNvPr>
          <p:cNvSpPr/>
          <p:nvPr/>
        </p:nvSpPr>
        <p:spPr>
          <a:xfrm>
            <a:off x="8643966" y="2143116"/>
            <a:ext cx="285752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Управляющая кнопка: далее 24">
            <a:hlinkClick r:id="rId11" action="ppaction://hlinksldjump" highlightClick="1"/>
          </p:cNvPr>
          <p:cNvSpPr/>
          <p:nvPr/>
        </p:nvSpPr>
        <p:spPr>
          <a:xfrm>
            <a:off x="8572528" y="1071546"/>
            <a:ext cx="285752" cy="28575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Управляющая кнопка: далее 25">
            <a:hlinkClick r:id="rId12" action="ppaction://hlinksldjump" highlightClick="1"/>
          </p:cNvPr>
          <p:cNvSpPr/>
          <p:nvPr/>
        </p:nvSpPr>
        <p:spPr>
          <a:xfrm>
            <a:off x="1428728" y="3214686"/>
            <a:ext cx="285752" cy="285752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Управляющая кнопка: далее 26">
            <a:hlinkClick r:id="rId13" action="ppaction://hlinksldjump" highlightClick="1"/>
          </p:cNvPr>
          <p:cNvSpPr/>
          <p:nvPr/>
        </p:nvSpPr>
        <p:spPr>
          <a:xfrm>
            <a:off x="2857488" y="3214686"/>
            <a:ext cx="285752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Управляющая кнопка: далее 27">
            <a:hlinkClick r:id="rId14" action="ppaction://hlinksldjump" highlightClick="1"/>
          </p:cNvPr>
          <p:cNvSpPr/>
          <p:nvPr/>
        </p:nvSpPr>
        <p:spPr>
          <a:xfrm>
            <a:off x="4286248" y="3214686"/>
            <a:ext cx="285752" cy="285752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Управляющая кнопка: далее 28">
            <a:hlinkClick r:id="rId15" action="ppaction://hlinksldjump" highlightClick="1"/>
          </p:cNvPr>
          <p:cNvSpPr/>
          <p:nvPr/>
        </p:nvSpPr>
        <p:spPr>
          <a:xfrm>
            <a:off x="5786446" y="3214686"/>
            <a:ext cx="285752" cy="285752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Управляющая кнопка: далее 29">
            <a:hlinkClick r:id="rId16" action="ppaction://hlinksldjump" highlightClick="1"/>
          </p:cNvPr>
          <p:cNvSpPr/>
          <p:nvPr/>
        </p:nvSpPr>
        <p:spPr>
          <a:xfrm>
            <a:off x="7143768" y="3214686"/>
            <a:ext cx="285752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Управляющая кнопка: далее 30">
            <a:hlinkClick r:id="rId17" action="ppaction://hlinksldjump" highlightClick="1"/>
          </p:cNvPr>
          <p:cNvSpPr/>
          <p:nvPr/>
        </p:nvSpPr>
        <p:spPr>
          <a:xfrm>
            <a:off x="8572528" y="3214686"/>
            <a:ext cx="285752" cy="285752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далее 31">
            <a:hlinkClick r:id="rId18" action="ppaction://hlinksldjump" highlightClick="1"/>
          </p:cNvPr>
          <p:cNvSpPr/>
          <p:nvPr/>
        </p:nvSpPr>
        <p:spPr>
          <a:xfrm>
            <a:off x="1428728" y="4286256"/>
            <a:ext cx="285752" cy="28575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Управляющая кнопка: далее 32">
            <a:hlinkClick r:id="rId19" action="ppaction://hlinksldjump" highlightClick="1"/>
          </p:cNvPr>
          <p:cNvSpPr/>
          <p:nvPr/>
        </p:nvSpPr>
        <p:spPr>
          <a:xfrm>
            <a:off x="2928926" y="4286256"/>
            <a:ext cx="214314" cy="285752"/>
          </a:xfrm>
          <a:prstGeom prst="actionButtonForwardNext">
            <a:avLst/>
          </a:prstGeom>
          <a:solidFill>
            <a:srgbClr val="FFE63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Управляющая кнопка: далее 33">
            <a:hlinkClick r:id="rId20" action="ppaction://hlinksldjump" highlightClick="1"/>
          </p:cNvPr>
          <p:cNvSpPr/>
          <p:nvPr/>
        </p:nvSpPr>
        <p:spPr>
          <a:xfrm>
            <a:off x="4286248" y="4286256"/>
            <a:ext cx="285752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Управляющая кнопка: далее 34">
            <a:hlinkClick r:id="rId21" action="ppaction://hlinksldjump" highlightClick="1"/>
          </p:cNvPr>
          <p:cNvSpPr/>
          <p:nvPr/>
        </p:nvSpPr>
        <p:spPr>
          <a:xfrm>
            <a:off x="5643570" y="4286256"/>
            <a:ext cx="285752" cy="28575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Управляющая кнопка: далее 35">
            <a:hlinkClick r:id="rId22" action="ppaction://hlinksldjump" highlightClick="1"/>
          </p:cNvPr>
          <p:cNvSpPr/>
          <p:nvPr/>
        </p:nvSpPr>
        <p:spPr>
          <a:xfrm>
            <a:off x="7143768" y="4286256"/>
            <a:ext cx="285752" cy="285752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Управляющая кнопка: далее 36">
            <a:hlinkClick r:id="rId23" action="ppaction://hlinksldjump" highlightClick="1"/>
          </p:cNvPr>
          <p:cNvSpPr/>
          <p:nvPr/>
        </p:nvSpPr>
        <p:spPr>
          <a:xfrm>
            <a:off x="8643966" y="4286256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Управляющая кнопка: далее 37">
            <a:hlinkClick r:id="rId24" action="ppaction://hlinksldjump" highlightClick="1"/>
          </p:cNvPr>
          <p:cNvSpPr/>
          <p:nvPr/>
        </p:nvSpPr>
        <p:spPr>
          <a:xfrm>
            <a:off x="1357290" y="5357826"/>
            <a:ext cx="285752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Управляющая кнопка: далее 38">
            <a:hlinkClick r:id="rId25" action="ppaction://hlinksldjump" highlightClick="1"/>
          </p:cNvPr>
          <p:cNvSpPr/>
          <p:nvPr/>
        </p:nvSpPr>
        <p:spPr>
          <a:xfrm>
            <a:off x="2928926" y="5357826"/>
            <a:ext cx="285752" cy="285752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Управляющая кнопка: далее 39">
            <a:hlinkClick r:id="rId26" action="ppaction://hlinksldjump" highlightClick="1"/>
          </p:cNvPr>
          <p:cNvSpPr/>
          <p:nvPr/>
        </p:nvSpPr>
        <p:spPr>
          <a:xfrm>
            <a:off x="4286248" y="5357826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Управляющая кнопка: далее 40">
            <a:hlinkClick r:id="rId27" action="ppaction://hlinksldjump" highlightClick="1"/>
          </p:cNvPr>
          <p:cNvSpPr/>
          <p:nvPr/>
        </p:nvSpPr>
        <p:spPr>
          <a:xfrm>
            <a:off x="5715008" y="5357826"/>
            <a:ext cx="285752" cy="285752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Управляющая кнопка: далее 41">
            <a:hlinkClick r:id="rId28" action="ppaction://hlinksldjump" highlightClick="1"/>
          </p:cNvPr>
          <p:cNvSpPr/>
          <p:nvPr/>
        </p:nvSpPr>
        <p:spPr>
          <a:xfrm>
            <a:off x="7215206" y="5357826"/>
            <a:ext cx="285752" cy="28575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Управляющая кнопка: далее 42">
            <a:hlinkClick r:id="rId29" action="ppaction://hlinksldjump" highlightClick="1"/>
          </p:cNvPr>
          <p:cNvSpPr/>
          <p:nvPr/>
        </p:nvSpPr>
        <p:spPr>
          <a:xfrm>
            <a:off x="8572528" y="5357826"/>
            <a:ext cx="285752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Управляющая кнопка: далее 43">
            <a:hlinkClick r:id="rId30" action="ppaction://hlinksldjump" highlightClick="1"/>
          </p:cNvPr>
          <p:cNvSpPr/>
          <p:nvPr/>
        </p:nvSpPr>
        <p:spPr>
          <a:xfrm>
            <a:off x="1428728" y="6357958"/>
            <a:ext cx="285752" cy="285752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Управляющая кнопка: далее 44">
            <a:hlinkClick r:id="rId31" action="ppaction://hlinksldjump" highlightClick="1"/>
          </p:cNvPr>
          <p:cNvSpPr/>
          <p:nvPr/>
        </p:nvSpPr>
        <p:spPr>
          <a:xfrm>
            <a:off x="2928926" y="6357958"/>
            <a:ext cx="285752" cy="285752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Управляющая кнопка: далее 45">
            <a:hlinkClick r:id="rId32" action="ppaction://hlinksldjump" highlightClick="1"/>
          </p:cNvPr>
          <p:cNvSpPr/>
          <p:nvPr/>
        </p:nvSpPr>
        <p:spPr>
          <a:xfrm>
            <a:off x="4286248" y="6357958"/>
            <a:ext cx="285752" cy="28575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Управляющая кнопка: далее 46">
            <a:hlinkClick r:id="rId33" action="ppaction://hlinksldjump" highlightClick="1"/>
          </p:cNvPr>
          <p:cNvSpPr/>
          <p:nvPr/>
        </p:nvSpPr>
        <p:spPr>
          <a:xfrm>
            <a:off x="5715008" y="6357958"/>
            <a:ext cx="285752" cy="285752"/>
          </a:xfrm>
          <a:prstGeom prst="actionButtonForwardNex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Управляющая кнопка: далее 47">
            <a:hlinkClick r:id="rId34" action="ppaction://hlinksldjump" highlightClick="1"/>
          </p:cNvPr>
          <p:cNvSpPr/>
          <p:nvPr/>
        </p:nvSpPr>
        <p:spPr>
          <a:xfrm>
            <a:off x="7215206" y="6357958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Управляющая кнопка: далее 48">
            <a:hlinkClick r:id="rId35" action="ppaction://hlinksldjump" highlightClick="1"/>
          </p:cNvPr>
          <p:cNvSpPr/>
          <p:nvPr/>
        </p:nvSpPr>
        <p:spPr>
          <a:xfrm>
            <a:off x="8572528" y="6357958"/>
            <a:ext cx="285752" cy="285752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Управляющая кнопка: далее 49">
            <a:hlinkClick r:id="rId36" action="ppaction://hlinksldjump" highlightClick="1"/>
          </p:cNvPr>
          <p:cNvSpPr/>
          <p:nvPr/>
        </p:nvSpPr>
        <p:spPr>
          <a:xfrm>
            <a:off x="1428728" y="1071546"/>
            <a:ext cx="285752" cy="285752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Управляющая кнопка: далее 51">
            <a:hlinkClick r:id="rId37" action="ppaction://hlinksldjump" highlightClick="1"/>
          </p:cNvPr>
          <p:cNvSpPr/>
          <p:nvPr/>
        </p:nvSpPr>
        <p:spPr>
          <a:xfrm>
            <a:off x="5715008" y="1071546"/>
            <a:ext cx="285752" cy="285752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Управляющая кнопка: далее 52">
            <a:hlinkClick r:id="rId38" action="ppaction://hlinksldjump" highlightClick="1"/>
          </p:cNvPr>
          <p:cNvSpPr/>
          <p:nvPr/>
        </p:nvSpPr>
        <p:spPr>
          <a:xfrm>
            <a:off x="7143768" y="1071546"/>
            <a:ext cx="285752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9346705">
            <a:off x="287897" y="334645"/>
            <a:ext cx="2543694" cy="20574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57562"/>
            <a:ext cx="8183880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№25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высоте 10 – 25 км Землю окружает слой газа, который защищает живые организмы. 1.Какой это газ?                            2.От чего он нас защищает?</a:t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 результате каких явлений он образуется?</a:t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алтай 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572559" cy="6000792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 rot="19321529">
            <a:off x="114796" y="-185595"/>
            <a:ext cx="3859689" cy="3690749"/>
          </a:xfrm>
          <a:prstGeom prst="star5">
            <a:avLst>
              <a:gd name="adj" fmla="val 1446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15328" cy="657229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№26.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снег и пена на разбивающихся волнах белые? Ведь и в том, и в другом случае - это вода.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4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421484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Вопрос №27.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b="0" dirty="0" smtClean="0">
                <a:solidFill>
                  <a:schemeClr val="tx1"/>
                </a:solidFill>
              </a:rPr>
              <a:t>Про какое растение в старину думали, что его боятся черти?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Администратор\Мои документы\2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928826" cy="2428892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Мои документы\4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14818"/>
            <a:ext cx="2143140" cy="221457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35004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№28. 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животное имени Пржевальского, открывшего этот вид.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357694"/>
            <a:ext cx="234316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371475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№29.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птицу называют санитаром леса?</a:t>
            </a:r>
            <a:endParaRPr lang="ru-RU" sz="6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C:\Documents and Settings\Администратор\Мои документы\Мои рисунки\bird2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00504"/>
            <a:ext cx="1857381" cy="2357454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Мои документы\Мои рисунки\bird2-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000504"/>
            <a:ext cx="177641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14818"/>
            <a:ext cx="818388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№30.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насекомое зовут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запечным «соловьём»?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8183880" cy="421484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№31.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птица может лазить по стволу дерева вниз головой?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E636"/>
          </a:solidFill>
          <a:ln>
            <a:solidFill>
              <a:srgbClr val="FFE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1719266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28670"/>
            <a:ext cx="8183880" cy="371477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№32.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 какого хищного животного похож на человечий?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Documents and Settings\Администратор\Мои документы\Мои рисунки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57176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1990354">
            <a:off x="771235" y="224152"/>
            <a:ext cx="4686011" cy="421477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sos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21484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№33.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был предком рептилий?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C:\Documents and Settings\Администратор\Мои документы\Мои рисунки\dino1-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714612" cy="2643206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Мои документы\Мои рисунки\dino2-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928934"/>
            <a:ext cx="378621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5715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№34.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животное слушает</a:t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ногами?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83922" cy="6429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Вопрос №1.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schemeClr val="tx1"/>
                </a:solidFill>
              </a:rPr>
              <a:t>блицопрос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А) </a:t>
            </a:r>
            <a:r>
              <a:rPr lang="ru-RU" b="0" dirty="0" smtClean="0">
                <a:solidFill>
                  <a:schemeClr val="tx1"/>
                </a:solidFill>
              </a:rPr>
              <a:t>Обитатели, без которых пустыню трудно представить: их там очень много.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Б) </a:t>
            </a:r>
            <a:r>
              <a:rPr lang="ru-RU" b="0" dirty="0" smtClean="0">
                <a:solidFill>
                  <a:schemeClr val="tx1"/>
                </a:solidFill>
              </a:rPr>
              <a:t>Самая большая черепаха              ( 2 метра).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В) </a:t>
            </a:r>
            <a:r>
              <a:rPr lang="ru-RU" b="0" dirty="0" smtClean="0">
                <a:solidFill>
                  <a:schemeClr val="tx1"/>
                </a:solidFill>
              </a:rPr>
              <a:t>Самая крупная ящерица пустыни.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428728" y="6858000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D:\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157160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614366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№35.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какого дерева делают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карандашные палочки?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51435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№36.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ли бегать по поверхности воды? Почему?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28802"/>
            <a:ext cx="8183880" cy="18573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Спасибо за игру!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rgbClr val="92D050"/>
            </a:gs>
            <a:gs pos="39999">
              <a:srgbClr val="00B050"/>
            </a:gs>
            <a:gs pos="39999">
              <a:srgbClr val="FFC000"/>
            </a:gs>
            <a:gs pos="61000">
              <a:srgbClr val="00FF99">
                <a:alpha val="54000"/>
              </a:srgbClr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Мои документы\Мои рисунки\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1104900" cy="857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715172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  <a:ln>
            <a:solidFill>
              <a:srgbClr val="47A1C9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Отгадайте за 2 минуты слова, которые совпадают с названиями самых разных живых существ. Например, любитель зимнего плавания – морж.</a:t>
            </a:r>
          </a:p>
          <a:p>
            <a:pPr>
              <a:buNone/>
            </a:pP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Двойная жизнь животных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0">
              <a:srgbClr val="92D050"/>
            </a:gs>
            <a:gs pos="39999">
              <a:srgbClr val="00B050"/>
            </a:gs>
            <a:gs pos="39999">
              <a:srgbClr val="FFC000"/>
            </a:gs>
            <a:gs pos="61000">
              <a:srgbClr val="00FF99">
                <a:alpha val="54000"/>
              </a:srgbClr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858048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Двойная жизнь животных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Пупырышки на коже от холода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Щётка для чистки бутылок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Детская  игрушка на нитке, запускаемая в        небо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Любитель очень поздно ложиться - 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Автобусный безбилетник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Длинный рычаг у колодца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Любитель очень рано вставать -  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Заменитель  колёс у танка и трактора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Специальное расположение костей при игре в домино -…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Имя писателя – классика Толстого 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Приспособление на ногах электромонтёра для лазанья по столбам…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Пометка на полях тетрадки или книги в виде птицы…</a:t>
            </a:r>
          </a:p>
          <a:p>
            <a:pPr marL="514350" indent="-514350">
              <a:buAutoNum type="arabicPeriod"/>
            </a:pPr>
            <a:endParaRPr lang="ru-RU" sz="2400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30722" name="Picture 2" descr="C:\Documents and Settings\Администратор\Мои документы\Мои рисунки\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04900" cy="69532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0">
              <a:srgbClr val="92D050"/>
            </a:gs>
            <a:gs pos="39999">
              <a:srgbClr val="00B050"/>
            </a:gs>
            <a:gs pos="39999">
              <a:srgbClr val="FFC000"/>
            </a:gs>
            <a:gs pos="61000">
              <a:srgbClr val="00FF99">
                <a:alpha val="54000"/>
              </a:srgbClr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4071966"/>
          </a:xfrm>
        </p:spPr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Documents and Settings\Администратор\Мои документы\Мои рисунки\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1104900" cy="6953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857364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000" dirty="0" smtClean="0"/>
              <a:t>Пупырышки на коже от холода -   </a:t>
            </a:r>
            <a:r>
              <a:rPr lang="ru-RU" sz="2000" dirty="0" smtClean="0">
                <a:solidFill>
                  <a:srgbClr val="C00000"/>
                </a:solidFill>
              </a:rPr>
              <a:t>мурашки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Щётка для чистки бутылок</a:t>
            </a:r>
            <a:r>
              <a:rPr lang="ru-RU" sz="2000" dirty="0" smtClean="0">
                <a:solidFill>
                  <a:srgbClr val="C00000"/>
                </a:solidFill>
              </a:rPr>
              <a:t> - ёрш</a:t>
            </a:r>
            <a:r>
              <a:rPr lang="ru-RU" sz="2000" dirty="0" smtClean="0"/>
              <a:t>  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Детская  игрушка на нитке, запускаемая в небо </a:t>
            </a:r>
            <a:r>
              <a:rPr lang="ru-RU" sz="2000" dirty="0" smtClean="0">
                <a:solidFill>
                  <a:srgbClr val="C00000"/>
                </a:solidFill>
              </a:rPr>
              <a:t>-змей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Любитель очень поздно ложиться - </a:t>
            </a:r>
            <a:r>
              <a:rPr lang="ru-RU" sz="2000" dirty="0" smtClean="0">
                <a:solidFill>
                  <a:srgbClr val="C00000"/>
                </a:solidFill>
              </a:rPr>
              <a:t>сова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Автобусный безбилетник - </a:t>
            </a:r>
            <a:r>
              <a:rPr lang="ru-RU" sz="2000" dirty="0" smtClean="0">
                <a:solidFill>
                  <a:srgbClr val="C00000"/>
                </a:solidFill>
              </a:rPr>
              <a:t>заяц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Длинный рычаг у колодца - </a:t>
            </a:r>
            <a:r>
              <a:rPr lang="ru-RU" sz="2000" dirty="0" smtClean="0">
                <a:solidFill>
                  <a:srgbClr val="C00000"/>
                </a:solidFill>
              </a:rPr>
              <a:t>журавль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Любитель очень рано вставать - </a:t>
            </a:r>
            <a:r>
              <a:rPr lang="ru-RU" sz="2000" dirty="0" smtClean="0">
                <a:solidFill>
                  <a:srgbClr val="C00000"/>
                </a:solidFill>
              </a:rPr>
              <a:t>жаворонок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Заменитель колёс у тана и трактора - </a:t>
            </a:r>
            <a:r>
              <a:rPr lang="ru-RU" sz="2000" dirty="0" smtClean="0">
                <a:solidFill>
                  <a:srgbClr val="C00000"/>
                </a:solidFill>
              </a:rPr>
              <a:t>гусеница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Специальное расположение костей при игре в домино - </a:t>
            </a:r>
            <a:r>
              <a:rPr lang="ru-RU" sz="2000" dirty="0" smtClean="0">
                <a:solidFill>
                  <a:srgbClr val="C00000"/>
                </a:solidFill>
              </a:rPr>
              <a:t>рыба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Имя писателя – классика Толстого </a:t>
            </a:r>
            <a:r>
              <a:rPr lang="ru-RU" sz="2000" dirty="0" smtClean="0">
                <a:solidFill>
                  <a:srgbClr val="C00000"/>
                </a:solidFill>
              </a:rPr>
              <a:t>- Лев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Приспособление на ногах электромонтёра для лазанья по столба</a:t>
            </a:r>
            <a:r>
              <a:rPr lang="ru-RU" sz="2000" dirty="0" smtClean="0">
                <a:solidFill>
                  <a:srgbClr val="C00000"/>
                </a:solidFill>
              </a:rPr>
              <a:t>- кошки</a:t>
            </a:r>
            <a:endParaRPr lang="ru-RU" sz="2000" dirty="0" smtClean="0"/>
          </a:p>
          <a:p>
            <a:pPr marL="514350" indent="-514350">
              <a:buAutoNum type="arabicPeriod"/>
            </a:pPr>
            <a:r>
              <a:rPr lang="ru-RU" sz="2000" dirty="0" smtClean="0"/>
              <a:t>Пометка на полях тетрадки или книги в виде птиц</a:t>
            </a:r>
            <a:r>
              <a:rPr lang="ru-RU" sz="2000" dirty="0" smtClean="0">
                <a:solidFill>
                  <a:srgbClr val="C00000"/>
                </a:solidFill>
              </a:rPr>
              <a:t> – галочки.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71480"/>
            <a:ext cx="8429684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Двойная жизнь животных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183880" cy="535785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Вопрос №3.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>Как называется воздушная</a:t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/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ru-RU" sz="4400" b="0" dirty="0" smtClean="0">
                <a:solidFill>
                  <a:schemeClr val="tx1"/>
                </a:solidFill>
              </a:rPr>
              <a:t> оболочка Земли?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конечная звезда 3"/>
          <p:cNvSpPr/>
          <p:nvPr/>
        </p:nvSpPr>
        <p:spPr>
          <a:xfrm rot="20169858">
            <a:off x="71010" y="2483359"/>
            <a:ext cx="4244276" cy="3888713"/>
          </a:xfrm>
          <a:prstGeom prst="star16">
            <a:avLst>
              <a:gd name="adj" fmla="val 33333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sos</a:t>
            </a:r>
            <a:endParaRPr lang="ru-RU" sz="4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571480"/>
            <a:ext cx="8212484" cy="721523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</a:rPr>
              <a:t>Вопрос №4.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>Ветвистый кустарник или</a:t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> небольшое дерево,</a:t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> которое можно встретить</a:t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sz="4900" b="0" dirty="0" smtClean="0">
                <a:solidFill>
                  <a:schemeClr val="tx1"/>
                </a:solidFill>
                <a:effectLst/>
              </a:rPr>
              <a:t> в пустыне.</a:t>
            </a:r>
            <a:br>
              <a:rPr lang="ru-RU" sz="4900" b="0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7336" y="6244188"/>
            <a:ext cx="756664" cy="613812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1493</TotalTime>
  <Words>470</Words>
  <Application>Microsoft Office PowerPoint</Application>
  <PresentationFormat>Экран (4:3)</PresentationFormat>
  <Paragraphs>143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Аспект</vt:lpstr>
      <vt:lpstr>Окружающий нас мир</vt:lpstr>
      <vt:lpstr>Правила игры</vt:lpstr>
      <vt:lpstr>Слайд 3</vt:lpstr>
      <vt:lpstr>  Вопрос №1.   (блицопрос)  А) Обитатели, без которых пустыню трудно представить: их там очень много.  Б) Самая большая черепаха              ( 2 метра).  В) Самая крупная ящерица пустыни. </vt:lpstr>
      <vt:lpstr>Слайд 5</vt:lpstr>
      <vt:lpstr>Двойная жизнь животных </vt:lpstr>
      <vt:lpstr>       </vt:lpstr>
      <vt:lpstr>Вопрос №3.  Как называется воздушная   оболочка Земли?  </vt:lpstr>
      <vt:lpstr>Вопрос №4.   Ветвистый кустарник или   небольшое дерево,   которое можно встретить   в пустыне.   </vt:lpstr>
      <vt:lpstr>Вопрос №5.  Из каких газов состоит воздух и какой из них наиболее важен для человека, а какой - для растений?  </vt:lpstr>
      <vt:lpstr>            Вопрос №6. От каких факторов зависит пол крокодила при появлении их на свет?   </vt:lpstr>
      <vt:lpstr>Вопрос №7.   Какую птицу называют   вещей?     </vt:lpstr>
      <vt:lpstr>Вопрос №8.   У кого есть косточки, но нет   скелета?    </vt:lpstr>
      <vt:lpstr>Вопрос №9.  Какое животное можно назвать вампиром?     </vt:lpstr>
      <vt:lpstr>   </vt:lpstr>
      <vt:lpstr>Вопрос №11.  ЗАЧЕМ СКВОРЦЫ, ГАЛКИ   «КАТАЮТСЯ» ВЕРХОМ НА   КОРОВАХ, ОВЦАХ,   ЛОШАДЯХ?</vt:lpstr>
      <vt:lpstr>Вопрос №12.  Почему ветер днём дует с   суши на море, а ночью –   наоборот?</vt:lpstr>
      <vt:lpstr>Вопрос №13.  Назовите самого быстрого   зверя на планете.    </vt:lpstr>
      <vt:lpstr>Вопрос №14.  У какого насекомого усы   длиннее ног?  </vt:lpstr>
      <vt:lpstr> </vt:lpstr>
      <vt:lpstr>Вопрос №16.  Какое животное может   задерживать дыхание   на 2 часа?  </vt:lpstr>
      <vt:lpstr>Вопрос №17.  Назовите домашних насекомых.  Почему их так называют? </vt:lpstr>
      <vt:lpstr>Вопрос №18.  День и ночь кричит, а   голос не устаёт. </vt:lpstr>
      <vt:lpstr>Вопрос №19.  КОГДА ЧЁРЕН - ТРУСЛИВ И   ЗАДОРЕН,  А ПОКРАСНЕЕТ-ТОТЧАС   ПРИСМИРЕЕТ.</vt:lpstr>
      <vt:lpstr>Вопрос №20.  Какие птицы могут бегать со скоростью автомобиля? </vt:lpstr>
      <vt:lpstr>Вопрос №21.  Почему мухи не падают с   потолка?</vt:lpstr>
      <vt:lpstr>Вопрос №22. Как раньше называли  больших ящериц?</vt:lpstr>
      <vt:lpstr>Переход хода.   Отдай балл. </vt:lpstr>
      <vt:lpstr>          Вопрос №24. 1. Какое дерево имеет признаки и хвойного, и лиственного?  2. Никто не пугает, а вся дрожит.  3. У какого хвойного дерева иголки расположены по пять штук?     </vt:lpstr>
      <vt:lpstr>Вопрос №25 На высоте 10 – 25 км Землю окружает слой газа, который защищает живые организмы. 1.Какой это газ?                            2.От чего он нас защищает? 3. В результате каких явлений он образуется?     </vt:lpstr>
      <vt:lpstr>Вопрос №26. Почему снег и пена на разбивающихся волнах белые? Ведь и в том, и в другом случае - это вода.   </vt:lpstr>
      <vt:lpstr>Вопрос №27.  Про какое растение в старину думали, что его боятся черти?</vt:lpstr>
      <vt:lpstr>Вопрос №28.  Назовите животное имени Пржевальского, открывшего этот вид.</vt:lpstr>
      <vt:lpstr>Вопрос №29.  Какую птицу называют санитаром леса?</vt:lpstr>
      <vt:lpstr>Вопрос №30.  Какое насекомое зовут   запечным «соловьём»?  </vt:lpstr>
      <vt:lpstr>Вопрос №31.  Какая птица может лазить по стволу дерева вниз головой?  </vt:lpstr>
      <vt:lpstr>Вопрос №32.  След какого хищного животного похож на человечий?</vt:lpstr>
      <vt:lpstr>Вопрос №33. Кто был предком рептилий?   </vt:lpstr>
      <vt:lpstr> Вопрос №34.  Какое животное слушает   ногами? </vt:lpstr>
      <vt:lpstr>Вопрос №35.  Из какого дерева делают   карандашные палочки?  </vt:lpstr>
      <vt:lpstr>Вопрос №36.  Можно ли бегать по поверхности воды? Почему?</vt:lpstr>
      <vt:lpstr>Спасибо за игру!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255</cp:revision>
  <dcterms:created xsi:type="dcterms:W3CDTF">2008-04-14T12:07:25Z</dcterms:created>
  <dcterms:modified xsi:type="dcterms:W3CDTF">2008-06-16T13:37:30Z</dcterms:modified>
</cp:coreProperties>
</file>