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8" r:id="rId10"/>
    <p:sldId id="266" r:id="rId11"/>
    <p:sldId id="269" r:id="rId12"/>
    <p:sldId id="270" r:id="rId1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8" d="100"/>
          <a:sy n="68" d="100"/>
        </p:scale>
        <p:origin x="258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5962FC-3C0D-4E8D-A80D-399A6A0FE057}" type="datetimeFigureOut">
              <a:rPr lang="ru-RU" smtClean="0"/>
              <a:pPr/>
              <a:t>23.01.2010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FEF4E5-E03A-466A-95E4-04EE99C5C98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FEF4E5-E03A-466A-95E4-04EE99C5C988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>
            <a:noAutofit/>
          </a:bodyPr>
          <a:lstStyle>
            <a:lvl1pPr algn="r">
              <a:defRPr sz="4200" b="1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6" name="Дата 30"/>
          <p:cNvSpPr>
            <a:spLocks noGrp="1"/>
          </p:cNvSpPr>
          <p:nvPr>
            <p:ph type="dt" sz="half" idx="10"/>
          </p:nvPr>
        </p:nvSpPr>
        <p:spPr>
          <a:xfrm>
            <a:off x="5870575" y="6557963"/>
            <a:ext cx="2003425" cy="227012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8C606479-A751-4154-8684-CCC03B5F8AC5}" type="datetimeFigureOut">
              <a:rPr lang="ru-RU"/>
              <a:pPr>
                <a:defRPr/>
              </a:pPr>
              <a:t>23.01.2010</a:t>
            </a:fld>
            <a:endParaRPr lang="ru-RU"/>
          </a:p>
        </p:txBody>
      </p:sp>
      <p:sp>
        <p:nvSpPr>
          <p:cNvPr id="7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63"/>
            <a:ext cx="2927350" cy="228600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350" y="6556375"/>
            <a:ext cx="588963" cy="228600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C517FA6C-FADD-4267-98DF-F8685A7A578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8762B6-378F-40AB-94D0-0A4FC2E30A18}" type="datetimeFigureOut">
              <a:rPr lang="ru-RU"/>
              <a:pPr>
                <a:defRPr/>
              </a:pPr>
              <a:t>23.01.2010</a:t>
            </a:fld>
            <a:endParaRPr lang="ru-RU"/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2AEC29-68F5-4F87-A458-24C45D5068E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3388" y="6557963"/>
            <a:ext cx="2001837" cy="227012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FB7A178-AA91-420C-B76A-C0D8FAAB8BE0}" type="datetimeFigureOut">
              <a:rPr lang="ru-RU"/>
              <a:pPr>
                <a:defRPr/>
              </a:pPr>
              <a:t>23.01.2010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375"/>
            <a:ext cx="3657600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750" y="6553200"/>
            <a:ext cx="587375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7AA4B991-5AA4-4FC4-B6FA-92E9907B1E6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2B4994-E229-44B1-999C-1B49FFF71D5D}" type="datetimeFigureOut">
              <a:rPr lang="ru-RU"/>
              <a:pPr>
                <a:defRPr/>
              </a:pPr>
              <a:t>23.01.2010</a:t>
            </a:fld>
            <a:endParaRPr lang="ru-RU"/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24150A-F6FF-467D-A0EF-F035EC4531A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anchor="t"/>
          <a:lstStyle>
            <a:lvl1pPr algn="r">
              <a:buNone/>
              <a:defRPr sz="4200" b="1" cap="all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400" y="6556375"/>
            <a:ext cx="2001838" cy="227013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C6FE0DA2-4B91-4D20-BEDE-0B28F8CD305D}" type="datetimeFigureOut">
              <a:rPr lang="ru-RU"/>
              <a:pPr>
                <a:defRPr/>
              </a:pPr>
              <a:t>23.01.2010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138" y="6556375"/>
            <a:ext cx="2895600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4175" y="6554788"/>
            <a:ext cx="587375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531B8A0-215C-44FD-8C8F-E289AD3705A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07C563-3DDD-4BF3-8DD1-5FC4EDF99C09}" type="datetimeFigureOut">
              <a:rPr lang="ru-RU"/>
              <a:pPr>
                <a:defRPr/>
              </a:pPr>
              <a:t>23.01.2010</a:t>
            </a:fld>
            <a:endParaRPr lang="ru-RU"/>
          </a:p>
        </p:txBody>
      </p:sp>
      <p:sp>
        <p:nvSpPr>
          <p:cNvPr id="6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B6E302-7900-4372-BA6C-D594EB7C7C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A5A9A4-E886-4155-BA51-153D220F5A65}" type="datetimeFigureOut">
              <a:rPr lang="ru-RU"/>
              <a:pPr>
                <a:defRPr/>
              </a:pPr>
              <a:t>23.01.2010</a:t>
            </a:fld>
            <a:endParaRPr lang="ru-RU"/>
          </a:p>
        </p:txBody>
      </p:sp>
      <p:sp>
        <p:nvSpPr>
          <p:cNvPr id="8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78FA7B-94E6-47E1-9801-B76F559E01A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DCFC5B-9A19-4361-A1A4-94A58F248EED}" type="datetimeFigureOut">
              <a:rPr lang="ru-RU"/>
              <a:pPr>
                <a:defRPr/>
              </a:pPr>
              <a:t>23.01.2010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EBC207-E711-4281-B4AE-746598D1828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F15DF6-E19C-48FA-A444-E292E5E1DECB}" type="datetimeFigureOut">
              <a:rPr lang="ru-RU"/>
              <a:pPr>
                <a:defRPr/>
              </a:pPr>
              <a:t>23.01.2010</a:t>
            </a:fld>
            <a:endParaRPr lang="ru-RU"/>
          </a:p>
        </p:txBody>
      </p:sp>
      <p:sp>
        <p:nvSpPr>
          <p:cNvPr id="3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BFFCB4-C6B2-4B8F-9E61-AA6864DA667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lIns="45720" tIns="0" rIns="0" bIns="0" spcCol="0" rtlCol="0" fromWordArt="0" forceAA="0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B261D3-FEFA-405F-99E1-FD5F2978347B}" type="datetimeFigureOut">
              <a:rPr lang="ru-RU"/>
              <a:pPr>
                <a:defRPr/>
              </a:pPr>
              <a:t>23.01.2010</a:t>
            </a:fld>
            <a:endParaRPr lang="ru-RU"/>
          </a:p>
        </p:txBody>
      </p:sp>
      <p:sp>
        <p:nvSpPr>
          <p:cNvPr id="6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078B70-413B-4EC7-8194-A8AC85C25A0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 rot="21240000">
            <a:off x="598488" y="1004888"/>
            <a:ext cx="4319587" cy="4311650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>
          <a:xfrm rot="21420000">
            <a:off x="596900" y="998538"/>
            <a:ext cx="4319588" cy="4313237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lIns="82296" tIns="0" rIns="0" bIns="0" spcCol="0" rtlCol="0" fromWordArt="0" forceAA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CA6A8AB-E907-41D6-A887-80204223964C}" type="datetimeFigureOut">
              <a:rPr lang="ru-RU"/>
              <a:pPr>
                <a:defRPr/>
              </a:pPr>
              <a:t>23.01.2010</a:t>
            </a:fld>
            <a:endParaRPr lang="ru-RU"/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1D24A50-7AC3-4381-B175-D9BB86439C5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675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0" name="Текст 30"/>
          <p:cNvSpPr>
            <a:spLocks noGrp="1"/>
          </p:cNvSpPr>
          <p:nvPr>
            <p:ph type="body" idx="1"/>
          </p:nvPr>
        </p:nvSpPr>
        <p:spPr bwMode="auto">
          <a:xfrm>
            <a:off x="457200" y="1609725"/>
            <a:ext cx="7239000" cy="4846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6563" y="6557963"/>
            <a:ext cx="2001837" cy="227012"/>
          </a:xfrm>
          <a:prstGeom prst="rect">
            <a:avLst/>
          </a:prstGeom>
        </p:spPr>
        <p:txBody>
          <a:bodyPr vert="horz" t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918C147C-BA50-4DA8-AFD2-3865BB96AA54}" type="datetimeFigureOut">
              <a:rPr lang="ru-RU"/>
              <a:pPr>
                <a:defRPr/>
              </a:pPr>
              <a:t>23.01.2010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63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/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575" y="6556375"/>
            <a:ext cx="588963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100">
                <a:solidFill>
                  <a:schemeClr val="tx2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A5CF2E0D-DD1A-4179-8008-317B0E5BCC5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8" r:id="rId1"/>
    <p:sldLayoutId id="2147483721" r:id="rId2"/>
    <p:sldLayoutId id="2147483729" r:id="rId3"/>
    <p:sldLayoutId id="2147483722" r:id="rId4"/>
    <p:sldLayoutId id="2147483723" r:id="rId5"/>
    <p:sldLayoutId id="2147483724" r:id="rId6"/>
    <p:sldLayoutId id="2147483725" r:id="rId7"/>
    <p:sldLayoutId id="2147483726" r:id="rId8"/>
    <p:sldLayoutId id="2147483730" r:id="rId9"/>
    <p:sldLayoutId id="2147483727" r:id="rId10"/>
    <p:sldLayoutId id="2147483731" r:id="rId11"/>
  </p:sldLayoutIdLst>
  <p:transition spd="med">
    <p:fade thruBlk="1"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 b="1" kern="1200" cap="all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9pPr>
      <a:extLst/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tx2"/>
        </a:buClr>
        <a:buSzPct val="73000"/>
        <a:buFont typeface="Wingdings 2" pitchFamily="18" charset="2"/>
        <a:buChar char="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20700" indent="-228600" algn="l" rtl="0" eaLnBrk="0" fontAlgn="base" hangingPunct="0">
        <a:spcBef>
          <a:spcPts val="500"/>
        </a:spcBef>
        <a:spcAft>
          <a:spcPct val="0"/>
        </a:spcAft>
        <a:buClr>
          <a:srgbClr val="F9B639"/>
        </a:buClr>
        <a:buSzPct val="80000"/>
        <a:buFont typeface="Wingdings 2" pitchFamily="18" charset="2"/>
        <a:buChar char=""/>
        <a:defRPr sz="2300" kern="1200">
          <a:solidFill>
            <a:srgbClr val="6C8C8C"/>
          </a:solidFill>
          <a:latin typeface="+mn-lt"/>
          <a:ea typeface="+mn-ea"/>
          <a:cs typeface="+mn-cs"/>
        </a:defRPr>
      </a:lvl2pPr>
      <a:lvl3pPr marL="758825" indent="-228600" algn="l" rtl="0" eaLnBrk="0" fontAlgn="base" hangingPunct="0">
        <a:spcBef>
          <a:spcPts val="400"/>
        </a:spcBef>
        <a:spcAft>
          <a:spcPct val="0"/>
        </a:spcAft>
        <a:buClr>
          <a:srgbClr val="F9B639"/>
        </a:buClr>
        <a:buSzPct val="60000"/>
        <a:buFont typeface="Wingdings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228600" algn="l" rtl="0" eaLnBrk="0" fontAlgn="base" hangingPunct="0">
        <a:spcBef>
          <a:spcPct val="20000"/>
        </a:spcBef>
        <a:spcAft>
          <a:spcPct val="0"/>
        </a:spcAft>
        <a:buClr>
          <a:srgbClr val="F9B639"/>
        </a:buClr>
        <a:buSzPct val="80000"/>
        <a:buFont typeface="Wingdings 2" pitchFamily="18" charset="2"/>
        <a:buChar char=""/>
        <a:defRPr sz="2000" kern="1200">
          <a:solidFill>
            <a:srgbClr val="6C8C8C"/>
          </a:solidFill>
          <a:latin typeface="+mn-lt"/>
          <a:ea typeface="+mn-ea"/>
          <a:cs typeface="+mn-cs"/>
        </a:defRPr>
      </a:lvl4pPr>
      <a:lvl5pPr marL="1279525" indent="-228600" algn="l" rtl="0" eaLnBrk="0" fontAlgn="base" hangingPunct="0">
        <a:spcBef>
          <a:spcPts val="400"/>
        </a:spcBef>
        <a:spcAft>
          <a:spcPct val="0"/>
        </a:spcAft>
        <a:buClr>
          <a:srgbClr val="F9B639"/>
        </a:buClr>
        <a:buSzPct val="70000"/>
        <a:buFont typeface="Wingdings" pitchFamily="2" charset="2"/>
        <a:buChar char="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gif"/><Relationship Id="rId3" Type="http://schemas.openxmlformats.org/officeDocument/2006/relationships/audio" Target="../media/audio1.wav"/><Relationship Id="rId7" Type="http://schemas.openxmlformats.org/officeDocument/2006/relationships/image" Target="../media/image4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gif"/><Relationship Id="rId11" Type="http://schemas.openxmlformats.org/officeDocument/2006/relationships/image" Target="../media/image8.png"/><Relationship Id="rId5" Type="http://schemas.openxmlformats.org/officeDocument/2006/relationships/hyperlink" Target="&#1055;&#1088;&#1077;&#1079;&#1077;&#1085;&#1090;&#1072;&#1094;&#1080;&#1103;1.ppt" TargetMode="External"/><Relationship Id="rId10" Type="http://schemas.openxmlformats.org/officeDocument/2006/relationships/image" Target="../media/image7.wmf"/><Relationship Id="rId4" Type="http://schemas.openxmlformats.org/officeDocument/2006/relationships/image" Target="../media/image2.png"/><Relationship Id="rId9" Type="http://schemas.openxmlformats.org/officeDocument/2006/relationships/image" Target="../media/image6.gi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7" Type="http://schemas.openxmlformats.org/officeDocument/2006/relationships/image" Target="../media/image14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357422" y="1643050"/>
            <a:ext cx="6972102" cy="3286148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200" dirty="0" smtClean="0"/>
              <a:t>Система контроля и 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оценки  учащихся </a:t>
            </a:r>
            <a:br>
              <a:rPr lang="ru-RU" sz="3200" dirty="0" smtClean="0"/>
            </a:br>
            <a:r>
              <a:rPr lang="ru-RU" sz="3200" dirty="0" smtClean="0"/>
              <a:t>на </a:t>
            </a:r>
            <a:r>
              <a:rPr lang="ru-RU" sz="3200" dirty="0" smtClean="0"/>
              <a:t>уроках русского языка 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и </a:t>
            </a:r>
            <a:r>
              <a:rPr lang="ru-RU" sz="3200" dirty="0" smtClean="0"/>
              <a:t>литературы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-500063" y="6286500"/>
            <a:ext cx="3500438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>
              <a:solidFill>
                <a:schemeClr val="accent6">
                  <a:lumMod val="20000"/>
                  <a:lumOff val="80000"/>
                </a:schemeClr>
              </a:solidFill>
              <a:latin typeface="+mn-lt"/>
            </a:endParaRPr>
          </a:p>
        </p:txBody>
      </p:sp>
      <p:pic>
        <p:nvPicPr>
          <p:cNvPr id="5" name="Picture 10" descr="Безымянный">
            <a:hlinkClick r:id="" action="ppaction://hlinkshowjump?jump=firstslide"/>
            <a:hlinkHover r:id="" action="ppaction://hlinkshowjump?jump=nextslide">
              <a:snd r:embed="rId3" name="chimes.wav" builtIn="1"/>
            </a:hlinkHover>
          </p:cNvPr>
          <p:cNvPicPr>
            <a:picLocks noChangeAspect="1" noChangeArrowheads="1"/>
          </p:cNvPicPr>
          <p:nvPr/>
        </p:nvPicPr>
        <p:blipFill>
          <a:blip r:embed="rId4">
            <a:lum bright="-6000" contrast="42000"/>
          </a:blip>
          <a:srcRect r="75214"/>
          <a:stretch>
            <a:fillRect/>
          </a:stretch>
        </p:blipFill>
        <p:spPr bwMode="auto">
          <a:xfrm>
            <a:off x="214313" y="214313"/>
            <a:ext cx="828675" cy="865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1" descr="J0076161">
            <a:hlinkClick r:id="rId5" action="ppaction://hlinkpres?slideindex=2&amp;slidetitle=Учебный проект"/>
            <a:hlinkHover r:id="" action="ppaction://noaction">
              <a:snd r:embed="rId3" name="chimes.wav" builtIn="1"/>
            </a:hlinkHover>
          </p:cNvPr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214438" y="214313"/>
            <a:ext cx="1223962" cy="903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14" descr="знак вопроса">
            <a:hlinkClick r:id="rId5" action="ppaction://hlinkpres?slideindex=5&amp;slidetitle=Содержание и этапы учебного проекта."/>
            <a:hlinkHover r:id="" action="ppaction://hlinkshowjump?jump=nextslide">
              <a:snd r:embed="rId3" name="chimes.wav" builtIn="1"/>
            </a:hlinkHover>
          </p:cNvPr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571750" y="285750"/>
            <a:ext cx="863600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12" descr="j0296945">
            <a:hlinkClick r:id="rId5" action="ppaction://hlinkpres?slideindex=3&amp;slidetitle=Проектная деятельность"/>
            <a:hlinkHover r:id="" action="ppaction://hlinkshowjump?jump=nextslide">
              <a:snd r:embed="rId3" name="chimes.wav" builtIn="1"/>
            </a:hlinkHover>
          </p:cNvPr>
          <p:cNvPicPr>
            <a:picLocks noChangeAspect="1" noChangeArrowheads="1" noCrop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786188" y="285750"/>
            <a:ext cx="1081087" cy="850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17" descr="j0303470">
            <a:hlinkClick r:id="rId5" action="ppaction://hlinkpres?slideindex=8&amp;slidetitle=Содержание и этапы учебного проекта."/>
            <a:hlinkHover r:id="" action="ppaction://hlinkshowjump?jump=nextslide">
              <a:snd r:embed="rId3" name="chimes.wav" builtIn="1"/>
            </a:hlinkHover>
          </p:cNvPr>
          <p:cNvPicPr>
            <a:picLocks noChangeAspect="1" noChangeArrowheads="1" noCrop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6143625" y="214313"/>
            <a:ext cx="1223963" cy="849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19" descr="BS00554_">
            <a:hlinkClick r:id="rId5" action="ppaction://hlinkpres?slideindex=10&amp;slidetitle=Содержание и этапы учебного проекта."/>
            <a:hlinkHover r:id="" action="ppaction://hlinkshowjump?jump=nextslide">
              <a:snd r:embed="rId3" name="chimes.wav" builtIn="1"/>
            </a:hlinkHover>
          </p:cNvPr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7429500" y="214313"/>
            <a:ext cx="1370013" cy="89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2" descr="C:\Documents and Settings\Olga\Мои документы\Мои рисунки\boy-1.gif"/>
          <p:cNvPicPr>
            <a:picLocks noChangeAspect="1" noChangeArrowheads="1"/>
          </p:cNvPicPr>
          <p:nvPr/>
        </p:nvPicPr>
        <p:blipFill>
          <a:blip r:embed="rId11"/>
          <a:srcRect l="15352" r="15352"/>
          <a:stretch>
            <a:fillRect/>
          </a:stretch>
        </p:blipFill>
        <p:spPr bwMode="auto">
          <a:xfrm>
            <a:off x="5072063" y="285750"/>
            <a:ext cx="785812" cy="78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extBox 12"/>
          <p:cNvSpPr txBox="1"/>
          <p:nvPr/>
        </p:nvSpPr>
        <p:spPr>
          <a:xfrm>
            <a:off x="4357686" y="5000636"/>
            <a:ext cx="450059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defRPr/>
            </a:pPr>
            <a:r>
              <a:rPr lang="ru-RU" sz="2000" b="1" dirty="0" smtClean="0"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</a:rPr>
              <a:t>Учитель русского языка и литературы МОУ «СОШ №1 г.Калининска </a:t>
            </a:r>
          </a:p>
          <a:p>
            <a:pPr algn="just">
              <a:defRPr/>
            </a:pPr>
            <a:r>
              <a:rPr lang="ru-RU" sz="2000" b="1" dirty="0" smtClean="0"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</a:rPr>
              <a:t>Саратовской области»</a:t>
            </a:r>
          </a:p>
          <a:p>
            <a:pPr algn="just">
              <a:defRPr/>
            </a:pPr>
            <a:r>
              <a:rPr lang="ru-RU" sz="2000" b="1" dirty="0" smtClean="0"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</a:rPr>
              <a:t>Храпкова Ольга Владимировна</a:t>
            </a:r>
            <a:endParaRPr lang="ru-RU" b="1" dirty="0">
              <a:solidFill>
                <a:schemeClr val="accent4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itchFamily="34" charset="0"/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4000"/>
                            </p:stCondLst>
                            <p:childTnLst>
                              <p:par>
                                <p:cTn id="3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6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00063" y="428625"/>
            <a:ext cx="7072312" cy="928688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3200" b="1" i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Формирование самооценки  ученика</a:t>
            </a:r>
            <a:endParaRPr lang="ru-RU" sz="3200" b="1" i="1" dirty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49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214282" y="1643050"/>
            <a:ext cx="7715250" cy="4585871"/>
          </a:xfrm>
        </p:spPr>
        <p:txBody>
          <a:bodyPr wrap="square" lIns="91440" tIns="45720" rIns="91440" bIns="45720" numCol="1" anchor="ctr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sz="2400" i="1" dirty="0" smtClean="0">
                <a:solidFill>
                  <a:schemeClr val="bg2">
                    <a:lumMod val="50000"/>
                  </a:schemeClr>
                </a:solidFill>
              </a:rPr>
              <a:t>Памятка для учащихся «Рефлексия урока» </a:t>
            </a:r>
            <a:r>
              <a:rPr lang="ru-RU" sz="2400" dirty="0" smtClean="0">
                <a:solidFill>
                  <a:schemeClr val="bg2">
                    <a:lumMod val="50000"/>
                  </a:schemeClr>
                </a:solidFill>
              </a:rPr>
              <a:t> </a:t>
            </a:r>
            <a:br>
              <a:rPr lang="ru-RU" sz="2400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ru-RU" sz="2400" dirty="0" smtClean="0">
                <a:solidFill>
                  <a:schemeClr val="bg2">
                    <a:lumMod val="50000"/>
                  </a:schemeClr>
                </a:solidFill>
              </a:rPr>
              <a:t/>
            </a:r>
            <a:br>
              <a:rPr lang="ru-RU" sz="2400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ru-RU" sz="2000" dirty="0" smtClean="0">
                <a:solidFill>
                  <a:schemeClr val="bg2">
                    <a:lumMod val="50000"/>
                  </a:schemeClr>
                </a:solidFill>
              </a:rPr>
              <a:t>Наш  урок  подошёл  к концу, и Я хочу сказать...</a:t>
            </a:r>
            <a:br>
              <a:rPr lang="ru-RU" sz="2000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ru-RU" sz="2000" dirty="0" smtClean="0">
                <a:solidFill>
                  <a:schemeClr val="bg2">
                    <a:lumMod val="50000"/>
                  </a:schemeClr>
                </a:solidFill>
              </a:rPr>
              <a:t/>
            </a:r>
            <a:br>
              <a:rPr lang="ru-RU" sz="2000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ru-RU" sz="20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br>
              <a:rPr lang="ru-RU" sz="2000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ru-RU" sz="2000" dirty="0" smtClean="0">
                <a:solidFill>
                  <a:schemeClr val="bg2">
                    <a:lumMod val="50000"/>
                  </a:schemeClr>
                </a:solidFill>
              </a:rPr>
              <a:t> -Мне больше всего удалось ... </a:t>
            </a:r>
            <a:br>
              <a:rPr lang="ru-RU" sz="2000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ru-RU" sz="2000" dirty="0" smtClean="0">
                <a:solidFill>
                  <a:schemeClr val="bg2">
                    <a:lumMod val="50000"/>
                  </a:schemeClr>
                </a:solidFill>
              </a:rPr>
              <a:t> -За что я могу себя похвалить? </a:t>
            </a:r>
            <a:br>
              <a:rPr lang="ru-RU" sz="2000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ru-RU" sz="2000" dirty="0" smtClean="0">
                <a:solidFill>
                  <a:schemeClr val="bg2">
                    <a:lumMod val="50000"/>
                  </a:schemeClr>
                </a:solidFill>
              </a:rPr>
              <a:t> -за что я  могу похвалить одноклассников? </a:t>
            </a:r>
            <a:br>
              <a:rPr lang="ru-RU" sz="2000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ru-RU" sz="2000" dirty="0" smtClean="0">
                <a:solidFill>
                  <a:schemeClr val="bg2">
                    <a:lumMod val="50000"/>
                  </a:schemeClr>
                </a:solidFill>
              </a:rPr>
              <a:t> -Что приобрёл? </a:t>
            </a:r>
            <a:br>
              <a:rPr lang="ru-RU" sz="2000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ru-RU" sz="2000" dirty="0" smtClean="0">
                <a:solidFill>
                  <a:schemeClr val="bg2">
                    <a:lumMod val="50000"/>
                  </a:schemeClr>
                </a:solidFill>
              </a:rPr>
              <a:t> -Что меня удивило?</a:t>
            </a:r>
            <a:br>
              <a:rPr lang="ru-RU" sz="2000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ru-RU" sz="2000" dirty="0" smtClean="0">
                <a:solidFill>
                  <a:schemeClr val="bg2">
                    <a:lumMod val="50000"/>
                  </a:schemeClr>
                </a:solidFill>
              </a:rPr>
              <a:t> - Для меня было открытием то, что ... </a:t>
            </a:r>
            <a:br>
              <a:rPr lang="ru-RU" sz="2000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ru-RU" sz="2000" dirty="0" smtClean="0">
                <a:solidFill>
                  <a:schemeClr val="bg2">
                    <a:lumMod val="50000"/>
                  </a:schemeClr>
                </a:solidFill>
              </a:rPr>
              <a:t> - Что, на мой взгляд, не удалось? Почему? Что учесть на будущее?</a:t>
            </a:r>
            <a:br>
              <a:rPr lang="ru-RU" sz="2000" dirty="0" smtClean="0">
                <a:solidFill>
                  <a:schemeClr val="bg2">
                    <a:lumMod val="50000"/>
                  </a:schemeClr>
                </a:solidFill>
              </a:rPr>
            </a:br>
            <a:endParaRPr lang="ru-RU" sz="2400" cap="none" dirty="0" smtClean="0">
              <a:ln>
                <a:noFill/>
              </a:ln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C:\Documents and Settings\Olga\Мои документы\Мои рисунки\2487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191500" y="5643578"/>
            <a:ext cx="9525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0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0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0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57158" y="2857496"/>
            <a:ext cx="7572428" cy="743507"/>
          </a:xfrm>
        </p:spPr>
        <p:txBody>
          <a:bodyPr/>
          <a:lstStyle/>
          <a:p>
            <a:pPr algn="ctr"/>
            <a:r>
              <a:rPr lang="ru-RU" sz="4400" i="1" dirty="0" smtClean="0">
                <a:solidFill>
                  <a:schemeClr val="tx2">
                    <a:lumMod val="75000"/>
                  </a:schemeClr>
                </a:solidFill>
              </a:rPr>
              <a:t>Ты сам </a:t>
            </a:r>
          </a:p>
          <a:p>
            <a:pPr algn="ctr"/>
            <a:endParaRPr lang="ru-RU" sz="4400" i="1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r>
              <a:rPr lang="ru-RU" sz="6000" b="1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свой высший суд!</a:t>
            </a:r>
            <a:endParaRPr lang="ru-RU" sz="6000" b="1" i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2" descr="C:\Documents and Settings\Olga\Мои документы\Мои рисунки\2487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191500" y="5643578"/>
            <a:ext cx="9525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821837"/>
            <a:ext cx="6822254" cy="1362075"/>
          </a:xfrm>
        </p:spPr>
        <p:txBody>
          <a:bodyPr/>
          <a:lstStyle/>
          <a:p>
            <a:pPr algn="ctr"/>
            <a:r>
              <a:rPr lang="ru-RU" dirty="0" smtClean="0"/>
              <a:t>Спасибо за внимание!</a:t>
            </a:r>
            <a:endParaRPr lang="ru-RU" dirty="0"/>
          </a:p>
        </p:txBody>
      </p:sp>
      <p:pic>
        <p:nvPicPr>
          <p:cNvPr id="3" name="Picture 2" descr="C:\Documents and Settings\Olga\Мои документы\Мои рисунки\2487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191500" y="5643578"/>
            <a:ext cx="9525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1000108"/>
            <a:ext cx="7643866" cy="5643602"/>
          </a:xfrm>
        </p:spPr>
        <p:txBody>
          <a:bodyPr>
            <a:normAutofit fontScale="90000"/>
          </a:bodyPr>
          <a:lstStyle/>
          <a:p>
            <a:pPr algn="just" eaLnBrk="1" fontAlgn="auto" hangingPunct="1">
              <a:spcAft>
                <a:spcPts val="0"/>
              </a:spcAft>
              <a:defRPr/>
            </a:pPr>
            <a:r>
              <a:rPr lang="ru-RU" sz="1300" dirty="0" smtClean="0"/>
              <a:t>  </a:t>
            </a:r>
            <a:br>
              <a:rPr lang="ru-RU" sz="1300" dirty="0" smtClean="0"/>
            </a:br>
            <a:r>
              <a:rPr lang="ru-RU" sz="1300" b="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300" b="0" i="1" dirty="0" smtClean="0">
                <a:latin typeface="Times New Roman" pitchFamily="18" charset="0"/>
                <a:cs typeface="Times New Roman" pitchFamily="18" charset="0"/>
              </a:rPr>
              <a:t>любая деятельность ученика по добыванию знаний должна быть оценена; </a:t>
            </a:r>
            <a:r>
              <a:rPr lang="ru-RU" sz="1300" b="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b="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300" b="0" dirty="0" smtClean="0">
                <a:latin typeface="Times New Roman" pitchFamily="18" charset="0"/>
                <a:cs typeface="Times New Roman" pitchFamily="18" charset="0"/>
              </a:rPr>
              <a:t>- оценка не должна носить в первую очередь контролирующей  и констатирующей функции на каждом уроке; </a:t>
            </a:r>
            <a:br>
              <a:rPr lang="ru-RU" sz="1300" b="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300" b="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300" b="0" i="1" dirty="0" smtClean="0">
                <a:latin typeface="Times New Roman" pitchFamily="18" charset="0"/>
                <a:cs typeface="Times New Roman" pitchFamily="18" charset="0"/>
              </a:rPr>
              <a:t>она должна прежде всего содержать в себе побуждающие для ученика стимулы,</a:t>
            </a:r>
            <a:br>
              <a:rPr lang="ru-RU" sz="1300" b="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300" b="0" i="1" dirty="0" smtClean="0">
                <a:latin typeface="Times New Roman" pitchFamily="18" charset="0"/>
                <a:cs typeface="Times New Roman" pitchFamily="18" charset="0"/>
              </a:rPr>
              <a:t> - должна способствовать тому, чтобы у ученика проснулось желание учиться, если таковое пока дремлет, или желание узнать больше, основательнее, глубже, если это желание уже есть; </a:t>
            </a:r>
            <a:r>
              <a:rPr lang="ru-RU" sz="1300" b="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b="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300" b="0" dirty="0" smtClean="0">
                <a:latin typeface="Times New Roman" pitchFamily="18" charset="0"/>
                <a:cs typeface="Times New Roman" pitchFamily="18" charset="0"/>
              </a:rPr>
              <a:t>- контролирующие и констатирующие функции оценка проявит на итоговом уроке, при итоговом тестировании или зачете, в общем, тогда, когда подводится итог изучения учебного материала; </a:t>
            </a:r>
            <a:br>
              <a:rPr lang="ru-RU" sz="1300" b="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300" b="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300" b="0" i="1" dirty="0" smtClean="0">
                <a:latin typeface="Times New Roman" pitchFamily="18" charset="0"/>
                <a:cs typeface="Times New Roman" pitchFamily="18" charset="0"/>
              </a:rPr>
              <a:t>оценка на уроке должна быть полностью лишена какого-либо момента сравнения одного ученика с другим; </a:t>
            </a:r>
            <a:r>
              <a:rPr lang="ru-RU" sz="1300" b="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b="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300" b="0" dirty="0" smtClean="0">
                <a:latin typeface="Times New Roman" pitchFamily="18" charset="0"/>
                <a:cs typeface="Times New Roman" pitchFamily="18" charset="0"/>
              </a:rPr>
              <a:t>- она в первую очередь должна отмечать изменения, происходящие с данным учащимся, позитивные или негативные; </a:t>
            </a:r>
            <a:br>
              <a:rPr lang="ru-RU" sz="1300" b="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300" b="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300" b="0" i="1" dirty="0" smtClean="0">
                <a:latin typeface="Times New Roman" pitchFamily="18" charset="0"/>
                <a:cs typeface="Times New Roman" pitchFamily="18" charset="0"/>
              </a:rPr>
              <a:t>оценка не должна быть наказанием для ученика со стороны учителя; </a:t>
            </a:r>
            <a:br>
              <a:rPr lang="ru-RU" sz="1300" b="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300" b="0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1300" b="0" i="1" dirty="0" smtClean="0">
                <a:latin typeface="Times New Roman" pitchFamily="18" charset="0"/>
                <a:cs typeface="Times New Roman" pitchFamily="18" charset="0"/>
              </a:rPr>
              <a:t>оценке учителя должна предшествовать самооценка ученика, а отсюда необходимое условие - постоянно учить детей самооценке и </a:t>
            </a:r>
            <a:r>
              <a:rPr lang="ru-RU" sz="1300" b="0" i="1" dirty="0" err="1" smtClean="0">
                <a:latin typeface="Times New Roman" pitchFamily="18" charset="0"/>
                <a:cs typeface="Times New Roman" pitchFamily="18" charset="0"/>
              </a:rPr>
              <a:t>саморефлексии</a:t>
            </a:r>
            <a:r>
              <a:rPr lang="ru-RU" sz="1300" b="0" i="1" dirty="0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sz="1300" b="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b="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300" b="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300" b="0" i="1" dirty="0" smtClean="0">
                <a:latin typeface="Times New Roman" pitchFamily="18" charset="0"/>
                <a:cs typeface="Times New Roman" pitchFamily="18" charset="0"/>
              </a:rPr>
              <a:t>оценка должна быть понятна ученику и восприниматься им как объективная; </a:t>
            </a:r>
            <a:r>
              <a:rPr lang="ru-RU" sz="1300" b="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b="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300" b="0" dirty="0" smtClean="0">
                <a:latin typeface="Times New Roman" pitchFamily="18" charset="0"/>
                <a:cs typeface="Times New Roman" pitchFamily="18" charset="0"/>
              </a:rPr>
              <a:t>- оценка не должна быть убийственной для того, кто старался и у него пока не получается, она должна постоянно давать ему надежду на то, что количество обязательно перейдет в качество; </a:t>
            </a:r>
            <a:br>
              <a:rPr lang="ru-RU" sz="1300" b="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300" b="0" dirty="0" smtClean="0">
                <a:latin typeface="Times New Roman" pitchFamily="18" charset="0"/>
                <a:cs typeface="Times New Roman" pitchFamily="18" charset="0"/>
              </a:rPr>
              <a:t>- нельзя абсолютизировать роль оценки на уроке, учащийся должен понимать: это не самое главное в процессе обучения, и роль учителя во многом состоит в том, чтобы разъяснить детям, зачем нужна оценка на уроке; </a:t>
            </a:r>
            <a:br>
              <a:rPr lang="ru-RU" sz="1300" b="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300" b="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300" b="0" i="1" dirty="0" smtClean="0">
                <a:latin typeface="Times New Roman" pitchFamily="18" charset="0"/>
                <a:cs typeface="Times New Roman" pitchFamily="18" charset="0"/>
              </a:rPr>
              <a:t>оценку должен давать не только учитель, но и ученики друг </a:t>
            </a:r>
            <a:r>
              <a:rPr lang="ru-RU" sz="1300" b="0" i="1" dirty="0" smtClean="0">
                <a:latin typeface="Times New Roman" pitchFamily="18" charset="0"/>
                <a:cs typeface="Times New Roman" pitchFamily="18" charset="0"/>
              </a:rPr>
              <a:t>другу.</a:t>
            </a:r>
            <a:r>
              <a:rPr lang="ru-RU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0" dirty="0" smtClean="0">
                <a:latin typeface="Times New Roman" pitchFamily="18" charset="0"/>
                <a:cs typeface="Times New Roman" pitchFamily="18" charset="0"/>
              </a:rPr>
            </a:br>
            <a:endParaRPr lang="ru-RU" b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14375" y="0"/>
            <a:ext cx="7072313" cy="1457325"/>
          </a:xfrm>
        </p:spPr>
        <p:txBody>
          <a:bodyPr>
            <a:noAutofit/>
          </a:bodyPr>
          <a:lstStyle/>
          <a:p>
            <a:pPr algn="just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b="1" i="1" dirty="0" smtClean="0">
                <a:solidFill>
                  <a:schemeClr val="tx2">
                    <a:lumMod val="75000"/>
                  </a:schemeClr>
                </a:solidFill>
              </a:rPr>
              <a:t>Принципы, которыми следует руководствоваться учителю при осуществлении оценочной деятельности: </a:t>
            </a:r>
            <a:br>
              <a:rPr lang="ru-RU" b="1" i="1" dirty="0" smtClean="0">
                <a:solidFill>
                  <a:schemeClr val="tx2">
                    <a:lumMod val="75000"/>
                  </a:schemeClr>
                </a:solidFill>
              </a:rPr>
            </a:br>
            <a:endParaRPr lang="ru-RU" b="1" i="1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9217" name="Picture 1" descr="C:\Documents and Settings\Olga\Мои документы\Мои рисунки\2487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191500" y="5715016"/>
            <a:ext cx="9525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92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2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2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1285860"/>
            <a:ext cx="7215238" cy="4572032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100" dirty="0" smtClean="0">
                <a:solidFill>
                  <a:srgbClr val="C00000"/>
                </a:solidFill>
              </a:rPr>
              <a:t>Взаимооценка</a:t>
            </a:r>
            <a:r>
              <a:rPr lang="ru-RU" sz="3100" dirty="0" smtClean="0">
                <a:solidFill>
                  <a:schemeClr val="tx2">
                    <a:lumMod val="75000"/>
                  </a:schemeClr>
                </a:solidFill>
              </a:rPr>
              <a:t> - важнейшая составляющая оценочной деятельности на уроке, </a:t>
            </a:r>
            <a:r>
              <a:rPr lang="ru-RU" sz="3100" smtClean="0">
                <a:solidFill>
                  <a:schemeClr val="tx2">
                    <a:lumMod val="75000"/>
                  </a:schemeClr>
                </a:solidFill>
              </a:rPr>
              <a:t>так как  </a:t>
            </a:r>
            <a:r>
              <a:rPr lang="ru-RU" sz="3100" dirty="0" smtClean="0">
                <a:solidFill>
                  <a:schemeClr val="tx2">
                    <a:lumMod val="75000"/>
                  </a:schemeClr>
                </a:solidFill>
              </a:rPr>
              <a:t>эта деятельность побуждает ученика быть на уроке в активной деятельной позиции, анализировать, сравнивать, оценивать, делать выводы, стремиться работать лучше.  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dirty="0" smtClean="0">
                <a:solidFill>
                  <a:schemeClr val="tx2">
                    <a:lumMod val="75000"/>
                  </a:schemeClr>
                </a:solidFill>
              </a:rPr>
            </a:b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8193" name="Picture 1" descr="C:\Documents and Settings\Olga\Мои документы\Мои рисунки\2487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191500" y="5715016"/>
            <a:ext cx="9525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81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81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1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62" y="3786190"/>
            <a:ext cx="6255488" cy="4286256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</a:rPr>
              <a:t>Урок-концерт, </a:t>
            </a:r>
            <a:br>
              <a:rPr lang="ru-RU" sz="1800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</a:rPr>
              <a:t>урок-пресс-конференция,</a:t>
            </a:r>
            <a:br>
              <a:rPr lang="ru-RU" sz="1800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tx2">
                    <a:lumMod val="75000"/>
                  </a:schemeClr>
                </a:solidFill>
              </a:rPr>
              <a:t>урок-инсценирование</a:t>
            </a: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</a:rPr>
              <a:t>, </a:t>
            </a:r>
            <a:br>
              <a:rPr lang="ru-RU" sz="1800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</a:rPr>
              <a:t>урок-презентация</a:t>
            </a:r>
            <a:endParaRPr lang="ru-RU" sz="1800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7169" name="Picture 1" descr="C:\Documents and Settings\Olga\Мои документы\Мои рисунки\2487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191500" y="5643578"/>
            <a:ext cx="9525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6" descr="ф2 015"/>
          <p:cNvPicPr>
            <a:picLocks noChangeAspect="1" noChangeArrowheads="1"/>
          </p:cNvPicPr>
          <p:nvPr/>
        </p:nvPicPr>
        <p:blipFill>
          <a:blip r:embed="rId3">
            <a:lum bright="18000" contrast="24000"/>
          </a:blip>
          <a:srcRect r="34738"/>
          <a:stretch>
            <a:fillRect/>
          </a:stretch>
        </p:blipFill>
        <p:spPr bwMode="auto">
          <a:xfrm>
            <a:off x="250825" y="4365625"/>
            <a:ext cx="2227263" cy="2339975"/>
          </a:xfrm>
          <a:prstGeom prst="rect">
            <a:avLst/>
          </a:prstGeom>
          <a:noFill/>
          <a:ln w="57150">
            <a:solidFill>
              <a:schemeClr val="bg1">
                <a:lumMod val="50000"/>
              </a:schemeClr>
            </a:solidFill>
            <a:miter lim="800000"/>
            <a:headEnd/>
            <a:tailEnd/>
          </a:ln>
        </p:spPr>
      </p:pic>
      <p:pic>
        <p:nvPicPr>
          <p:cNvPr id="6" name="Picture 13" descr="Image-172"/>
          <p:cNvPicPr>
            <a:picLocks noChangeAspect="1" noChangeArrowheads="1"/>
          </p:cNvPicPr>
          <p:nvPr/>
        </p:nvPicPr>
        <p:blipFill>
          <a:blip r:embed="rId4"/>
          <a:srcRect r="50754" b="18770"/>
          <a:stretch>
            <a:fillRect/>
          </a:stretch>
        </p:blipFill>
        <p:spPr bwMode="auto">
          <a:xfrm>
            <a:off x="5643563" y="4286250"/>
            <a:ext cx="2306637" cy="2376488"/>
          </a:xfrm>
          <a:prstGeom prst="rect">
            <a:avLst/>
          </a:prstGeom>
          <a:noFill/>
          <a:ln w="57150">
            <a:solidFill>
              <a:schemeClr val="bg1">
                <a:lumMod val="50000"/>
              </a:schemeClr>
            </a:solidFill>
            <a:miter lim="800000"/>
            <a:headEnd/>
            <a:tailEnd/>
          </a:ln>
        </p:spPr>
      </p:pic>
      <p:pic>
        <p:nvPicPr>
          <p:cNvPr id="10244" name="Picture 4" descr="H:\Olga\Школа\Фотографии\Новая папка\IMG_0038.JPG"/>
          <p:cNvPicPr>
            <a:picLocks noChangeAspect="1" noChangeArrowheads="1"/>
          </p:cNvPicPr>
          <p:nvPr/>
        </p:nvPicPr>
        <p:blipFill>
          <a:blip r:embed="rId5">
            <a:lum bright="20000"/>
          </a:blip>
          <a:srcRect/>
          <a:stretch>
            <a:fillRect/>
          </a:stretch>
        </p:blipFill>
        <p:spPr bwMode="auto">
          <a:xfrm>
            <a:off x="214313" y="285750"/>
            <a:ext cx="2852737" cy="2139950"/>
          </a:xfrm>
          <a:prstGeom prst="rect">
            <a:avLst/>
          </a:prstGeom>
          <a:noFill/>
          <a:ln w="57150">
            <a:solidFill>
              <a:schemeClr val="bg1">
                <a:lumMod val="50000"/>
              </a:schemeClr>
            </a:solidFill>
          </a:ln>
        </p:spPr>
      </p:pic>
      <p:pic>
        <p:nvPicPr>
          <p:cNvPr id="10245" name="Picture 5" descr="H:\Olga\Школа\Фотографии\Новая папка\IMG_0039.JPG"/>
          <p:cNvPicPr>
            <a:picLocks noChangeAspect="1" noChangeArrowheads="1"/>
          </p:cNvPicPr>
          <p:nvPr/>
        </p:nvPicPr>
        <p:blipFill>
          <a:blip r:embed="rId6">
            <a:lum bright="20000"/>
          </a:blip>
          <a:srcRect/>
          <a:stretch>
            <a:fillRect/>
          </a:stretch>
        </p:blipFill>
        <p:spPr bwMode="auto">
          <a:xfrm>
            <a:off x="4714875" y="214313"/>
            <a:ext cx="3238500" cy="2428875"/>
          </a:xfrm>
          <a:prstGeom prst="rect">
            <a:avLst/>
          </a:prstGeom>
          <a:noFill/>
          <a:ln w="38100">
            <a:solidFill>
              <a:schemeClr val="bg1">
                <a:lumMod val="50000"/>
              </a:schemeClr>
            </a:solidFill>
          </a:ln>
        </p:spPr>
      </p:pic>
      <p:pic>
        <p:nvPicPr>
          <p:cNvPr id="10" name="Picture 9" descr="ф2 012"/>
          <p:cNvPicPr>
            <a:picLocks noChangeAspect="1" noChangeArrowheads="1"/>
          </p:cNvPicPr>
          <p:nvPr/>
        </p:nvPicPr>
        <p:blipFill>
          <a:blip r:embed="rId7">
            <a:lum bright="18000" contrast="18000"/>
          </a:blip>
          <a:srcRect l="36186" t="49564" r="33226" b="20210"/>
          <a:stretch>
            <a:fillRect/>
          </a:stretch>
        </p:blipFill>
        <p:spPr bwMode="auto">
          <a:xfrm>
            <a:off x="2571750" y="1714500"/>
            <a:ext cx="3143250" cy="1949450"/>
          </a:xfrm>
          <a:prstGeom prst="rect">
            <a:avLst/>
          </a:prstGeom>
          <a:noFill/>
          <a:ln w="57150">
            <a:solidFill>
              <a:schemeClr val="bg1">
                <a:lumMod val="50000"/>
              </a:schemeClr>
            </a:solidFill>
            <a:miter lim="800000"/>
            <a:headEnd/>
            <a:tailEnd/>
          </a:ln>
        </p:spPr>
      </p:pic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10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10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0"/>
                            </p:stCondLst>
                            <p:childTnLst>
                              <p:par>
                                <p:cTn id="2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000"/>
                            </p:stCondLst>
                            <p:childTnLst>
                              <p:par>
                                <p:cTn id="2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7000"/>
                            </p:stCondLst>
                            <p:childTnLst>
                              <p:par>
                                <p:cTn id="2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7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1214422"/>
            <a:ext cx="7572428" cy="4786346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100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sz="3100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3100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sz="3100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3100" dirty="0" smtClean="0">
                <a:solidFill>
                  <a:schemeClr val="tx2">
                    <a:lumMod val="75000"/>
                  </a:schemeClr>
                </a:solidFill>
              </a:rPr>
              <a:t> - умение четко и логично излагать материал, </a:t>
            </a:r>
            <a:br>
              <a:rPr lang="ru-RU" sz="3100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3100" dirty="0" smtClean="0">
                <a:solidFill>
                  <a:schemeClr val="tx2">
                    <a:lumMod val="75000"/>
                  </a:schemeClr>
                </a:solidFill>
              </a:rPr>
              <a:t> - глубина содержания выступления, </a:t>
            </a:r>
            <a:br>
              <a:rPr lang="ru-RU" sz="3100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3100" dirty="0" smtClean="0">
                <a:solidFill>
                  <a:schemeClr val="tx2">
                    <a:lumMod val="75000"/>
                  </a:schemeClr>
                </a:solidFill>
              </a:rPr>
              <a:t> - манера изложения, </a:t>
            </a:r>
            <a:br>
              <a:rPr lang="ru-RU" sz="3100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3100" dirty="0" smtClean="0">
                <a:solidFill>
                  <a:schemeClr val="tx2">
                    <a:lumMod val="75000"/>
                  </a:schemeClr>
                </a:solidFill>
              </a:rPr>
              <a:t> - умение отвечать на вопросы</a:t>
            </a:r>
            <a:r>
              <a:rPr lang="ru-RU" sz="3100" dirty="0" smtClean="0"/>
              <a:t>.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6145" name="Picture 1" descr="C:\Documents and Settings\Olga\Мои документы\Мои рисунки\2487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191500" y="5715016"/>
            <a:ext cx="9525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642938" y="428625"/>
            <a:ext cx="6357937" cy="10779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bg2">
                    <a:lumMod val="50000"/>
                  </a:schemeClr>
                </a:solidFill>
                <a:latin typeface="+mn-lt"/>
              </a:rPr>
              <a:t>Критерии оценивания устных ответов: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1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1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1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821837"/>
            <a:ext cx="7572428" cy="2893179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100" dirty="0" smtClean="0"/>
              <a:t> </a:t>
            </a:r>
            <a:br>
              <a:rPr lang="ru-RU" sz="3100" dirty="0" smtClean="0"/>
            </a:br>
            <a:r>
              <a:rPr lang="ru-RU" sz="3100" dirty="0" smtClean="0"/>
              <a:t> </a:t>
            </a:r>
            <a:r>
              <a:rPr lang="ru-RU" sz="3100" dirty="0" smtClean="0">
                <a:solidFill>
                  <a:schemeClr val="tx2">
                    <a:lumMod val="75000"/>
                  </a:schemeClr>
                </a:solidFill>
              </a:rPr>
              <a:t>- содержание, </a:t>
            </a:r>
            <a:br>
              <a:rPr lang="ru-RU" sz="3100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3100" dirty="0" smtClean="0">
                <a:solidFill>
                  <a:schemeClr val="tx2">
                    <a:lumMod val="75000"/>
                  </a:schemeClr>
                </a:solidFill>
              </a:rPr>
              <a:t> - оформление, </a:t>
            </a:r>
            <a:br>
              <a:rPr lang="ru-RU" sz="3100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3100" dirty="0" smtClean="0">
                <a:solidFill>
                  <a:schemeClr val="tx2">
                    <a:lumMod val="75000"/>
                  </a:schemeClr>
                </a:solidFill>
              </a:rPr>
              <a:t> - представление,</a:t>
            </a:r>
            <a:br>
              <a:rPr lang="ru-RU" sz="3100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3100" dirty="0" smtClean="0">
                <a:solidFill>
                  <a:schemeClr val="tx2">
                    <a:lumMod val="75000"/>
                  </a:schemeClr>
                </a:solidFill>
              </a:rPr>
              <a:t> - насколько интересно слушателям и т.д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. </a:t>
            </a:r>
            <a:br>
              <a:rPr lang="ru-RU" dirty="0" smtClean="0">
                <a:solidFill>
                  <a:schemeClr val="tx2">
                    <a:lumMod val="75000"/>
                  </a:schemeClr>
                </a:solidFill>
              </a:rPr>
            </a:b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28625" y="571500"/>
            <a:ext cx="7429500" cy="1285875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2400" b="1" i="1" dirty="0" smtClean="0">
                <a:solidFill>
                  <a:schemeClr val="tx2">
                    <a:lumMod val="75000"/>
                  </a:schemeClr>
                </a:solidFill>
              </a:rPr>
              <a:t>Оценка таких творческих работ учащихся, как литературные газеты, афиши к драматическим произведениям, кроссворды, тесты, словарные диктанты</a:t>
            </a:r>
            <a:endParaRPr lang="ru-RU" sz="2400" b="1" i="1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5121" name="Picture 1" descr="C:\Documents and Settings\Olga\Мои документы\Мои рисунки\2487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191500" y="5643578"/>
            <a:ext cx="9525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1000"/>
                                        <p:tgtEl>
                                          <p:spTgt spid="5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3678997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6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br>
              <a:rPr lang="ru-RU" sz="3600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3600" dirty="0" smtClean="0">
                <a:solidFill>
                  <a:schemeClr val="tx2">
                    <a:lumMod val="75000"/>
                  </a:schemeClr>
                </a:solidFill>
              </a:rPr>
              <a:t> - </a:t>
            </a:r>
            <a:r>
              <a:rPr lang="ru-RU" sz="3600" i="1" dirty="0" smtClean="0">
                <a:solidFill>
                  <a:srgbClr val="C00000"/>
                </a:solidFill>
              </a:rPr>
              <a:t>достоинства ответа</a:t>
            </a:r>
            <a:r>
              <a:rPr lang="ru-RU" sz="3600" i="1" dirty="0" smtClean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ru-RU" sz="3600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sz="3600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3600" dirty="0" smtClean="0">
                <a:solidFill>
                  <a:schemeClr val="tx2">
                    <a:lumMod val="75000"/>
                  </a:schemeClr>
                </a:solidFill>
              </a:rPr>
              <a:t> - замечания, </a:t>
            </a:r>
            <a:br>
              <a:rPr lang="ru-RU" sz="3600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3600" dirty="0" smtClean="0">
                <a:solidFill>
                  <a:schemeClr val="tx2">
                    <a:lumMod val="75000"/>
                  </a:schemeClr>
                </a:solidFill>
              </a:rPr>
              <a:t> - дополнения,</a:t>
            </a:r>
            <a:br>
              <a:rPr lang="ru-RU" sz="3600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3600" dirty="0" smtClean="0">
                <a:solidFill>
                  <a:schemeClr val="tx2">
                    <a:lumMod val="75000"/>
                  </a:schemeClr>
                </a:solidFill>
              </a:rPr>
              <a:t> - исправления, </a:t>
            </a:r>
            <a:br>
              <a:rPr lang="ru-RU" sz="3600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3600" dirty="0" smtClean="0">
                <a:solidFill>
                  <a:schemeClr val="tx2">
                    <a:lumMod val="75000"/>
                  </a:schemeClr>
                </a:solidFill>
              </a:rPr>
              <a:t> - общий вывод. 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dirty="0" smtClean="0">
                <a:solidFill>
                  <a:schemeClr val="tx2">
                    <a:lumMod val="75000"/>
                  </a:schemeClr>
                </a:solidFill>
              </a:rPr>
            </a:b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85875" y="714375"/>
            <a:ext cx="6254750" cy="1214438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3200" b="1" i="1" dirty="0" smtClean="0">
                <a:solidFill>
                  <a:schemeClr val="bg2">
                    <a:lumMod val="50000"/>
                  </a:schemeClr>
                </a:solidFill>
              </a:rPr>
              <a:t>Рецензия устного ответа :</a:t>
            </a:r>
            <a:endParaRPr lang="ru-RU" sz="3200" b="1" i="1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4097" name="Picture 1" descr="C:\Documents and Settings\Olga\Мои документы\Мои рисунки\2487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191500" y="5643578"/>
            <a:ext cx="9525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0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38" y="1928802"/>
            <a:ext cx="6255488" cy="4143404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200" dirty="0" smtClean="0">
                <a:solidFill>
                  <a:schemeClr val="accent1">
                    <a:lumMod val="75000"/>
                  </a:schemeClr>
                </a:solidFill>
              </a:rPr>
              <a:t>Учащийся должен </a:t>
            </a:r>
            <a:br>
              <a:rPr lang="ru-RU" sz="22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200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sz="22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200" dirty="0" smtClean="0">
                <a:solidFill>
                  <a:schemeClr val="accent1">
                    <a:lumMod val="75000"/>
                  </a:schemeClr>
                </a:solidFill>
              </a:rPr>
              <a:t> - иметь четкое представление о цели учебной деятельности; </a:t>
            </a:r>
            <a:br>
              <a:rPr lang="ru-RU" sz="22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200" dirty="0" smtClean="0">
                <a:solidFill>
                  <a:schemeClr val="accent1">
                    <a:lumMod val="75000"/>
                  </a:schemeClr>
                </a:solidFill>
              </a:rPr>
              <a:t> - иметь четкое представление о познавательных результатах своей учебной деятельности; </a:t>
            </a:r>
            <a:br>
              <a:rPr lang="ru-RU" sz="22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200" dirty="0" smtClean="0">
                <a:solidFill>
                  <a:schemeClr val="accent1">
                    <a:lumMod val="75000"/>
                  </a:schemeClr>
                </a:solidFill>
              </a:rPr>
              <a:t> - четко представлять, какими навыками и умениями он должен владеть в том или ином классе;</a:t>
            </a:r>
            <a:br>
              <a:rPr lang="ru-RU" sz="22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200" dirty="0" smtClean="0">
                <a:solidFill>
                  <a:schemeClr val="accent1">
                    <a:lumMod val="75000"/>
                  </a:schemeClr>
                </a:solidFill>
              </a:rPr>
              <a:t> - понимать, что самооценка нужна для того, чтобы процесс его учения становился сознательным, а следовательно, более эффективным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  <a:r>
              <a:rPr lang="ru-RU" dirty="0" smtClean="0"/>
              <a:t>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00125" y="285750"/>
            <a:ext cx="6254750" cy="1314450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2400" i="1" dirty="0" smtClean="0">
                <a:solidFill>
                  <a:schemeClr val="accent1">
                    <a:lumMod val="75000"/>
                  </a:schemeClr>
                </a:solidFill>
              </a:rPr>
              <a:t> </a:t>
            </a:r>
            <a:r>
              <a:rPr lang="ru-RU" sz="2400" b="1" i="1" dirty="0" smtClean="0">
                <a:solidFill>
                  <a:schemeClr val="bg2">
                    <a:lumMod val="50000"/>
                  </a:schemeClr>
                </a:solidFill>
              </a:rPr>
              <a:t>Какие же принципы следует положить в основу формирования у детей умения самооценки? </a:t>
            </a:r>
          </a:p>
          <a:p>
            <a:pPr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dirty="0"/>
          </a:p>
        </p:txBody>
      </p:sp>
      <p:pic>
        <p:nvPicPr>
          <p:cNvPr id="3073" name="Picture 1" descr="C:\Documents and Settings\Olga\Мои документы\Мои рисунки\2487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750" y="5715000"/>
            <a:ext cx="9525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1000"/>
                                        <p:tgtEl>
                                          <p:spTgt spid="30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28662" y="1714488"/>
            <a:ext cx="6255488" cy="4005853"/>
          </a:xfrm>
        </p:spPr>
        <p:txBody>
          <a:bodyPr/>
          <a:lstStyle/>
          <a:p>
            <a:pPr lvl="0" algn="just"/>
            <a: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  <a:t> - </a:t>
            </a:r>
            <a:r>
              <a:rPr lang="ru-RU" sz="2400" b="1" dirty="0" smtClean="0">
                <a:solidFill>
                  <a:schemeClr val="bg2">
                    <a:lumMod val="25000"/>
                  </a:schemeClr>
                </a:solidFill>
              </a:rPr>
              <a:t>заявление ребенка, что он может делать упражнения раньше, чем выучит правила; </a:t>
            </a:r>
          </a:p>
          <a:p>
            <a:pPr lvl="0" algn="just"/>
            <a:r>
              <a:rPr lang="ru-RU" sz="2400" b="1" dirty="0" smtClean="0">
                <a:solidFill>
                  <a:schemeClr val="bg2">
                    <a:lumMod val="25000"/>
                  </a:schemeClr>
                </a:solidFill>
              </a:rPr>
              <a:t> - утверждения, что в классе было так понятно объяснено, что учить и повторять совершенно не требуется; </a:t>
            </a:r>
          </a:p>
          <a:p>
            <a:pPr lvl="0" algn="just"/>
            <a:r>
              <a:rPr lang="ru-RU" sz="2400" b="1" dirty="0" smtClean="0">
                <a:solidFill>
                  <a:schemeClr val="bg2">
                    <a:lumMod val="25000"/>
                  </a:schemeClr>
                </a:solidFill>
              </a:rPr>
              <a:t> - уверения, что плохую отметку в классе он получил случайно, так как забыл в момент, когда вызвали, но вообще-то он все знает хорошо и т.д. </a:t>
            </a:r>
          </a:p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1214414" y="357166"/>
            <a:ext cx="607223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i="1" dirty="0" smtClean="0">
                <a:solidFill>
                  <a:schemeClr val="bg2">
                    <a:lumMod val="50000"/>
                  </a:schemeClr>
                </a:solidFill>
              </a:rPr>
              <a:t>Обычные признаки кажущейся понятности задания: 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Другая 1">
      <a:dk1>
        <a:srgbClr val="006666"/>
      </a:dk1>
      <a:lt1>
        <a:srgbClr val="F4E7ED"/>
      </a:lt1>
      <a:dk2>
        <a:srgbClr val="892D4E"/>
      </a:dk2>
      <a:lt2>
        <a:srgbClr val="F4E7ED"/>
      </a:lt2>
      <a:accent1>
        <a:srgbClr val="A24A73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Другая 1">
    <a:dk1>
      <a:srgbClr val="006666"/>
    </a:dk1>
    <a:lt1>
      <a:srgbClr val="F4E7ED"/>
    </a:lt1>
    <a:dk2>
      <a:srgbClr val="892D4E"/>
    </a:dk2>
    <a:lt2>
      <a:srgbClr val="F4E7ED"/>
    </a:lt2>
    <a:accent1>
      <a:srgbClr val="A24A73"/>
    </a:accent1>
    <a:accent2>
      <a:srgbClr val="AC66BB"/>
    </a:accent2>
    <a:accent3>
      <a:srgbClr val="DE6C36"/>
    </a:accent3>
    <a:accent4>
      <a:srgbClr val="F9B639"/>
    </a:accent4>
    <a:accent5>
      <a:srgbClr val="CF6DA4"/>
    </a:accent5>
    <a:accent6>
      <a:srgbClr val="FA8D3D"/>
    </a:accent6>
    <a:hlink>
      <a:srgbClr val="FFDE66"/>
    </a:hlink>
    <a:folHlink>
      <a:srgbClr val="D490C5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196</TotalTime>
  <Words>196</Words>
  <Application>Microsoft Office PowerPoint</Application>
  <PresentationFormat>Экран (4:3)</PresentationFormat>
  <Paragraphs>27</Paragraphs>
  <Slides>12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Изящная</vt:lpstr>
      <vt:lpstr>Система контроля и  оценки  учащихся  на уроках русского языка  и литературы </vt:lpstr>
      <vt:lpstr>   - любая деятельность ученика по добыванию знаний должна быть оценена;  - оценка не должна носить в первую очередь контролирующей  и констатирующей функции на каждом уроке;  - она должна прежде всего содержать в себе побуждающие для ученика стимулы,  - должна способствовать тому, чтобы у ученика проснулось желание учиться, если таковое пока дремлет, или желание узнать больше, основательнее, глубже, если это желание уже есть;  - контролирующие и констатирующие функции оценка проявит на итоговом уроке, при итоговом тестировании или зачете, в общем, тогда, когда подводится итог изучения учебного материала;  - оценка на уроке должна быть полностью лишена какого-либо момента сравнения одного ученика с другим;  - она в первую очередь должна отмечать изменения, происходящие с данным учащимся, позитивные или негативные;  - оценка не должна быть наказанием для ученика со стороны учителя;   - оценке учителя должна предшествовать самооценка ученика, а отсюда необходимое условие - постоянно учить детей самооценке и саморефлексии;  - оценка должна быть понятна ученику и восприниматься им как объективная;  - оценка не должна быть убийственной для того, кто старался и у него пока не получается, она должна постоянно давать ему надежду на то, что количество обязательно перейдет в качество;  - нельзя абсолютизировать роль оценки на уроке, учащийся должен понимать: это не самое главное в процессе обучения, и роль учителя во многом состоит в том, чтобы разъяснить детям, зачем нужна оценка на уроке;  - оценку должен давать не только учитель, но и ученики друг другу.  </vt:lpstr>
      <vt:lpstr>Взаимооценка - важнейшая составляющая оценочной деятельности на уроке, так как  эта деятельность побуждает ученика быть на уроке в активной деятельной позиции, анализировать, сравнивать, оценивать, делать выводы, стремиться работать лучше.   </vt:lpstr>
      <vt:lpstr>Урок-концерт,  урок-пресс-конференция,  урок-инсценирование,  урок-презентация</vt:lpstr>
      <vt:lpstr>   - умение четко и логично излагать материал,   - глубина содержания выступления,   - манера изложения,   - умение отвечать на вопросы.  </vt:lpstr>
      <vt:lpstr>   - содержание,   - оформление,   - представление,  - насколько интересно слушателям и т.д.  </vt:lpstr>
      <vt:lpstr>   - достоинства ответа,   - замечания,   - дополнения,  - исправления,   - общий вывод.  </vt:lpstr>
      <vt:lpstr>Учащийся должен    - иметь четкое представление о цели учебной деятельности;   - иметь четкое представление о познавательных результатах своей учебной деятельности;   - четко представлять, какими навыками и умениями он должен владеть в том или ином классе;  - понимать, что самооценка нужна для того, чтобы процесс его учения становился сознательным, а следовательно, более эффективным.  </vt:lpstr>
      <vt:lpstr>Слайд 9</vt:lpstr>
      <vt:lpstr>Памятка для учащихся «Рефлексия урока»    Наш  урок  подошёл  к концу, и Я хочу сказать...     -Мне больше всего удалось ...   -За что я могу себя похвалить?   -за что я  могу похвалить одноклассников?   -Что приобрёл?   -Что меня удивило?  - Для меня было открытием то, что ...   - Что, на мой взгляд, не удалось? Почему? Что учесть на будущее? </vt:lpstr>
      <vt:lpstr>Слайд 11</vt:lpstr>
      <vt:lpstr>Спасибо за внимание!</vt:lpstr>
    </vt:vector>
  </TitlesOfParts>
  <Company>Маруся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Olga</dc:creator>
  <cp:lastModifiedBy>1</cp:lastModifiedBy>
  <cp:revision>24</cp:revision>
  <dcterms:created xsi:type="dcterms:W3CDTF">2009-01-20T06:50:40Z</dcterms:created>
  <dcterms:modified xsi:type="dcterms:W3CDTF">2010-01-23T18:48:41Z</dcterms:modified>
</cp:coreProperties>
</file>