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4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49"/>
    <a:srgbClr val="00A8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1720AE-2DC2-4F91-A1C3-276B59F7EA3D}" type="datetimeFigureOut">
              <a:rPr lang="ru-RU"/>
              <a:pPr>
                <a:defRPr/>
              </a:pPr>
              <a:t>28.01.2010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1389DC-EC16-454D-BD7B-6A124F03C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19E136-E4B8-4E81-BE42-4E0E35AED40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89530-344F-4066-A50E-8A6D31F5104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C8E341-E724-45B7-A46C-748F8007F8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FEE9-E821-49FA-985B-928809ECA364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9650A-EDCC-4CD4-BF41-1AA6939A2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53DE0-64C6-407B-9D3C-8ED479DDA732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07028-A93F-401A-A525-2DB2EF033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285B-A7F4-46CE-BFCF-95576852E62E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3D5E-26B8-4779-97EE-1B1B7F6F8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1F89-5B2D-4B6B-B7FE-6D6DD8B36F1B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18B8-1B91-4E0C-BEE3-0E431E4D9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A56C-FE6B-4951-80B4-969AE97CE98A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76A2-5AF8-4EDA-A65A-F40990F4A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9D955-A74B-4222-A710-CE8723494761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132B-BB44-43FE-9973-62EF81EA5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AC0B-FD3E-4368-9B88-CAF35EAFE388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EF9B-C549-45D4-BB5B-DC3F9E79F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7B2B9-DC46-4A6D-96FB-E561BC24CD36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6F8E-FFCE-4048-ADFD-FDB08CB5A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125B-6F8C-42A1-A8E3-B85B6538468B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2A9FB-2516-4A62-B40D-B712CF82A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BF3D5-751B-4B22-83E4-104FB0F10FD2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8BC17-5A76-488E-AF12-6417989B9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9AC0-B880-4FD7-9129-6B90C8EB57A9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3894-3157-4AC1-B241-E3885A04F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EE9C7-53BB-4298-932E-841F1E3E9511}" type="datetimeFigureOut">
              <a:rPr lang="en-US"/>
              <a:pPr>
                <a:defRPr/>
              </a:pPr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DD6C1-5D2A-4673-A25A-57666CD7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file:///G:\&#1059;&#1088;&#1086;&#1082;&#1080;\&#1085;&#1086;&#1103;&#1073;&#1088;&#1100;%202008\72%20-%20&#1056;.%20&#1050;&#1048;&#1053;%20-%20&#1057;&#1048;&#1052;&#1060;&#1054;&#1053;&#1048;&#1071;%20&#8470;5.mp3" TargetMode="External"/><Relationship Id="rId1" Type="http://schemas.openxmlformats.org/officeDocument/2006/relationships/video" Target="file:///C:\User\&#1087;&#1088;&#1080;&#1089;&#1091;&#1093;&#1080;&#1085;&#1072;\&#1086;&#1103;\TITLE1.AVI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file:///D:\&#1052;&#1091;&#1079;&#1099;&#1082;&#1072;\72%20-%20&#1056;.%20&#1050;&#1048;&#1053;%20-%20&#1057;&#1048;&#1052;&#1060;&#1054;&#1053;&#1048;&#1071;%20&#8470;5.mp3" TargetMode="External"/><Relationship Id="rId1" Type="http://schemas.openxmlformats.org/officeDocument/2006/relationships/video" Target="file:///C:\User\&#1087;&#1088;&#1080;&#1089;&#1091;&#1093;&#1080;&#1085;&#1072;\&#1086;&#1103;\TITLE1.AVI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42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4876800"/>
            <a:ext cx="739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ленты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0550" y="0"/>
            <a:ext cx="933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TITLE1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914400" y="0"/>
            <a:ext cx="73152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 rot="20631221">
            <a:off x="1868419" y="3574889"/>
            <a:ext cx="28071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+mn-cs"/>
              </a:rPr>
              <a:t>Кроссворд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43400" y="533400"/>
            <a:ext cx="32723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РАЗГАДАЙ</a:t>
            </a:r>
          </a:p>
        </p:txBody>
      </p:sp>
      <p:pic>
        <p:nvPicPr>
          <p:cNvPr id="11" name="72 - Р. КИН - СИМФОНИЯ №5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077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20"/>
                            </p:stCondLst>
                            <p:childTnLst>
                              <p:par>
                                <p:cTn id="17" presetID="14" presetClass="emph" presetSubtype="0" repeatCount="300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3724"/>
                                      </p:to>
                                    </p:animClr>
                                    <p:animClr clrSpc="rgb"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3724"/>
                                      </p:to>
                                    </p:animClr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680"/>
                            </p:stCondLst>
                            <p:childTnLst>
                              <p:par>
                                <p:cTn id="26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180"/>
                            </p:stCondLst>
                            <p:childTnLst>
                              <p:par>
                                <p:cTn id="31" presetID="6" presetClass="emph" presetSubtype="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180"/>
                            </p:stCondLst>
                            <p:childTnLst>
                              <p:par>
                                <p:cTn id="34" presetID="41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animMotion origin="layout" path="M 0.07118 0.07268 C 0.06267 0.06366 0.03299 0.05486 0.02274 0.05486 C -0.04271 0.05486 -0.11007 0.19491 -0.11007 0.33518 C -0.11007 0.26435 -0.14392 0.19491 -0.17569 0.19491 C -0.20938 0.19491 -0.24132 0.26551 -0.24132 0.33518 C -0.24132 0.30023 -0.25816 0.26435 -0.275 0.26435 C -0.29184 0.26435 -0.30868 0.2993 -0.30868 0.33518 C -0.30868 0.31713 -0.31701 0.30023 -0.32552 0.30023 C -0.33385 0.30023 -0.34236 0.31805 -0.34236 0.33518 C -0.34236 0.32592 -0.3467 0.31713 -0.35069 0.31713 C -0.35295 0.31713 -0.3592 0.32592 -0.3592 0.33518 C -0.3592 0.33055 -0.36129 0.32592 -0.36354 0.32592 C -0.36354 0.32477 -0.36788 0.33055 -0.36788 0.33518 C -0.36788 0.33264 -0.36788 0.33055 -0.37014 0.33055 C -0.37014 0.33171 -0.3724 0.33287 -0.3724 0.33518 C -0.3724 0.3338 -0.3724 0.33264 -0.3724 0.33171 C -0.37448 0.33171 -0.37448 0.33287 -0.37448 0.33403 C -0.37674 0.33403 -0.37674 0.33287 -0.37674 0.33171 C -0.37882 0.33171 -0.37882 0.33287 -0.37882 0.33403 " pathEditMode="relative" rAng="0" ptsTypes="fffffffffffffffffff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audio>
              <p:cMediaNode numSld="3" showWhenStopped="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/>
      <p:bldP spid="8" grpId="1"/>
      <p:bldP spid="9" grpId="0"/>
      <p:bldP spid="9" grpId="1"/>
      <p:bldP spid="9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429000" y="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2" name="Группа 13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32903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904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905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62000" y="381000"/>
            <a:ext cx="225632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вертикали:</a:t>
            </a:r>
          </a:p>
        </p:txBody>
      </p:sp>
      <p:grpSp>
        <p:nvGrpSpPr>
          <p:cNvPr id="71811" name="Group 131"/>
          <p:cNvGrpSpPr>
            <a:grpSpLocks/>
          </p:cNvGrpSpPr>
          <p:nvPr/>
        </p:nvGrpSpPr>
        <p:grpSpPr bwMode="auto">
          <a:xfrm>
            <a:off x="3657600" y="304800"/>
            <a:ext cx="4876800" cy="5562600"/>
            <a:chOff x="4678" y="528"/>
            <a:chExt cx="3953" cy="5018"/>
          </a:xfrm>
        </p:grpSpPr>
        <p:sp>
          <p:nvSpPr>
            <p:cNvPr id="32840" name="Text Box 132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2841" name="Text Box 133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42" name="Text Box 134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2843" name="Text Box 135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2844" name="Text Box 136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2845" name="Text Box 137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2846" name="Text Box 138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2847" name="Text Box 139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48" name="Text Box 140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9" name="Text Box 141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0" name="Text Box 142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1" name="Text Box 143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2" name="Text Box 144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3" name="Text Box 145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4" name="Text Box 146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5" name="Text Box 147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6" name="Text Box 148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7" name="Text Box 149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2858" name="Text Box 150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9" name="Text Box 151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2860" name="Text Box 152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1" name="Text Box 153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2" name="Text Box 154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63" name="Text Box 155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2864" name="Text Box 156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65" name="Text Box 157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2866" name="Text Box 158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2867" name="Text Box 159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2868" name="Text Box 160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2869" name="Text Box 161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70" name="Text Box 162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2871" name="Text Box 163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2872" name="Text Box 164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2873" name="Text Box 165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2874" name="Text Box 166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2875" name="Text Box 167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32876" name="Text Box 168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7" name="Text Box 169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2878" name="Text Box 170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9" name="Text Box 171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2880" name="Text Box 172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2881" name="Text Box 173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2882" name="Text Box 174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2883" name="Text Box 175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2884" name="Text Box 176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2885" name="Text Box 177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32886" name="Text Box 178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7" name="Text Box 179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8" name="Text Box 180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9" name="Text Box 181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90" name="Text Box 182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2891" name="Text Box 183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2892" name="Text Box 184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2893" name="Text Box 185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2894" name="Text Box 186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2895" name="Text Box 187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6" name="Text Box 188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7" name="Text Box 189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8" name="Text Box 190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9" name="Text Box 191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900" name="Text Box 192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901" name="Text Box 193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902" name="Text Box 194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71875" name="Group 195"/>
          <p:cNvGrpSpPr>
            <a:grpSpLocks/>
          </p:cNvGrpSpPr>
          <p:nvPr/>
        </p:nvGrpSpPr>
        <p:grpSpPr bwMode="auto">
          <a:xfrm>
            <a:off x="3657600" y="304800"/>
            <a:ext cx="4876800" cy="5562600"/>
            <a:chOff x="4678" y="528"/>
            <a:chExt cx="3953" cy="5018"/>
          </a:xfrm>
        </p:grpSpPr>
        <p:sp>
          <p:nvSpPr>
            <p:cNvPr id="32777" name="Text Box 196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2778" name="Text Box 197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779" name="Text Box 198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2780" name="Text Box 199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2781" name="Text Box 200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2782" name="Text Box 201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2783" name="Text Box 202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2784" name="Text Box 203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785" name="Text Box 204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Text Box 205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7" name="Text Box 206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Text Box 207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Text Box 208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Text Box 209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Text Box 210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2" name="Text Box 211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3" name="Text Box 212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4" name="Text Box 213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2795" name="Text Box 214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Text Box 215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2797" name="Text Box 216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8" name="Text Box 217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9" name="Text Box 218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00" name="Text Box 219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2801" name="Text Box 220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02" name="Text Box 221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2803" name="Text Box 222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2804" name="Text Box 223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2805" name="Text Box 224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2806" name="Text Box 225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07" name="Text Box 226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2808" name="Text Box 227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2809" name="Text Box 228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2810" name="Text Box 229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2811" name="Text Box 230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2812" name="Text Box 231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ц</a:t>
              </a:r>
              <a:endParaRPr lang="ru-RU"/>
            </a:p>
          </p:txBody>
        </p:sp>
        <p:sp>
          <p:nvSpPr>
            <p:cNvPr id="32813" name="Text Box 232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2814" name="Text Box 233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2815" name="Text Box 234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16" name="Text Box 235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2817" name="Text Box 236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2818" name="Text Box 237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2819" name="Text Box 238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2820" name="Text Box 239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2821" name="Text Box 240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2822" name="Text Box 241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32823" name="Text Box 242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4" name="Text Box 243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5" name="Text Box 244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6" name="Text Box 245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2827" name="Text Box 246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2828" name="Text Box 247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2829" name="Text Box 248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2830" name="Text Box 249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2831" name="Text Box 250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2832" name="Text Box 251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3" name="Text Box 252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4" name="Text Box 253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5" name="Text Box 254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6" name="Text Box 255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7" name="Text Box 256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8" name="Text Box 257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9" name="Text Box 258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71746" name="Text Box 66"/>
          <p:cNvSpPr txBox="1">
            <a:spLocks noChangeArrowheads="1"/>
          </p:cNvSpPr>
          <p:nvPr/>
        </p:nvSpPr>
        <p:spPr bwMode="auto">
          <a:xfrm>
            <a:off x="838200" y="1524000"/>
            <a:ext cx="24384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7. Знак, используемый для записи числа 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429000" y="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20" name="Группа 13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34951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952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953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62000" y="381000"/>
            <a:ext cx="225632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вертикали:</a:t>
            </a:r>
          </a:p>
        </p:txBody>
      </p:sp>
      <p:grpSp>
        <p:nvGrpSpPr>
          <p:cNvPr id="34822" name="Group 195"/>
          <p:cNvGrpSpPr>
            <a:grpSpLocks/>
          </p:cNvGrpSpPr>
          <p:nvPr/>
        </p:nvGrpSpPr>
        <p:grpSpPr bwMode="auto">
          <a:xfrm>
            <a:off x="3733800" y="228600"/>
            <a:ext cx="4876800" cy="5562600"/>
            <a:chOff x="4678" y="528"/>
            <a:chExt cx="3953" cy="5018"/>
          </a:xfrm>
        </p:grpSpPr>
        <p:sp>
          <p:nvSpPr>
            <p:cNvPr id="34888" name="Text Box 196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4889" name="Text Box 197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90" name="Text Box 198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4891" name="Text Box 199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4892" name="Text Box 200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4893" name="Text Box 201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4894" name="Text Box 202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4895" name="Text Box 203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96" name="Text Box 204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7" name="Text Box 205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8" name="Text Box 206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9" name="Text Box 207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0" name="Text Box 208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1" name="Text Box 209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2" name="Text Box 210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3" name="Text Box 211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4" name="Text Box 212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5" name="Text Box 213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4906" name="Text Box 214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7" name="Text Box 215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4908" name="Text Box 216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9" name="Text Box 217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10" name="Text Box 218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911" name="Text Box 219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4912" name="Text Box 220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913" name="Text Box 221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4914" name="Text Box 222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4915" name="Text Box 223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4916" name="Text Box 224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4917" name="Text Box 225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918" name="Text Box 226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4919" name="Text Box 227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4920" name="Text Box 228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4921" name="Text Box 229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4922" name="Text Box 230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4923" name="Text Box 231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ц</a:t>
              </a:r>
              <a:endParaRPr lang="ru-RU"/>
            </a:p>
          </p:txBody>
        </p:sp>
        <p:sp>
          <p:nvSpPr>
            <p:cNvPr id="34924" name="Text Box 232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4925" name="Text Box 233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4926" name="Text Box 234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927" name="Text Box 235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4928" name="Text Box 236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4929" name="Text Box 237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4930" name="Text Box 238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4931" name="Text Box 239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4932" name="Text Box 240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4933" name="Text Box 241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34934" name="Text Box 242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35" name="Text Box 243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36" name="Text Box 244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37" name="Text Box 245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938" name="Text Box 246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4939" name="Text Box 247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4940" name="Text Box 248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4941" name="Text Box 249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4942" name="Text Box 250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4943" name="Text Box 251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44" name="Text Box 252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45" name="Text Box 253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46" name="Text Box 254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47" name="Text Box 255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48" name="Text Box 256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49" name="Text Box 257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50" name="Text Box 258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3733800" y="228600"/>
            <a:ext cx="4876800" cy="5562600"/>
            <a:chOff x="4678" y="528"/>
            <a:chExt cx="3953" cy="5018"/>
          </a:xfrm>
        </p:grpSpPr>
        <p:sp>
          <p:nvSpPr>
            <p:cNvPr id="34825" name="Text Box 196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4826" name="Text Box 197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27" name="Text Box 198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4828" name="Text Box 199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4829" name="Text Box 200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4830" name="Text Box 201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4831" name="Text Box 202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4832" name="Text Box 203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33" name="Text Box 204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4" name="Text Box 205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5" name="Text Box 206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6" name="Text Box 207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Text Box 208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Text Box 209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Text Box 210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0" name="Text Box 211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1" name="Text Box 212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2" name="Text Box 213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4843" name="Text Box 214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4" name="Text Box 215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4845" name="Text Box 216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6" name="Text Box 217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7" name="Text Box 218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48" name="Text Box 219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4849" name="Text Box 220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50" name="Text Box 221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4851" name="Text Box 222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4852" name="Text Box 223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4853" name="Text Box 224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4854" name="Text Box 225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55" name="Text Box 226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4856" name="Text Box 227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4857" name="Text Box 228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4858" name="Text Box 229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4859" name="Text Box 230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4860" name="Text Box 231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ц</a:t>
              </a:r>
              <a:endParaRPr lang="ru-RU"/>
            </a:p>
          </p:txBody>
        </p:sp>
        <p:sp>
          <p:nvSpPr>
            <p:cNvPr id="34861" name="Text Box 232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4862" name="Text Box 233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4863" name="Text Box 234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64" name="Text Box 235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4865" name="Text Box 236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4866" name="Text Box 237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4867" name="Text Box 238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4868" name="Text Box 239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4869" name="Text Box 240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4870" name="Text Box 241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ч</a:t>
              </a:r>
            </a:p>
          </p:txBody>
        </p:sp>
        <p:sp>
          <p:nvSpPr>
            <p:cNvPr id="34871" name="Text Box 242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4872" name="Text Box 243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4873" name="Text Box 244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4874" name="Text Box 245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4875" name="Text Box 246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4876" name="Text Box 247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4877" name="Text Box 248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4878" name="Text Box 249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4879" name="Text Box 250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4880" name="Text Box 251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1" name="Text Box 252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2" name="Text Box 253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3" name="Text Box 254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4" name="Text Box 255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5" name="Text Box 256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6" name="Text Box 257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7" name="Text Box 258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71746" name="Text Box 66"/>
          <p:cNvSpPr txBox="1">
            <a:spLocks noChangeArrowheads="1"/>
          </p:cNvSpPr>
          <p:nvPr/>
        </p:nvSpPr>
        <p:spPr bwMode="auto">
          <a:xfrm>
            <a:off x="838200" y="1524000"/>
            <a:ext cx="2438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8. Основной элемент системы счисления</a:t>
            </a:r>
          </a:p>
          <a:p>
            <a:r>
              <a:rPr lang="ru-RU" b="1" i="1">
                <a:solidFill>
                  <a:schemeClr val="folHlink"/>
                </a:solidFill>
              </a:rPr>
              <a:t> 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429000" y="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68" name="Группа 13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36999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000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001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62000" y="381000"/>
            <a:ext cx="225632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вертикали:</a:t>
            </a:r>
          </a:p>
        </p:txBody>
      </p:sp>
      <p:grpSp>
        <p:nvGrpSpPr>
          <p:cNvPr id="74051" name="Group 323"/>
          <p:cNvGrpSpPr>
            <a:grpSpLocks/>
          </p:cNvGrpSpPr>
          <p:nvPr/>
        </p:nvGrpSpPr>
        <p:grpSpPr bwMode="auto">
          <a:xfrm>
            <a:off x="3657600" y="228600"/>
            <a:ext cx="4876800" cy="5562600"/>
            <a:chOff x="4678" y="528"/>
            <a:chExt cx="3953" cy="5018"/>
          </a:xfrm>
        </p:grpSpPr>
        <p:sp>
          <p:nvSpPr>
            <p:cNvPr id="36936" name="Text Box 324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6937" name="Text Box 325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38" name="Text Box 326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6939" name="Text Box 327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6940" name="Text Box 328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6941" name="Text Box 329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6942" name="Text Box 330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6943" name="Text Box 331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44" name="Text Box 332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5" name="Text Box 333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6" name="Text Box 334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7" name="Text Box 335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8" name="Text Box 336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9" name="Text Box 337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0" name="Text Box 338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1" name="Text Box 339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2" name="Text Box 340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3" name="Text Box 341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6954" name="Text Box 342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5" name="Text Box 343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6956" name="Text Box 344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7" name="Text Box 345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8" name="Text Box 346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59" name="Text Box 347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6960" name="Text Box 348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61" name="Text Box 349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6962" name="Text Box 350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6963" name="Text Box 351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64" name="Text Box 352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6965" name="Text Box 353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66" name="Text Box 354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6967" name="Text Box 355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68" name="Text Box 356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6969" name="Text Box 357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70" name="Text Box 358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6971" name="Text Box 359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ц</a:t>
              </a:r>
              <a:endParaRPr lang="ru-RU"/>
            </a:p>
          </p:txBody>
        </p:sp>
        <p:sp>
          <p:nvSpPr>
            <p:cNvPr id="36972" name="Text Box 360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6973" name="Text Box 361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6974" name="Text Box 362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75" name="Text Box 363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6976" name="Text Box 364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77" name="Text Box 365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6978" name="Text Box 366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6979" name="Text Box 367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6980" name="Text Box 368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6981" name="Text Box 369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ч</a:t>
              </a:r>
              <a:endParaRPr lang="ru-RU"/>
            </a:p>
          </p:txBody>
        </p:sp>
        <p:sp>
          <p:nvSpPr>
            <p:cNvPr id="36982" name="Text Box 370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83" name="Text Box 371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6984" name="Text Box 372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85" name="Text Box 373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86" name="Text Box 374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6987" name="Text Box 375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88" name="Text Box 376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6989" name="Text Box 377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90" name="Text Box 378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6991" name="Text Box 379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6992" name="Text Box 380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93" name="Text Box 381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б</a:t>
              </a:r>
            </a:p>
          </p:txBody>
        </p:sp>
        <p:sp>
          <p:nvSpPr>
            <p:cNvPr id="36994" name="Text Box 382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6995" name="Text Box 383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6996" name="Text Box 384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97" name="Text Box 385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6998" name="Text Box 386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74115" name="Group 387"/>
          <p:cNvGrpSpPr>
            <a:grpSpLocks/>
          </p:cNvGrpSpPr>
          <p:nvPr/>
        </p:nvGrpSpPr>
        <p:grpSpPr bwMode="auto">
          <a:xfrm>
            <a:off x="3657600" y="228600"/>
            <a:ext cx="4876800" cy="5562600"/>
            <a:chOff x="4678" y="528"/>
            <a:chExt cx="3953" cy="5018"/>
          </a:xfrm>
        </p:grpSpPr>
        <p:sp>
          <p:nvSpPr>
            <p:cNvPr id="36873" name="Text Box 388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6874" name="Text Box 389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875" name="Text Box 390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6876" name="Text Box 391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6877" name="Text Box 392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6878" name="Text Box 393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6879" name="Text Box 394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6880" name="Text Box 395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881" name="Text Box 396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2" name="Text Box 397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3" name="Text Box 398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4" name="Text Box 399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5" name="Text Box 400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Text Box 401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7" name="Text Box 402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8" name="Text Box 403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Text Box 404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0" name="Text Box 405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6891" name="Text Box 406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2" name="Text Box 407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6893" name="Text Box 408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4" name="Text Box 409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5" name="Text Box 410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896" name="Text Box 411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6897" name="Text Box 412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898" name="Text Box 413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6899" name="Text Box 414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6900" name="Text Box 415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01" name="Text Box 416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6902" name="Text Box 417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03" name="Text Box 418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6904" name="Text Box 419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05" name="Text Box 420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6906" name="Text Box 421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07" name="Text Box 422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6908" name="Text Box 423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ц</a:t>
              </a:r>
              <a:endParaRPr lang="ru-RU"/>
            </a:p>
          </p:txBody>
        </p:sp>
        <p:sp>
          <p:nvSpPr>
            <p:cNvPr id="36909" name="Text Box 424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6910" name="Text Box 425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6911" name="Text Box 426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12" name="Text Box 427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6913" name="Text Box 428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14" name="Text Box 429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6915" name="Text Box 430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6916" name="Text Box 431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6917" name="Text Box 432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6918" name="Text Box 433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ч</a:t>
              </a:r>
              <a:endParaRPr lang="ru-RU"/>
            </a:p>
          </p:txBody>
        </p:sp>
        <p:sp>
          <p:nvSpPr>
            <p:cNvPr id="36919" name="Text Box 434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20" name="Text Box 435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6921" name="Text Box 436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22" name="Text Box 437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23" name="Text Box 438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6924" name="Text Box 439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25" name="Text Box 440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6926" name="Text Box 441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6927" name="Text Box 442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6928" name="Text Box 443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6929" name="Text Box 444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6930" name="Text Box 445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б</a:t>
              </a:r>
            </a:p>
          </p:txBody>
        </p:sp>
        <p:sp>
          <p:nvSpPr>
            <p:cNvPr id="36931" name="Text Box 446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6932" name="Text Box 447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6933" name="Text Box 448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6934" name="Text Box 449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6935" name="Text Box 450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838200" y="1600200"/>
            <a:ext cx="24384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9. Цифры используемые в математике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5"/>
          <p:cNvPicPr>
            <a:picLocks noChangeAspect="1" noChangeArrowheads="1"/>
          </p:cNvPicPr>
          <p:nvPr/>
        </p:nvPicPr>
        <p:blipFill>
          <a:blip r:embed="rId3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4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5"/>
          <a:srcRect l="42056" b="19231"/>
          <a:stretch>
            <a:fillRect/>
          </a:stretch>
        </p:blipFill>
        <p:spPr bwMode="auto">
          <a:xfrm>
            <a:off x="685800" y="0"/>
            <a:ext cx="8458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973" name="Rectangle 197"/>
          <p:cNvSpPr>
            <a:spLocks noChangeArrowheads="1"/>
          </p:cNvSpPr>
          <p:nvPr/>
        </p:nvSpPr>
        <p:spPr bwMode="auto">
          <a:xfrm>
            <a:off x="4572000" y="457200"/>
            <a:ext cx="3962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chemeClr val="bg1"/>
                </a:solidFill>
              </a:rPr>
              <a:t>Это знаковая система, в которой числа записываются по определенным правилам с помощью символов некоторого алфавита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75845" name="Group 69"/>
          <p:cNvGrpSpPr>
            <a:grpSpLocks/>
          </p:cNvGrpSpPr>
          <p:nvPr/>
        </p:nvGrpSpPr>
        <p:grpSpPr bwMode="auto">
          <a:xfrm>
            <a:off x="1371600" y="228600"/>
            <a:ext cx="4876800" cy="5562600"/>
            <a:chOff x="4678" y="528"/>
            <a:chExt cx="3953" cy="5018"/>
          </a:xfrm>
        </p:grpSpPr>
        <p:sp>
          <p:nvSpPr>
            <p:cNvPr id="38982" name="Text Box 70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8983" name="Text Box 71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84" name="Text Box 72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8985" name="Text Box 73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8986" name="Text Box 74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8987" name="Text Box 75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8988" name="Text Box 76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8989" name="Text Box 77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90" name="Text Box 78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1" name="Text Box 79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2" name="Text Box 80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3" name="Text Box 81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4" name="Text Box 82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5" name="Text Box 83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6" name="Text Box 84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7" name="Text Box 85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8" name="Text Box 86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99" name="Text Box 87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9000" name="Text Box 88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01" name="Text Box 89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9002" name="Text Box 90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03" name="Text Box 91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004" name="Text Box 92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9005" name="Text Box 93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9006" name="Text Box 94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9007" name="Text Box 95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9008" name="Text Box 96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9009" name="Text Box 97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9010" name="Text Box 98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9011" name="Text Box 99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9012" name="Text Box 100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9013" name="Text Box 101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9014" name="Text Box 102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9015" name="Text Box 103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9016" name="Text Box 104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9017" name="Text Box 105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ц</a:t>
              </a:r>
              <a:endParaRPr lang="ru-RU"/>
            </a:p>
          </p:txBody>
        </p:sp>
        <p:sp>
          <p:nvSpPr>
            <p:cNvPr id="39018" name="Text Box 106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9019" name="Text Box 107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9020" name="Text Box 108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9021" name="Text Box 109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9022" name="Text Box 110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9023" name="Text Box 111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9024" name="Text Box 112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9025" name="Text Box 113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9026" name="Text Box 114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9027" name="Text Box 115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ч</a:t>
              </a:r>
              <a:endParaRPr lang="ru-RU"/>
            </a:p>
          </p:txBody>
        </p:sp>
        <p:sp>
          <p:nvSpPr>
            <p:cNvPr id="39028" name="Text Box 116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9029" name="Text Box 117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9030" name="Text Box 118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9031" name="Text Box 119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9032" name="Text Box 120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9033" name="Text Box 121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9034" name="Text Box 122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9035" name="Text Box 123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9036" name="Text Box 124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9037" name="Text Box 125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9038" name="Text Box 126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9039" name="Text Box 127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б</a:t>
              </a:r>
            </a:p>
          </p:txBody>
        </p:sp>
        <p:sp>
          <p:nvSpPr>
            <p:cNvPr id="39040" name="Text Box 128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9041" name="Text Box 129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9042" name="Text Box 130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9043" name="Text Box 131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9044" name="Text Box 132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75909" name="Group 133"/>
          <p:cNvGrpSpPr>
            <a:grpSpLocks/>
          </p:cNvGrpSpPr>
          <p:nvPr/>
        </p:nvGrpSpPr>
        <p:grpSpPr bwMode="auto">
          <a:xfrm>
            <a:off x="1371600" y="228600"/>
            <a:ext cx="4876800" cy="5562600"/>
            <a:chOff x="4678" y="528"/>
            <a:chExt cx="3953" cy="5018"/>
          </a:xfrm>
        </p:grpSpPr>
        <p:sp>
          <p:nvSpPr>
            <p:cNvPr id="38919" name="Text Box 134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8920" name="Text Box 135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21" name="Text Box 136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8922" name="Text Box 137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8923" name="Text Box 138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8924" name="Text Box 139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8925" name="Text Box 140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8926" name="Text Box 141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27" name="Text Box 142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8928" name="Text Box 143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29" name="Text Box 144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8930" name="Text Box 145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8931" name="Text Box 146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8932" name="Text Box 147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8933" name="Text Box 148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ч</a:t>
              </a:r>
            </a:p>
          </p:txBody>
        </p:sp>
        <p:sp>
          <p:nvSpPr>
            <p:cNvPr id="38934" name="Text Box 149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35" name="Text Box 150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8936" name="Text Box 151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8937" name="Text Box 152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8938" name="Text Box 153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8939" name="Text Box 154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40" name="Text Box 155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8941" name="Text Box 156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42" name="Text Box 157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8943" name="Text Box 158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44" name="Text Box 159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8945" name="Text Box 160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8946" name="Text Box 161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8947" name="Text Box 162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8948" name="Text Box 163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49" name="Text Box 164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8950" name="Text Box 165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8951" name="Text Box 166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8952" name="Text Box 167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53" name="Text Box 168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8954" name="Text Box 169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ц</a:t>
              </a:r>
              <a:endParaRPr lang="ru-RU"/>
            </a:p>
          </p:txBody>
        </p:sp>
        <p:sp>
          <p:nvSpPr>
            <p:cNvPr id="38955" name="Text Box 170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8956" name="Text Box 171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8957" name="Text Box 172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58" name="Text Box 173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8959" name="Text Box 174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60" name="Text Box 175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8961" name="Text Box 176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8962" name="Text Box 177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8963" name="Text Box 178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8964" name="Text Box 179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ч</a:t>
              </a:r>
              <a:endParaRPr lang="ru-RU"/>
            </a:p>
          </p:txBody>
        </p:sp>
        <p:sp>
          <p:nvSpPr>
            <p:cNvPr id="38965" name="Text Box 180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66" name="Text Box 181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8967" name="Text Box 182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8968" name="Text Box 183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69" name="Text Box 184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8970" name="Text Box 185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71" name="Text Box 186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8972" name="Text Box 187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8973" name="Text Box 188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8974" name="Text Box 189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8975" name="Text Box 190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8976" name="Text Box 191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б</a:t>
              </a:r>
            </a:p>
          </p:txBody>
        </p:sp>
        <p:sp>
          <p:nvSpPr>
            <p:cNvPr id="38977" name="Text Box 192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8978" name="Text Box 193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8979" name="Text Box 194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8980" name="Text Box 195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8981" name="Text Box 196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19246" t="24295" r="48067" b="253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24000" y="533400"/>
            <a:ext cx="6096000" cy="2667000"/>
          </a:xfrm>
          <a:prstGeom prst="rect">
            <a:avLst/>
          </a:prstGeom>
          <a:solidFill>
            <a:srgbClr val="00A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24000" y="533400"/>
            <a:ext cx="6019800" cy="2472392"/>
          </a:xfrm>
          <a:prstGeom prst="rect">
            <a:avLst/>
          </a:prstGeom>
          <a:solidFill>
            <a:srgbClr val="00A249"/>
          </a:solidFill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 урок!</a:t>
            </a:r>
          </a:p>
        </p:txBody>
      </p:sp>
      <p:pic>
        <p:nvPicPr>
          <p:cNvPr id="7" name="Picture 5" descr="C:\Program Files\Microsoft Office\CLIPART\PUB60COR\J022755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789771">
            <a:off x="774169" y="3230162"/>
            <a:ext cx="2849912" cy="3503841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1" name="Picture 5" descr="C:\Program Files\Microsoft Office\CLIPART\PUB60COR\J022755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61046">
            <a:off x="2217335" y="2529385"/>
            <a:ext cx="2974975" cy="36576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2" name="Picture 5" descr="C:\Program Files\Microsoft Office\CLIPART\PUB60COR\J022755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4191000"/>
            <a:ext cx="2974975" cy="36576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3"/>
          <a:srcRect l="39252"/>
          <a:stretch>
            <a:fillRect/>
          </a:stretch>
        </p:blipFill>
        <p:spPr bwMode="auto">
          <a:xfrm>
            <a:off x="4191000" y="0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9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876800"/>
            <a:ext cx="815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8" name="Группа 13"/>
          <p:cNvGrpSpPr>
            <a:grpSpLocks/>
          </p:cNvGrpSpPr>
          <p:nvPr/>
        </p:nvGrpSpPr>
        <p:grpSpPr bwMode="auto">
          <a:xfrm>
            <a:off x="914400" y="0"/>
            <a:ext cx="3352800" cy="4876800"/>
            <a:chOff x="914400" y="304800"/>
            <a:chExt cx="2743200" cy="5867400"/>
          </a:xfrm>
        </p:grpSpPr>
        <p:pic>
          <p:nvPicPr>
            <p:cNvPr id="16454" name="Picture 3"/>
            <p:cNvPicPr>
              <a:picLocks noChangeAspect="1" noChangeArrowheads="1"/>
            </p:cNvPicPr>
            <p:nvPr/>
          </p:nvPicPr>
          <p:blipFill>
            <a:blip r:embed="rId3">
              <a:lum bright="20000" contrast="-1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5" name="Picture 3"/>
            <p:cNvPicPr>
              <a:picLocks noChangeAspect="1" noChangeArrowheads="1"/>
            </p:cNvPicPr>
            <p:nvPr/>
          </p:nvPicPr>
          <p:blipFill>
            <a:blip r:embed="rId3">
              <a:lum bright="20000" contrast="-1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6" name="Picture 3"/>
            <p:cNvPicPr>
              <a:picLocks noChangeAspect="1" noChangeArrowheads="1"/>
            </p:cNvPicPr>
            <p:nvPr/>
          </p:nvPicPr>
          <p:blipFill>
            <a:blip r:embed="rId3">
              <a:lum bright="20000" contrast="-1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90600" y="304800"/>
            <a:ext cx="3048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folHlink"/>
                </a:solidFill>
                <a:latin typeface="Calibri" pitchFamily="34" charset="0"/>
              </a:rPr>
              <a:t>Брось свои иносказанья</a:t>
            </a:r>
          </a:p>
          <a:p>
            <a:r>
              <a:rPr lang="ru-RU" sz="2000">
                <a:solidFill>
                  <a:schemeClr val="folHlink"/>
                </a:solidFill>
                <a:latin typeface="Calibri" pitchFamily="34" charset="0"/>
              </a:rPr>
              <a:t>И гипотезы пустые!</a:t>
            </a:r>
          </a:p>
          <a:p>
            <a:r>
              <a:rPr lang="ru-RU" sz="2000">
                <a:solidFill>
                  <a:schemeClr val="folHlink"/>
                </a:solidFill>
                <a:latin typeface="Calibri" pitchFamily="34" charset="0"/>
              </a:rPr>
              <a:t>На нелегкие вопросы</a:t>
            </a:r>
          </a:p>
          <a:p>
            <a:r>
              <a:rPr lang="ru-RU" sz="2000">
                <a:solidFill>
                  <a:schemeClr val="folHlink"/>
                </a:solidFill>
                <a:latin typeface="Calibri" pitchFamily="34" charset="0"/>
              </a:rPr>
              <a:t>Дай ответы нам простые.</a:t>
            </a:r>
          </a:p>
          <a:p>
            <a:pPr algn="r"/>
            <a:r>
              <a:rPr lang="ru-RU" sz="2000" i="1">
                <a:solidFill>
                  <a:schemeClr val="folHlink"/>
                </a:solidFill>
              </a:rPr>
              <a:t>      </a:t>
            </a:r>
            <a:r>
              <a:rPr lang="ru-RU" sz="2000" i="1">
                <a:solidFill>
                  <a:schemeClr val="folHlink"/>
                </a:solidFill>
                <a:latin typeface="Calibri" pitchFamily="34" charset="0"/>
              </a:rPr>
              <a:t>(из ст.Г.Гейне, 1858 год</a:t>
            </a:r>
            <a:r>
              <a:rPr lang="ru-RU" sz="2000">
                <a:solidFill>
                  <a:schemeClr val="folHlink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2438400"/>
            <a:ext cx="27432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Разгадай кроссворд  и  в выделенной строчки узнай волшебное слово</a:t>
            </a:r>
          </a:p>
        </p:txBody>
      </p:sp>
      <p:grpSp>
        <p:nvGrpSpPr>
          <p:cNvPr id="51395" name="Group 195"/>
          <p:cNvGrpSpPr>
            <a:grpSpLocks/>
          </p:cNvGrpSpPr>
          <p:nvPr/>
        </p:nvGrpSpPr>
        <p:grpSpPr bwMode="auto">
          <a:xfrm>
            <a:off x="4724400" y="304800"/>
            <a:ext cx="3886200" cy="4495800"/>
            <a:chOff x="4678" y="528"/>
            <a:chExt cx="3953" cy="5018"/>
          </a:xfrm>
        </p:grpSpPr>
        <p:sp>
          <p:nvSpPr>
            <p:cNvPr id="16392" name="Text Box 196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16393" name="Text Box 197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Text Box 198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Text Box 199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Text Box 200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Text Box 201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5</a:t>
              </a:r>
              <a:endParaRPr lang="ru-RU"/>
            </a:p>
          </p:txBody>
        </p:sp>
        <p:sp>
          <p:nvSpPr>
            <p:cNvPr id="16398" name="Text Box 202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Text Box 203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Text Box 204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Text Box 205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Text Box 206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Text Box 207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Text Box 208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Text Box 209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Text Box 210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Text Box 211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Text Box 212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Text Box 213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Text Box 214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Text Box 215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Text Box 216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Text Box 217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Text Box 218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16415" name="Text Box 219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6" name="Text Box 220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7" name="Text Box 221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Text Box 222"/>
            <p:cNvSpPr txBox="1">
              <a:spLocks noChangeArrowheads="1"/>
            </p:cNvSpPr>
            <p:nvPr/>
          </p:nvSpPr>
          <p:spPr bwMode="auto">
            <a:xfrm>
              <a:off x="6373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9" name="Text Box 223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0" name="Text Box 224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16421" name="Text Box 225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2" name="Text Box 226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Text Box 227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16424" name="Text Box 228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5" name="Text Box 229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6" name="Text Box 230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7" name="Text Box 231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16428" name="Text Box 232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9" name="Text Box 233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16430" name="Text Box 234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1" name="Text Box 235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Text Box 236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3" name="Text Box 237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4" name="Text Box 238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5" name="Text Box 239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16436" name="Text Box 240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7" name="Text Box 241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16438" name="Text Box 242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9" name="Text Box 243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0" name="Text Box 244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1" name="Text Box 245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2" name="Text Box 246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3" name="Text Box 247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4" name="Text Box 248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5" name="Text Box 249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6" name="Text Box 250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7" name="Text Box 251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8" name="Text Box 252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9" name="Text Box 253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0" name="Text Box 254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1" name="Text Box 255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2" name="Text Box 256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3" name="Text Box 257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16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2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42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4876800"/>
            <a:ext cx="739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ленты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0550" y="0"/>
            <a:ext cx="933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TITLE1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914400" y="0"/>
            <a:ext cx="73152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 rot="20631221">
            <a:off x="2497973" y="1042129"/>
            <a:ext cx="543374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+mn-cs"/>
              </a:rPr>
              <a:t>Внимание вопросы:</a:t>
            </a:r>
          </a:p>
        </p:txBody>
      </p:sp>
      <p:pic>
        <p:nvPicPr>
          <p:cNvPr id="10" name="72 - Р. КИН - СИМФОНИЯ №5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0010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audio>
              <p:cMediaNode numSld="2" showWhenStopped="0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6"/>
          <a:srcRect l="42056" b="17949"/>
          <a:stretch>
            <a:fillRect/>
          </a:stretch>
        </p:blipFill>
        <p:spPr bwMode="auto">
          <a:xfrm>
            <a:off x="3352800" y="0"/>
            <a:ext cx="5791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4" name="Группа 19"/>
          <p:cNvGrpSpPr>
            <a:grpSpLocks/>
          </p:cNvGrpSpPr>
          <p:nvPr/>
        </p:nvGrpSpPr>
        <p:grpSpPr bwMode="auto">
          <a:xfrm>
            <a:off x="685800" y="0"/>
            <a:ext cx="2895600" cy="5867400"/>
            <a:chOff x="914400" y="304800"/>
            <a:chExt cx="2743200" cy="5867400"/>
          </a:xfrm>
        </p:grpSpPr>
        <p:pic>
          <p:nvPicPr>
            <p:cNvPr id="20613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 contrast="-1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4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 contrast="-1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5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 contrast="-1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685800" y="381000"/>
            <a:ext cx="256057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горизонтали:</a:t>
            </a:r>
          </a:p>
        </p:txBody>
      </p:sp>
      <p:grpSp>
        <p:nvGrpSpPr>
          <p:cNvPr id="51395" name="Group 195"/>
          <p:cNvGrpSpPr>
            <a:grpSpLocks/>
          </p:cNvGrpSpPr>
          <p:nvPr/>
        </p:nvGrpSpPr>
        <p:grpSpPr bwMode="auto">
          <a:xfrm>
            <a:off x="3962400" y="381000"/>
            <a:ext cx="4876800" cy="5486400"/>
            <a:chOff x="4678" y="528"/>
            <a:chExt cx="3953" cy="5018"/>
          </a:xfrm>
        </p:grpSpPr>
        <p:sp>
          <p:nvSpPr>
            <p:cNvPr id="20551" name="Text Box 196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20552" name="Text Box 197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3" name="Text Box 198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4" name="Text Box 199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5" name="Text Box 200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6" name="Text Box 201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5</a:t>
              </a:r>
              <a:endParaRPr lang="ru-RU"/>
            </a:p>
          </p:txBody>
        </p:sp>
        <p:sp>
          <p:nvSpPr>
            <p:cNvPr id="20557" name="Text Box 202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8" name="Text Box 203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9" name="Text Box 204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0" name="Text Box 205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1" name="Text Box 206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2" name="Text Box 207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3" name="Text Box 208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4" name="Text Box 209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5" name="Text Box 210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6" name="Text Box 211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7" name="Text Box 212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8" name="Text Box 213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9" name="Text Box 214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0" name="Text Box 215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1" name="Text Box 216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2" name="Text Box 217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3" name="Text Box 218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20574" name="Text Box 219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5" name="Text Box 220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6" name="Text Box 221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7" name="Text Box 222"/>
            <p:cNvSpPr txBox="1">
              <a:spLocks noChangeArrowheads="1"/>
            </p:cNvSpPr>
            <p:nvPr/>
          </p:nvSpPr>
          <p:spPr bwMode="auto">
            <a:xfrm>
              <a:off x="6373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8" name="Text Box 223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9" name="Text Box 224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0580" name="Text Box 225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1" name="Text Box 226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2" name="Text Box 227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20583" name="Text Box 228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4" name="Text Box 229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5" name="Text Box 230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6" name="Text Box 231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0587" name="Text Box 232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8" name="Text Box 233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20589" name="Text Box 234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0" name="Text Box 235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1" name="Text Box 236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2" name="Text Box 237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3" name="Text Box 238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4" name="Text Box 239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20595" name="Text Box 240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6" name="Text Box 241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0597" name="Text Box 242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8" name="Text Box 243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9" name="Text Box 244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0" name="Text Box 245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1" name="Text Box 246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2" name="Text Box 247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3" name="Text Box 248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4" name="Text Box 249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5" name="Text Box 250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6" name="Text Box 251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7" name="Text Box 252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8" name="Text Box 253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9" name="Text Box 254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0" name="Text Box 255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1" name="Text Box 256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2" name="Text Box 257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459" name="Group 259"/>
          <p:cNvGrpSpPr>
            <a:grpSpLocks/>
          </p:cNvGrpSpPr>
          <p:nvPr/>
        </p:nvGrpSpPr>
        <p:grpSpPr bwMode="auto">
          <a:xfrm>
            <a:off x="3962400" y="381000"/>
            <a:ext cx="4876800" cy="5486400"/>
            <a:chOff x="4678" y="528"/>
            <a:chExt cx="3953" cy="5018"/>
          </a:xfrm>
        </p:grpSpPr>
        <p:sp>
          <p:nvSpPr>
            <p:cNvPr id="20489" name="Text Box 260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latin typeface="Times New Roman" pitchFamily="18" charset="0"/>
                </a:rPr>
                <a:t>р</a:t>
              </a:r>
              <a:endParaRPr lang="ru-RU" sz="1600"/>
            </a:p>
          </p:txBody>
        </p:sp>
        <p:sp>
          <p:nvSpPr>
            <p:cNvPr id="20490" name="Text Box 261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/>
                <a:t>а</a:t>
              </a:r>
            </a:p>
          </p:txBody>
        </p:sp>
        <p:sp>
          <p:nvSpPr>
            <p:cNvPr id="20491" name="Text Box 262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0492" name="Text Box 263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/>
                <a:t>р</a:t>
              </a:r>
            </a:p>
          </p:txBody>
        </p:sp>
        <p:sp>
          <p:nvSpPr>
            <p:cNvPr id="20493" name="Text Box 264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/>
                <a:t>я</a:t>
              </a:r>
            </a:p>
          </p:txBody>
        </p:sp>
        <p:sp>
          <p:nvSpPr>
            <p:cNvPr id="20494" name="Text Box 265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>
                  <a:latin typeface="Times New Roman" pitchFamily="18" charset="0"/>
                </a:rPr>
                <a:t>д</a:t>
              </a:r>
              <a:endParaRPr lang="ru-RU" sz="1600"/>
            </a:p>
          </p:txBody>
        </p:sp>
        <p:sp>
          <p:nvSpPr>
            <p:cNvPr id="20495" name="Text Box 266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Text Box 267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Text Box 268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Text Box 269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Text Box 270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Text Box 271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1" name="Text Box 272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2" name="Text Box 273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3" name="Text Box 274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4" name="Text Box 275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5" name="Text Box 276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Text Box 277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Text Box 278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Text Box 279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Text Box 280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Text Box 281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1" name="Text Box 282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20512" name="Text Box 283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Text Box 284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Text Box 285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Text Box 286"/>
            <p:cNvSpPr txBox="1">
              <a:spLocks noChangeArrowheads="1"/>
            </p:cNvSpPr>
            <p:nvPr/>
          </p:nvSpPr>
          <p:spPr bwMode="auto">
            <a:xfrm>
              <a:off x="6373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Text Box 287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Text Box 288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0518" name="Text Box 289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Text Box 290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Text Box 291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20521" name="Text Box 292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Text Box 293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Text Box 294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Text Box 295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0525" name="Text Box 296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Text Box 297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20527" name="Text Box 298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Text Box 299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Text Box 300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Text Box 301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Text Box 302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Text Box 303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20533" name="Text Box 304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4" name="Text Box 305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1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0535" name="Text Box 306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6" name="Text Box 307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7" name="Text Box 308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8" name="Text Box 309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9" name="Text Box 310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0" name="Text Box 311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1" name="Text Box 312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2" name="Text Box 313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3" name="Text Box 314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4" name="Text Box 315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5" name="Text Box 316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6" name="Text Box 317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7" name="Text Box 318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8" name="Text Box 319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9" name="Text Box 320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0" name="Text Box 321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58" name="Text Box 258"/>
          <p:cNvSpPr txBox="1">
            <a:spLocks noChangeArrowheads="1"/>
          </p:cNvSpPr>
          <p:nvPr/>
        </p:nvSpPr>
        <p:spPr bwMode="auto">
          <a:xfrm>
            <a:off x="762000" y="1600200"/>
            <a:ext cx="2530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folHlink"/>
                </a:solidFill>
                <a:latin typeface="Monotype Corsiva" pitchFamily="66" charset="0"/>
              </a:rPr>
              <a:t>1. Позиция цифры, влияющая на величину числа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429000" y="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2" name="Группа 17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22663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 contrast="-1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664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 contrast="-1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665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 contrast="-1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838200" y="381000"/>
            <a:ext cx="256057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горизонтали:</a:t>
            </a:r>
          </a:p>
        </p:txBody>
      </p:sp>
      <p:grpSp>
        <p:nvGrpSpPr>
          <p:cNvPr id="57668" name="Group 324"/>
          <p:cNvGrpSpPr>
            <a:grpSpLocks/>
          </p:cNvGrpSpPr>
          <p:nvPr/>
        </p:nvGrpSpPr>
        <p:grpSpPr bwMode="auto">
          <a:xfrm>
            <a:off x="3657600" y="304800"/>
            <a:ext cx="4876800" cy="5562600"/>
            <a:chOff x="4678" y="528"/>
            <a:chExt cx="3953" cy="5018"/>
          </a:xfrm>
        </p:grpSpPr>
        <p:sp>
          <p:nvSpPr>
            <p:cNvPr id="22600" name="Text Box 325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2601" name="Text Box 326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2602" name="Text Box 327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2603" name="Text Box 328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2604" name="Text Box 329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2605" name="Text Box 330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2606" name="Text Box 331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07" name="Text Box 332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08" name="Text Box 333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09" name="Text Box 334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0" name="Text Box 335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1" name="Text Box 336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2" name="Text Box 337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3" name="Text Box 338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4" name="Text Box 339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5" name="Text Box 340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6" name="Text Box 341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7" name="Text Box 342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8" name="Text Box 343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19" name="Text Box 344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0" name="Text Box 345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1" name="Text Box 346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2" name="Text Box 347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22623" name="Text Box 348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4" name="Text Box 349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5" name="Text Box 350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6" name="Text Box 351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7" name="Text Box 352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28" name="Text Box 353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2629" name="Text Box 354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0" name="Text Box 355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1" name="Text Box 356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22632" name="Text Box 357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3" name="Text Box 358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4" name="Text Box 359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5" name="Text Box 360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2636" name="Text Box 361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7" name="Text Box 362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22638" name="Text Box 363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39" name="Text Box 364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0" name="Text Box 365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1" name="Text Box 366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2" name="Text Box 367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3" name="Text Box 368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22644" name="Text Box 369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5" name="Text Box 370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2646" name="Text Box 371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7" name="Text Box 372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8" name="Text Box 373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49" name="Text Box 374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0" name="Text Box 375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1" name="Text Box 376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2" name="Text Box 377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3" name="Text Box 378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4" name="Text Box 379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5" name="Text Box 380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6" name="Text Box 381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7" name="Text Box 382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8" name="Text Box 383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59" name="Text Box 384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60" name="Text Box 385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61" name="Text Box 386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62" name="Text Box 387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7860" name="Group 516"/>
          <p:cNvGrpSpPr>
            <a:grpSpLocks/>
          </p:cNvGrpSpPr>
          <p:nvPr/>
        </p:nvGrpSpPr>
        <p:grpSpPr bwMode="auto">
          <a:xfrm>
            <a:off x="3657600" y="304800"/>
            <a:ext cx="4876800" cy="5562600"/>
            <a:chOff x="4678" y="528"/>
            <a:chExt cx="3953" cy="5018"/>
          </a:xfrm>
        </p:grpSpPr>
        <p:sp>
          <p:nvSpPr>
            <p:cNvPr id="22537" name="Text Box 517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2538" name="Text Box 518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2539" name="Text Box 519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2540" name="Text Box 520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2541" name="Text Box 521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2542" name="Text Box 522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2543" name="Text Box 523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Text Box 524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Text Box 525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Text Box 526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Text Box 527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Text Box 528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Text Box 529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Text Box 530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1" name="Text Box 531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Text Box 532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3" name="Text Box 533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4" name="Text Box 534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22555" name="Text Box 535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6" name="Text Box 536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7" name="Text Box 537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8" name="Text Box 538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9" name="Text Box 539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2560" name="Text Box 540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22561" name="Text Box 541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2562" name="Text Box 542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2563" name="Text Box 543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22564" name="Text Box 544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Text Box 545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2566" name="Text Box 546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Text Box 547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Text Box 548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22569" name="Text Box 549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0" name="Text Box 550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Text Box 551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Text Box 552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2573" name="Text Box 553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4" name="Text Box 554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22575" name="Text Box 555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6" name="Text Box 556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7" name="Text Box 557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8" name="Text Box 558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9" name="Text Box 559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Text Box 560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22581" name="Text Box 561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2" name="Text Box 562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2583" name="Text Box 563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4" name="Text Box 564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5" name="Text Box 565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6" name="Text Box 566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7" name="Text Box 567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8" name="Text Box 568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9" name="Text Box 569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0" name="Text Box 570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1" name="Text Box 571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2" name="Text Box 572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3" name="Text Box 573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4" name="Text Box 574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5" name="Text Box 575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6" name="Text Box 576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7" name="Text Box 577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8" name="Text Box 578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9" name="Text Box 579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57409" name="Text Box 65"/>
          <p:cNvSpPr txBox="1">
            <a:spLocks noChangeArrowheads="1"/>
          </p:cNvSpPr>
          <p:nvPr/>
        </p:nvSpPr>
        <p:spPr bwMode="auto">
          <a:xfrm>
            <a:off x="838200" y="1600200"/>
            <a:ext cx="25304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folHlink"/>
                </a:solidFill>
                <a:latin typeface="Monotype Corsiva" pitchFamily="66" charset="0"/>
              </a:rPr>
              <a:t>2. </a:t>
            </a:r>
            <a:r>
              <a:rPr lang="ru-RU" b="1" i="1">
                <a:solidFill>
                  <a:schemeClr val="folHlink"/>
                </a:solidFill>
              </a:rPr>
              <a:t>Набор знаков (цифр), используемых для записи числа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429000" y="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0" name="Группа 13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24711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712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713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62000" y="381000"/>
            <a:ext cx="256057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горизонтали:</a:t>
            </a:r>
          </a:p>
        </p:txBody>
      </p:sp>
      <p:grpSp>
        <p:nvGrpSpPr>
          <p:cNvPr id="59459" name="Group 67"/>
          <p:cNvGrpSpPr>
            <a:grpSpLocks/>
          </p:cNvGrpSpPr>
          <p:nvPr/>
        </p:nvGrpSpPr>
        <p:grpSpPr bwMode="auto">
          <a:xfrm>
            <a:off x="3810000" y="304800"/>
            <a:ext cx="4876800" cy="5562600"/>
            <a:chOff x="4678" y="528"/>
            <a:chExt cx="3953" cy="5018"/>
          </a:xfrm>
        </p:grpSpPr>
        <p:sp>
          <p:nvSpPr>
            <p:cNvPr id="24648" name="Text Box 68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4649" name="Text Box 69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4650" name="Text Box 70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4651" name="Text Box 71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4652" name="Text Box 72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4653" name="Text Box 73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4654" name="Text Box 74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5" name="Text Box 75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6" name="Text Box 76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7" name="Text Box 77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8" name="Text Box 78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9" name="Text Box 79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0" name="Text Box 80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1" name="Text Box 81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2" name="Text Box 82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3" name="Text Box 83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4" name="Text Box 84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5" name="Text Box 85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24666" name="Text Box 86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7" name="Text Box 87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8" name="Text Box 88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9" name="Text Box 89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0" name="Text Box 90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4671" name="Text Box 91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24672" name="Text Box 92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4673" name="Text Box 93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4674" name="Text Box 94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24675" name="Text Box 95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6" name="Text Box 96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4677" name="Text Box 97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8" name="Text Box 98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9" name="Text Box 99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24680" name="Text Box 100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1" name="Text Box 101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2" name="Text Box 102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3" name="Text Box 103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4684" name="Text Box 104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5" name="Text Box 105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24686" name="Text Box 106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7" name="Text Box 107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8" name="Text Box 108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9" name="Text Box 109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0" name="Text Box 110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1" name="Text Box 111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24692" name="Text Box 112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3" name="Text Box 113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4694" name="Text Box 114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5" name="Text Box 115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6" name="Text Box 116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7" name="Text Box 117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8" name="Text Box 118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99" name="Text Box 119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0" name="Text Box 120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1" name="Text Box 121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2" name="Text Box 122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3" name="Text Box 123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4" name="Text Box 124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5" name="Text Box 125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6" name="Text Box 126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7" name="Text Box 127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8" name="Text Box 128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09" name="Text Box 129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10" name="Text Box 130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59523" name="Group 131"/>
          <p:cNvGrpSpPr>
            <a:grpSpLocks/>
          </p:cNvGrpSpPr>
          <p:nvPr/>
        </p:nvGrpSpPr>
        <p:grpSpPr bwMode="auto">
          <a:xfrm>
            <a:off x="3810000" y="304800"/>
            <a:ext cx="4876800" cy="5562600"/>
            <a:chOff x="4678" y="528"/>
            <a:chExt cx="3953" cy="5018"/>
          </a:xfrm>
        </p:grpSpPr>
        <p:sp>
          <p:nvSpPr>
            <p:cNvPr id="24585" name="Text Box 132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4586" name="Text Box 133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4587" name="Text Box 134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4588" name="Text Box 135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4589" name="Text Box 136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4590" name="Text Box 137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4591" name="Text Box 138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Text Box 139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Text Box 140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4" name="Text Box 141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Text Box 142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Text Box 143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Text Box 144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Text Box 145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Text Box 146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Text Box 147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Text Box 148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Text Box 149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24603" name="Text Box 150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Text Box 151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4605" name="Text Box 152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Text Box 153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Text Box 154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4608" name="Text Box 155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24609" name="Text Box 156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4610" name="Text Box 157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4611" name="Text Box 158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24612" name="Text Box 159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4613" name="Text Box 160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24614" name="Text Box 161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4615" name="Text Box 162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4616" name="Text Box 163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4617" name="Text Box 164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4618" name="Text Box 165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4619" name="Text Box 166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24620" name="Text Box 167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4621" name="Text Box 168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2" name="Text Box 169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24623" name="Text Box 170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4" name="Text Box 171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5" name="Text Box 172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6" name="Text Box 173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7" name="Text Box 174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8" name="Text Box 175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24629" name="Text Box 176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0" name="Text Box 177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4631" name="Text Box 178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Text Box 179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Text Box 180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Text Box 181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Text Box 182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6" name="Text Box 183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7" name="Text Box 184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8" name="Text Box 185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9" name="Text Box 186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0" name="Text Box 187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1" name="Text Box 188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2" name="Text Box 189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3" name="Text Box 190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4" name="Text Box 191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5" name="Text Box 192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6" name="Text Box 193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7" name="Text Box 194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2362200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3. Количество цифр, используемых для записи числа в позиционной системе счисления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657600" y="22860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8" name="Группа 13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26759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760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761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62000" y="381000"/>
            <a:ext cx="256057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горизонтали:</a:t>
            </a:r>
          </a:p>
        </p:txBody>
      </p:sp>
      <p:grpSp>
        <p:nvGrpSpPr>
          <p:cNvPr id="61571" name="Group 131"/>
          <p:cNvGrpSpPr>
            <a:grpSpLocks/>
          </p:cNvGrpSpPr>
          <p:nvPr/>
        </p:nvGrpSpPr>
        <p:grpSpPr bwMode="auto">
          <a:xfrm>
            <a:off x="3733800" y="228600"/>
            <a:ext cx="4876800" cy="5562600"/>
            <a:chOff x="4678" y="528"/>
            <a:chExt cx="3953" cy="5018"/>
          </a:xfrm>
        </p:grpSpPr>
        <p:sp>
          <p:nvSpPr>
            <p:cNvPr id="26696" name="Text Box 132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6697" name="Text Box 133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698" name="Text Box 134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6699" name="Text Box 135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6700" name="Text Box 136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6701" name="Text Box 137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6702" name="Text Box 138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3" name="Text Box 139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4" name="Text Box 140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5" name="Text Box 141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6" name="Text Box 142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7" name="Text Box 143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Text Box 144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Text Box 145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Text Box 146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1" name="Text Box 147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2" name="Text Box 148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3" name="Text Box 149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26714" name="Text Box 150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5" name="Text Box 151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6716" name="Text Box 152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7" name="Text Box 153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8" name="Text Box 154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719" name="Text Box 155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26720" name="Text Box 156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721" name="Text Box 157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6722" name="Text Box 158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26723" name="Text Box 159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6724" name="Text Box 160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26725" name="Text Box 161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726" name="Text Box 162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6727" name="Text Box 163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6728" name="Text Box 164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6729" name="Text Box 165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6730" name="Text Box 166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26731" name="Text Box 167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6732" name="Text Box 168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33" name="Text Box 169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26734" name="Text Box 170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35" name="Text Box 171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36" name="Text Box 172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37" name="Text Box 173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38" name="Text Box 174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39" name="Text Box 175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9</a:t>
              </a:r>
              <a:endParaRPr lang="ru-RU"/>
            </a:p>
          </p:txBody>
        </p:sp>
        <p:sp>
          <p:nvSpPr>
            <p:cNvPr id="26740" name="Text Box 176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1" name="Text Box 177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6742" name="Text Box 178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3" name="Text Box 179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4" name="Text Box 180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5" name="Text Box 181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6" name="Text Box 182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7" name="Text Box 183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8" name="Text Box 184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9" name="Text Box 185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0" name="Text Box 186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1" name="Text Box 187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2" name="Text Box 188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3" name="Text Box 189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4" name="Text Box 190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5" name="Text Box 191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6" name="Text Box 192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7" name="Text Box 193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58" name="Text Box 194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61763" name="Group 323"/>
          <p:cNvGrpSpPr>
            <a:grpSpLocks/>
          </p:cNvGrpSpPr>
          <p:nvPr/>
        </p:nvGrpSpPr>
        <p:grpSpPr bwMode="auto">
          <a:xfrm>
            <a:off x="3733800" y="228600"/>
            <a:ext cx="4876800" cy="5562600"/>
            <a:chOff x="4678" y="528"/>
            <a:chExt cx="3953" cy="5018"/>
          </a:xfrm>
        </p:grpSpPr>
        <p:sp>
          <p:nvSpPr>
            <p:cNvPr id="26633" name="Text Box 324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6634" name="Text Box 325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635" name="Text Box 326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6636" name="Text Box 327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6637" name="Text Box 328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6638" name="Text Box 329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6639" name="Text Box 330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0" name="Text Box 331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Text Box 332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Text Box 333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Text Box 334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Text Box 335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Text Box 336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6" name="Text Box 337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7" name="Text Box 338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8" name="Text Box 339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9" name="Text Box 340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0" name="Text Box 341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26651" name="Text Box 342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2" name="Text Box 343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6653" name="Text Box 344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4" name="Text Box 345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5" name="Text Box 346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656" name="Text Box 347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26657" name="Text Box 348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658" name="Text Box 349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6659" name="Text Box 350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26660" name="Text Box 351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6661" name="Text Box 352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26662" name="Text Box 353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6663" name="Text Box 354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6664" name="Text Box 355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6665" name="Text Box 356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6666" name="Text Box 357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6667" name="Text Box 358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26668" name="Text Box 359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6669" name="Text Box 360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70" name="Text Box 361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26671" name="Text Box 362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72" name="Text Box 363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26673" name="Text Box 364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6674" name="Text Box 365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6675" name="Text Box 366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26676" name="Text Box 367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26677" name="Text Box 368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6678" name="Text Box 369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6679" name="Text Box 370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0" name="Text Box 371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1" name="Text Box 372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2" name="Text Box 373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3" name="Text Box 374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4" name="Text Box 375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5" name="Text Box 376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6" name="Text Box 377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7" name="Text Box 378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8" name="Text Box 379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9" name="Text Box 380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0" name="Text Box 381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1" name="Text Box 382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2" name="Text Box 383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3" name="Text Box 384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4" name="Text Box 385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5" name="Text Box 386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838200" y="1524000"/>
            <a:ext cx="24384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4. Самая распространенная непозиционная система счисления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429000" y="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6" name="Группа 13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28807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808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809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62000" y="381000"/>
            <a:ext cx="225632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вертикали:</a:t>
            </a:r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3962400" y="228600"/>
            <a:ext cx="4876800" cy="5562600"/>
            <a:chOff x="4678" y="528"/>
            <a:chExt cx="3953" cy="5018"/>
          </a:xfrm>
        </p:grpSpPr>
        <p:sp>
          <p:nvSpPr>
            <p:cNvPr id="28744" name="Text Box 5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8745" name="Text Box 6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746" name="Text Box 7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8747" name="Text Box 8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8748" name="Text Box 9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8749" name="Text Box 10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8750" name="Text Box 11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1" name="Text Box 12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2" name="Text Box 13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3" name="Text Box 14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4" name="Text Box 15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5" name="Text Box 16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6" name="Text Box 17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7" name="Text Box 18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8" name="Text Box 19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9" name="Text Box 20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60" name="Text Box 21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61" name="Text Box 22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28762" name="Text Box 23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63" name="Text Box 24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8764" name="Text Box 25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65" name="Text Box 26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66" name="Text Box 27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767" name="Text Box 28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28768" name="Text Box 29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769" name="Text Box 30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8770" name="Text Box 31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28771" name="Text Box 32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8772" name="Text Box 33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28773" name="Text Box 34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774" name="Text Box 35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8775" name="Text Box 36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8776" name="Text Box 37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8777" name="Text Box 38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8778" name="Text Box 39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28779" name="Text Box 40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8780" name="Text Box 41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81" name="Text Box 42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28782" name="Text Box 43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83" name="Text Box 44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28784" name="Text Box 45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8785" name="Text Box 46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8786" name="Text Box 47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28787" name="Text Box 48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28788" name="Text Box 49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8789" name="Text Box 50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8790" name="Text Box 51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1" name="Text Box 52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2" name="Text Box 53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3" name="Text Box 54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4" name="Text Box 55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5" name="Text Box 56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6" name="Text Box 57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7" name="Text Box 58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8" name="Text Box 59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99" name="Text Box 60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800" name="Text Box 61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801" name="Text Box 62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802" name="Text Box 63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803" name="Text Box 64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804" name="Text Box 65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805" name="Text Box 66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806" name="Text Box 67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67653" name="Group 69"/>
          <p:cNvGrpSpPr>
            <a:grpSpLocks/>
          </p:cNvGrpSpPr>
          <p:nvPr/>
        </p:nvGrpSpPr>
        <p:grpSpPr bwMode="auto">
          <a:xfrm>
            <a:off x="3962400" y="228600"/>
            <a:ext cx="4876800" cy="5562600"/>
            <a:chOff x="4678" y="528"/>
            <a:chExt cx="3953" cy="5018"/>
          </a:xfrm>
        </p:grpSpPr>
        <p:sp>
          <p:nvSpPr>
            <p:cNvPr id="28681" name="Text Box 70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28682" name="Text Box 71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683" name="Text Box 72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28684" name="Text Box 73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28685" name="Text Box 74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8686" name="Text Box 75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28687" name="Text Box 76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8688" name="Text Box 77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689" name="Text Box 78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0" name="Text Box 79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1" name="Text Box 80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Text Box 81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3" name="Text Box 82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4" name="Text Box 83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5" name="Text Box 84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6" name="Text Box 85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7" name="Text Box 86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8" name="Text Box 87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28699" name="Text Box 88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0" name="Text Box 89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8701" name="Text Box 90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2" name="Text Box 91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3" name="Text Box 92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704" name="Text Box 93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28705" name="Text Box 94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706" name="Text Box 95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28707" name="Text Box 96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28708" name="Text Box 97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8709" name="Text Box 98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28710" name="Text Box 99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28711" name="Text Box 100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28712" name="Text Box 101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28713" name="Text Box 102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8714" name="Text Box 103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8715" name="Text Box 104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28716" name="Text Box 105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28717" name="Text Box 106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18" name="Text Box 107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28719" name="Text Box 108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20" name="Text Box 109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28721" name="Text Box 110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28722" name="Text Box 111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28723" name="Text Box 112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28724" name="Text Box 113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28725" name="Text Box 114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28726" name="Text Box 115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8727" name="Text Box 116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28" name="Text Box 117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29" name="Text Box 118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0" name="Text Box 119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1" name="Text Box 120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2" name="Text Box 121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3" name="Text Box 122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4" name="Text Box 123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5" name="Text Box 124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6" name="Text Box 125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7" name="Text Box 126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8" name="Text Box 127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39" name="Text Box 128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40" name="Text Box 129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41" name="Text Box 130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42" name="Text Box 131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43" name="Text Box 132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67652" name="Text Box 68"/>
          <p:cNvSpPr txBox="1">
            <a:spLocks noChangeArrowheads="1"/>
          </p:cNvSpPr>
          <p:nvPr/>
        </p:nvSpPr>
        <p:spPr bwMode="auto">
          <a:xfrm>
            <a:off x="990600" y="1447800"/>
            <a:ext cx="2438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5. Основание двоичной системы счисления 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/>
          <p:cNvPicPr>
            <a:picLocks noChangeAspect="1" noChangeArrowheads="1"/>
          </p:cNvPicPr>
          <p:nvPr/>
        </p:nvPicPr>
        <p:blipFill>
          <a:blip r:embed="rId4"/>
          <a:srcRect l="12151"/>
          <a:stretch>
            <a:fillRect/>
          </a:stretch>
        </p:blipFill>
        <p:spPr bwMode="auto">
          <a:xfrm>
            <a:off x="685800" y="586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5"/>
          <a:srcRect b="26666"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6"/>
          <a:srcRect l="42056" b="19231"/>
          <a:stretch>
            <a:fillRect/>
          </a:stretch>
        </p:blipFill>
        <p:spPr bwMode="auto">
          <a:xfrm>
            <a:off x="3429000" y="0"/>
            <a:ext cx="5715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4" name="Группа 13"/>
          <p:cNvGrpSpPr>
            <a:grpSpLocks/>
          </p:cNvGrpSpPr>
          <p:nvPr/>
        </p:nvGrpSpPr>
        <p:grpSpPr bwMode="auto">
          <a:xfrm>
            <a:off x="762000" y="0"/>
            <a:ext cx="2743200" cy="5867400"/>
            <a:chOff x="914400" y="304800"/>
            <a:chExt cx="2743200" cy="5867400"/>
          </a:xfrm>
        </p:grpSpPr>
        <p:pic>
          <p:nvPicPr>
            <p:cNvPr id="30855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r="56322" b="7330"/>
            <a:stretch>
              <a:fillRect/>
            </a:stretch>
          </p:blipFill>
          <p:spPr bwMode="auto">
            <a:xfrm>
              <a:off x="914400" y="304800"/>
              <a:ext cx="27432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6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15755"/>
            <a:stretch>
              <a:fillRect/>
            </a:stretch>
          </p:blipFill>
          <p:spPr bwMode="auto">
            <a:xfrm>
              <a:off x="914400" y="1752600"/>
              <a:ext cx="27432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7" name="Picture 3"/>
            <p:cNvPicPr>
              <a:picLocks noChangeAspect="1" noChangeArrowheads="1"/>
            </p:cNvPicPr>
            <p:nvPr/>
          </p:nvPicPr>
          <p:blipFill>
            <a:blip r:embed="rId6">
              <a:lum bright="20000"/>
            </a:blip>
            <a:srcRect t="54156" r="56322" b="27789"/>
            <a:stretch>
              <a:fillRect/>
            </a:stretch>
          </p:blipFill>
          <p:spPr bwMode="auto">
            <a:xfrm>
              <a:off x="914400" y="685800"/>
              <a:ext cx="2743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62000" y="381000"/>
            <a:ext cx="2256323" cy="49244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 вертикали:</a:t>
            </a:r>
          </a:p>
        </p:txBody>
      </p:sp>
      <p:grpSp>
        <p:nvGrpSpPr>
          <p:cNvPr id="69699" name="Group 67"/>
          <p:cNvGrpSpPr>
            <a:grpSpLocks/>
          </p:cNvGrpSpPr>
          <p:nvPr/>
        </p:nvGrpSpPr>
        <p:grpSpPr bwMode="auto">
          <a:xfrm>
            <a:off x="3733800" y="381000"/>
            <a:ext cx="4876800" cy="5562600"/>
            <a:chOff x="4678" y="528"/>
            <a:chExt cx="3953" cy="5018"/>
          </a:xfrm>
        </p:grpSpPr>
        <p:sp>
          <p:nvSpPr>
            <p:cNvPr id="30792" name="Text Box 68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0793" name="Text Box 69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794" name="Text Box 70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0795" name="Text Box 71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0796" name="Text Box 72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0797" name="Text Box 73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0798" name="Text Box 74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0799" name="Text Box 75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800" name="Text Box 76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1" name="Text Box 77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2" name="Text Box 78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3" name="Text Box 79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4" name="Text Box 80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5" name="Text Box 81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6" name="Text Box 82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7" name="Text Box 83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8" name="Text Box 84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9" name="Text Box 85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0810" name="Text Box 86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1" name="Text Box 87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0812" name="Text Box 88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3" name="Text Box 89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4" name="Text Box 90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815" name="Text Box 91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0816" name="Text Box 92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817" name="Text Box 93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0818" name="Text Box 94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0819" name="Text Box 95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0820" name="Text Box 96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0821" name="Text Box 97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822" name="Text Box 98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0823" name="Text Box 99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0824" name="Text Box 100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0825" name="Text Box 101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0826" name="Text Box 102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0827" name="Text Box 103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30828" name="Text Box 104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9" name="Text Box 105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0830" name="Text Box 106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1" name="Text Box 107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0832" name="Text Box 108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0833" name="Text Box 109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0834" name="Text Box 110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0835" name="Text Box 111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0836" name="Text Box 112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0837" name="Text Box 113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30838" name="Text Box 114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9" name="Text Box 115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0" name="Text Box 116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1" name="Text Box 117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2" name="Text Box 118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3" name="Text Box 119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4" name="Text Box 120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5" name="Text Box 121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6" name="Text Box 122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7" name="Text Box 123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8" name="Text Box 124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9" name="Text Box 125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0" name="Text Box 126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1" name="Text Box 127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2" name="Text Box 128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3" name="Text Box 129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4" name="Text Box 130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grpSp>
        <p:nvGrpSpPr>
          <p:cNvPr id="69763" name="Group 131"/>
          <p:cNvGrpSpPr>
            <a:grpSpLocks/>
          </p:cNvGrpSpPr>
          <p:nvPr/>
        </p:nvGrpSpPr>
        <p:grpSpPr bwMode="auto">
          <a:xfrm>
            <a:off x="3733800" y="381000"/>
            <a:ext cx="4876800" cy="5562600"/>
            <a:chOff x="4678" y="528"/>
            <a:chExt cx="3953" cy="5018"/>
          </a:xfrm>
        </p:grpSpPr>
        <p:sp>
          <p:nvSpPr>
            <p:cNvPr id="30729" name="Text Box 132"/>
            <p:cNvSpPr txBox="1">
              <a:spLocks noChangeArrowheads="1"/>
            </p:cNvSpPr>
            <p:nvPr/>
          </p:nvSpPr>
          <p:spPr bwMode="auto">
            <a:xfrm>
              <a:off x="4960" y="528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  <a:endParaRPr lang="ru-RU"/>
            </a:p>
          </p:txBody>
        </p:sp>
        <p:sp>
          <p:nvSpPr>
            <p:cNvPr id="30730" name="Text Box 133"/>
            <p:cNvSpPr txBox="1">
              <a:spLocks noChangeArrowheads="1"/>
            </p:cNvSpPr>
            <p:nvPr/>
          </p:nvSpPr>
          <p:spPr bwMode="auto">
            <a:xfrm>
              <a:off x="5243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731" name="Text Box 134"/>
            <p:cNvSpPr txBox="1">
              <a:spLocks noChangeArrowheads="1"/>
            </p:cNvSpPr>
            <p:nvPr/>
          </p:nvSpPr>
          <p:spPr bwMode="auto">
            <a:xfrm>
              <a:off x="5525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з</a:t>
              </a:r>
            </a:p>
          </p:txBody>
        </p:sp>
        <p:sp>
          <p:nvSpPr>
            <p:cNvPr id="30732" name="Text Box 135"/>
            <p:cNvSpPr txBox="1">
              <a:spLocks noChangeArrowheads="1"/>
            </p:cNvSpPr>
            <p:nvPr/>
          </p:nvSpPr>
          <p:spPr bwMode="auto">
            <a:xfrm>
              <a:off x="5807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р</a:t>
              </a:r>
            </a:p>
          </p:txBody>
        </p:sp>
        <p:sp>
          <p:nvSpPr>
            <p:cNvPr id="30733" name="Text Box 136"/>
            <p:cNvSpPr txBox="1">
              <a:spLocks noChangeArrowheads="1"/>
            </p:cNvSpPr>
            <p:nvPr/>
          </p:nvSpPr>
          <p:spPr bwMode="auto">
            <a:xfrm>
              <a:off x="6090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0734" name="Text Box 137"/>
            <p:cNvSpPr txBox="1">
              <a:spLocks noChangeArrowheads="1"/>
            </p:cNvSpPr>
            <p:nvPr/>
          </p:nvSpPr>
          <p:spPr bwMode="auto">
            <a:xfrm>
              <a:off x="6372" y="528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д</a:t>
              </a:r>
              <a:endParaRPr lang="ru-RU"/>
            </a:p>
          </p:txBody>
        </p:sp>
        <p:sp>
          <p:nvSpPr>
            <p:cNvPr id="30735" name="Text Box 138"/>
            <p:cNvSpPr txBox="1">
              <a:spLocks noChangeArrowheads="1"/>
            </p:cNvSpPr>
            <p:nvPr/>
          </p:nvSpPr>
          <p:spPr bwMode="auto">
            <a:xfrm>
              <a:off x="6372" y="80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0736" name="Text Box 139"/>
            <p:cNvSpPr txBox="1">
              <a:spLocks noChangeArrowheads="1"/>
            </p:cNvSpPr>
            <p:nvPr/>
          </p:nvSpPr>
          <p:spPr bwMode="auto">
            <a:xfrm>
              <a:off x="6372" y="1085"/>
              <a:ext cx="282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737" name="Text Box 140"/>
            <p:cNvSpPr txBox="1">
              <a:spLocks noChangeArrowheads="1"/>
            </p:cNvSpPr>
            <p:nvPr/>
          </p:nvSpPr>
          <p:spPr bwMode="auto">
            <a:xfrm>
              <a:off x="4679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Text Box 141"/>
            <p:cNvSpPr txBox="1">
              <a:spLocks noChangeArrowheads="1"/>
            </p:cNvSpPr>
            <p:nvPr/>
          </p:nvSpPr>
          <p:spPr bwMode="auto">
            <a:xfrm>
              <a:off x="4961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Text Box 142"/>
            <p:cNvSpPr txBox="1">
              <a:spLocks noChangeArrowheads="1"/>
            </p:cNvSpPr>
            <p:nvPr/>
          </p:nvSpPr>
          <p:spPr bwMode="auto">
            <a:xfrm>
              <a:off x="5243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Text Box 143"/>
            <p:cNvSpPr txBox="1">
              <a:spLocks noChangeArrowheads="1"/>
            </p:cNvSpPr>
            <p:nvPr/>
          </p:nvSpPr>
          <p:spPr bwMode="auto">
            <a:xfrm>
              <a:off x="5525" y="1085"/>
              <a:ext cx="282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Text Box 144"/>
            <p:cNvSpPr txBox="1">
              <a:spLocks noChangeArrowheads="1"/>
            </p:cNvSpPr>
            <p:nvPr/>
          </p:nvSpPr>
          <p:spPr bwMode="auto">
            <a:xfrm>
              <a:off x="5808" y="1085"/>
              <a:ext cx="283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Text Box 145"/>
            <p:cNvSpPr txBox="1">
              <a:spLocks noChangeArrowheads="1"/>
            </p:cNvSpPr>
            <p:nvPr/>
          </p:nvSpPr>
          <p:spPr bwMode="auto">
            <a:xfrm>
              <a:off x="6091" y="1085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Text Box 146"/>
            <p:cNvSpPr txBox="1">
              <a:spLocks noChangeArrowheads="1"/>
            </p:cNvSpPr>
            <p:nvPr/>
          </p:nvSpPr>
          <p:spPr bwMode="auto">
            <a:xfrm>
              <a:off x="5243" y="136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Text Box 147"/>
            <p:cNvSpPr txBox="1">
              <a:spLocks noChangeArrowheads="1"/>
            </p:cNvSpPr>
            <p:nvPr/>
          </p:nvSpPr>
          <p:spPr bwMode="auto">
            <a:xfrm>
              <a:off x="5243" y="1642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5" name="Text Box 148"/>
            <p:cNvSpPr txBox="1">
              <a:spLocks noChangeArrowheads="1"/>
            </p:cNvSpPr>
            <p:nvPr/>
          </p:nvSpPr>
          <p:spPr bwMode="auto">
            <a:xfrm>
              <a:off x="5243" y="1921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6" name="Text Box 149"/>
            <p:cNvSpPr txBox="1">
              <a:spLocks noChangeArrowheads="1"/>
            </p:cNvSpPr>
            <p:nvPr/>
          </p:nvSpPr>
          <p:spPr bwMode="auto">
            <a:xfrm>
              <a:off x="5243" y="2200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0747" name="Text Box 150"/>
            <p:cNvSpPr txBox="1">
              <a:spLocks noChangeArrowheads="1"/>
            </p:cNvSpPr>
            <p:nvPr/>
          </p:nvSpPr>
          <p:spPr bwMode="auto">
            <a:xfrm>
              <a:off x="5243" y="2478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8" name="Text Box 151"/>
            <p:cNvSpPr txBox="1">
              <a:spLocks noChangeArrowheads="1"/>
            </p:cNvSpPr>
            <p:nvPr/>
          </p:nvSpPr>
          <p:spPr bwMode="auto">
            <a:xfrm>
              <a:off x="5243" y="2757"/>
              <a:ext cx="281" cy="2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0749" name="Text Box 152"/>
            <p:cNvSpPr txBox="1">
              <a:spLocks noChangeArrowheads="1"/>
            </p:cNvSpPr>
            <p:nvPr/>
          </p:nvSpPr>
          <p:spPr bwMode="auto">
            <a:xfrm>
              <a:off x="5243" y="3036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0" name="Text Box 153"/>
            <p:cNvSpPr txBox="1">
              <a:spLocks noChangeArrowheads="1"/>
            </p:cNvSpPr>
            <p:nvPr/>
          </p:nvSpPr>
          <p:spPr bwMode="auto">
            <a:xfrm>
              <a:off x="5243" y="3314"/>
              <a:ext cx="281" cy="27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1" name="Text Box 154"/>
            <p:cNvSpPr txBox="1">
              <a:spLocks noChangeArrowheads="1"/>
            </p:cNvSpPr>
            <p:nvPr/>
          </p:nvSpPr>
          <p:spPr bwMode="auto">
            <a:xfrm>
              <a:off x="4960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752" name="Text Box 155"/>
            <p:cNvSpPr txBox="1">
              <a:spLocks noChangeArrowheads="1"/>
            </p:cNvSpPr>
            <p:nvPr/>
          </p:nvSpPr>
          <p:spPr bwMode="auto">
            <a:xfrm>
              <a:off x="5524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ф</a:t>
              </a:r>
            </a:p>
          </p:txBody>
        </p:sp>
        <p:sp>
          <p:nvSpPr>
            <p:cNvPr id="30753" name="Text Box 156"/>
            <p:cNvSpPr txBox="1">
              <a:spLocks noChangeArrowheads="1"/>
            </p:cNvSpPr>
            <p:nvPr/>
          </p:nvSpPr>
          <p:spPr bwMode="auto">
            <a:xfrm>
              <a:off x="5807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754" name="Text Box 157"/>
            <p:cNvSpPr txBox="1">
              <a:spLocks noChangeArrowheads="1"/>
            </p:cNvSpPr>
            <p:nvPr/>
          </p:nvSpPr>
          <p:spPr bwMode="auto">
            <a:xfrm>
              <a:off x="6090" y="220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0755" name="Text Box 158"/>
            <p:cNvSpPr txBox="1">
              <a:spLocks noChangeArrowheads="1"/>
            </p:cNvSpPr>
            <p:nvPr/>
          </p:nvSpPr>
          <p:spPr bwMode="auto">
            <a:xfrm>
              <a:off x="6654" y="2200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т</a:t>
              </a:r>
            </a:p>
          </p:txBody>
        </p:sp>
        <p:sp>
          <p:nvSpPr>
            <p:cNvPr id="30756" name="Text Box 159"/>
            <p:cNvSpPr txBox="1">
              <a:spLocks noChangeArrowheads="1"/>
            </p:cNvSpPr>
            <p:nvPr/>
          </p:nvSpPr>
          <p:spPr bwMode="auto">
            <a:xfrm>
              <a:off x="5525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0757" name="Text Box 160"/>
            <p:cNvSpPr txBox="1">
              <a:spLocks noChangeArrowheads="1"/>
            </p:cNvSpPr>
            <p:nvPr/>
          </p:nvSpPr>
          <p:spPr bwMode="auto">
            <a:xfrm>
              <a:off x="5807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30758" name="Text Box 161"/>
            <p:cNvSpPr txBox="1">
              <a:spLocks noChangeArrowheads="1"/>
            </p:cNvSpPr>
            <p:nvPr/>
          </p:nvSpPr>
          <p:spPr bwMode="auto">
            <a:xfrm>
              <a:off x="6091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759" name="Text Box 162"/>
            <p:cNvSpPr txBox="1">
              <a:spLocks noChangeArrowheads="1"/>
            </p:cNvSpPr>
            <p:nvPr/>
          </p:nvSpPr>
          <p:spPr bwMode="auto">
            <a:xfrm>
              <a:off x="6374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0760" name="Text Box 163"/>
            <p:cNvSpPr txBox="1">
              <a:spLocks noChangeArrowheads="1"/>
            </p:cNvSpPr>
            <p:nvPr/>
          </p:nvSpPr>
          <p:spPr bwMode="auto">
            <a:xfrm>
              <a:off x="4678" y="2757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0761" name="Text Box 164"/>
            <p:cNvSpPr txBox="1">
              <a:spLocks noChangeArrowheads="1"/>
            </p:cNvSpPr>
            <p:nvPr/>
          </p:nvSpPr>
          <p:spPr bwMode="auto">
            <a:xfrm>
              <a:off x="4960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0762" name="Text Box 165"/>
            <p:cNvSpPr txBox="1">
              <a:spLocks noChangeArrowheads="1"/>
            </p:cNvSpPr>
            <p:nvPr/>
          </p:nvSpPr>
          <p:spPr bwMode="auto">
            <a:xfrm>
              <a:off x="6654" y="2757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0763" name="Text Box 166"/>
            <p:cNvSpPr txBox="1">
              <a:spLocks noChangeArrowheads="1"/>
            </p:cNvSpPr>
            <p:nvPr/>
          </p:nvSpPr>
          <p:spPr bwMode="auto">
            <a:xfrm>
              <a:off x="6937" y="2757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е</a:t>
              </a:r>
            </a:p>
          </p:txBody>
        </p:sp>
        <p:sp>
          <p:nvSpPr>
            <p:cNvPr id="30764" name="Text Box 167"/>
            <p:cNvSpPr txBox="1">
              <a:spLocks noChangeArrowheads="1"/>
            </p:cNvSpPr>
            <p:nvPr/>
          </p:nvSpPr>
          <p:spPr bwMode="auto">
            <a:xfrm>
              <a:off x="6654" y="2479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30765" name="Text Box 168"/>
            <p:cNvSpPr txBox="1">
              <a:spLocks noChangeArrowheads="1"/>
            </p:cNvSpPr>
            <p:nvPr/>
          </p:nvSpPr>
          <p:spPr bwMode="auto">
            <a:xfrm>
              <a:off x="6654" y="3036"/>
              <a:ext cx="282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6" name="Text Box 169"/>
            <p:cNvSpPr txBox="1">
              <a:spLocks noChangeArrowheads="1"/>
            </p:cNvSpPr>
            <p:nvPr/>
          </p:nvSpPr>
          <p:spPr bwMode="auto">
            <a:xfrm>
              <a:off x="6654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р</a:t>
              </a:r>
            </a:p>
          </p:txBody>
        </p:sp>
        <p:sp>
          <p:nvSpPr>
            <p:cNvPr id="30767" name="Text Box 170"/>
            <p:cNvSpPr txBox="1">
              <a:spLocks noChangeArrowheads="1"/>
            </p:cNvSpPr>
            <p:nvPr/>
          </p:nvSpPr>
          <p:spPr bwMode="auto">
            <a:xfrm>
              <a:off x="6654" y="3593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8" name="Text Box 171"/>
            <p:cNvSpPr txBox="1">
              <a:spLocks noChangeArrowheads="1"/>
            </p:cNvSpPr>
            <p:nvPr/>
          </p:nvSpPr>
          <p:spPr bwMode="auto">
            <a:xfrm>
              <a:off x="7220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м</a:t>
              </a:r>
            </a:p>
          </p:txBody>
        </p:sp>
        <p:sp>
          <p:nvSpPr>
            <p:cNvPr id="30769" name="Text Box 172"/>
            <p:cNvSpPr txBox="1">
              <a:spLocks noChangeArrowheads="1"/>
            </p:cNvSpPr>
            <p:nvPr/>
          </p:nvSpPr>
          <p:spPr bwMode="auto">
            <a:xfrm>
              <a:off x="6938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0770" name="Text Box 173"/>
            <p:cNvSpPr txBox="1">
              <a:spLocks noChangeArrowheads="1"/>
            </p:cNvSpPr>
            <p:nvPr/>
          </p:nvSpPr>
          <p:spPr bwMode="auto">
            <a:xfrm>
              <a:off x="7502" y="3315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с</a:t>
              </a:r>
            </a:p>
          </p:txBody>
        </p:sp>
        <p:sp>
          <p:nvSpPr>
            <p:cNvPr id="30771" name="Text Box 174"/>
            <p:cNvSpPr txBox="1">
              <a:spLocks noChangeArrowheads="1"/>
            </p:cNvSpPr>
            <p:nvPr/>
          </p:nvSpPr>
          <p:spPr bwMode="auto">
            <a:xfrm>
              <a:off x="7784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к</a:t>
              </a:r>
            </a:p>
          </p:txBody>
        </p:sp>
        <p:sp>
          <p:nvSpPr>
            <p:cNvPr id="30772" name="Text Box 175"/>
            <p:cNvSpPr txBox="1">
              <a:spLocks noChangeArrowheads="1"/>
            </p:cNvSpPr>
            <p:nvPr/>
          </p:nvSpPr>
          <p:spPr bwMode="auto">
            <a:xfrm>
              <a:off x="8067" y="3315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30773" name="Text Box 176"/>
            <p:cNvSpPr txBox="1">
              <a:spLocks noChangeArrowheads="1"/>
            </p:cNvSpPr>
            <p:nvPr/>
          </p:nvSpPr>
          <p:spPr bwMode="auto">
            <a:xfrm>
              <a:off x="8350" y="3315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я</a:t>
              </a:r>
            </a:p>
          </p:txBody>
        </p:sp>
        <p:sp>
          <p:nvSpPr>
            <p:cNvPr id="30774" name="Text Box 177"/>
            <p:cNvSpPr txBox="1">
              <a:spLocks noChangeArrowheads="1"/>
            </p:cNvSpPr>
            <p:nvPr/>
          </p:nvSpPr>
          <p:spPr bwMode="auto">
            <a:xfrm>
              <a:off x="7502" y="2758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900"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30775" name="Text Box 178"/>
            <p:cNvSpPr txBox="1">
              <a:spLocks noChangeArrowheads="1"/>
            </p:cNvSpPr>
            <p:nvPr/>
          </p:nvSpPr>
          <p:spPr bwMode="auto">
            <a:xfrm>
              <a:off x="7502" y="3036"/>
              <a:ext cx="281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6" name="Text Box 179"/>
            <p:cNvSpPr txBox="1">
              <a:spLocks noChangeArrowheads="1"/>
            </p:cNvSpPr>
            <p:nvPr/>
          </p:nvSpPr>
          <p:spPr bwMode="auto">
            <a:xfrm>
              <a:off x="7502" y="3594"/>
              <a:ext cx="280" cy="2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7" name="Text Box 180"/>
            <p:cNvSpPr txBox="1">
              <a:spLocks noChangeArrowheads="1"/>
            </p:cNvSpPr>
            <p:nvPr/>
          </p:nvSpPr>
          <p:spPr bwMode="auto">
            <a:xfrm>
              <a:off x="7502" y="3871"/>
              <a:ext cx="280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8" name="Text Box 181"/>
            <p:cNvSpPr txBox="1">
              <a:spLocks noChangeArrowheads="1"/>
            </p:cNvSpPr>
            <p:nvPr/>
          </p:nvSpPr>
          <p:spPr bwMode="auto">
            <a:xfrm>
              <a:off x="5807" y="3036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а</a:t>
              </a:r>
            </a:p>
          </p:txBody>
        </p:sp>
        <p:sp>
          <p:nvSpPr>
            <p:cNvPr id="30779" name="Text Box 182"/>
            <p:cNvSpPr txBox="1">
              <a:spLocks noChangeArrowheads="1"/>
            </p:cNvSpPr>
            <p:nvPr/>
          </p:nvSpPr>
          <p:spPr bwMode="auto">
            <a:xfrm>
              <a:off x="5807" y="331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в</a:t>
              </a:r>
            </a:p>
          </p:txBody>
        </p:sp>
        <p:sp>
          <p:nvSpPr>
            <p:cNvPr id="30780" name="Text Box 183"/>
            <p:cNvSpPr txBox="1">
              <a:spLocks noChangeArrowheads="1"/>
            </p:cNvSpPr>
            <p:nvPr/>
          </p:nvSpPr>
          <p:spPr bwMode="auto">
            <a:xfrm>
              <a:off x="5807" y="3594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  <p:sp>
          <p:nvSpPr>
            <p:cNvPr id="30781" name="Text Box 184"/>
            <p:cNvSpPr txBox="1">
              <a:spLocks noChangeArrowheads="1"/>
            </p:cNvSpPr>
            <p:nvPr/>
          </p:nvSpPr>
          <p:spPr bwMode="auto">
            <a:xfrm>
              <a:off x="5807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л</a:t>
              </a:r>
            </a:p>
          </p:txBody>
        </p:sp>
        <p:sp>
          <p:nvSpPr>
            <p:cNvPr id="30782" name="Text Box 185"/>
            <p:cNvSpPr txBox="1">
              <a:spLocks noChangeArrowheads="1"/>
            </p:cNvSpPr>
            <p:nvPr/>
          </p:nvSpPr>
          <p:spPr bwMode="auto">
            <a:xfrm>
              <a:off x="5807" y="4150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о</a:t>
              </a:r>
            </a:p>
          </p:txBody>
        </p:sp>
        <p:sp>
          <p:nvSpPr>
            <p:cNvPr id="30783" name="Text Box 186"/>
            <p:cNvSpPr txBox="1">
              <a:spLocks noChangeArrowheads="1"/>
            </p:cNvSpPr>
            <p:nvPr/>
          </p:nvSpPr>
          <p:spPr bwMode="auto">
            <a:xfrm>
              <a:off x="5807" y="4430"/>
              <a:ext cx="283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н</a:t>
              </a:r>
            </a:p>
          </p:txBody>
        </p:sp>
        <p:sp>
          <p:nvSpPr>
            <p:cNvPr id="30784" name="Text Box 187"/>
            <p:cNvSpPr txBox="1">
              <a:spLocks noChangeArrowheads="1"/>
            </p:cNvSpPr>
            <p:nvPr/>
          </p:nvSpPr>
          <p:spPr bwMode="auto">
            <a:xfrm>
              <a:off x="8066" y="3594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5" name="Text Box 188"/>
            <p:cNvSpPr txBox="1">
              <a:spLocks noChangeArrowheads="1"/>
            </p:cNvSpPr>
            <p:nvPr/>
          </p:nvSpPr>
          <p:spPr bwMode="auto">
            <a:xfrm>
              <a:off x="8066" y="3872"/>
              <a:ext cx="283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6" name="Text Box 189"/>
            <p:cNvSpPr txBox="1">
              <a:spLocks noChangeArrowheads="1"/>
            </p:cNvSpPr>
            <p:nvPr/>
          </p:nvSpPr>
          <p:spPr bwMode="auto">
            <a:xfrm>
              <a:off x="8066" y="4151"/>
              <a:ext cx="283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7" name="Text Box 190"/>
            <p:cNvSpPr txBox="1">
              <a:spLocks noChangeArrowheads="1"/>
            </p:cNvSpPr>
            <p:nvPr/>
          </p:nvSpPr>
          <p:spPr bwMode="auto">
            <a:xfrm>
              <a:off x="8066" y="4430"/>
              <a:ext cx="285" cy="2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8" name="Text Box 191"/>
            <p:cNvSpPr txBox="1">
              <a:spLocks noChangeArrowheads="1"/>
            </p:cNvSpPr>
            <p:nvPr/>
          </p:nvSpPr>
          <p:spPr bwMode="auto">
            <a:xfrm>
              <a:off x="8066" y="4709"/>
              <a:ext cx="285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9" name="Text Box 192"/>
            <p:cNvSpPr txBox="1">
              <a:spLocks noChangeArrowheads="1"/>
            </p:cNvSpPr>
            <p:nvPr/>
          </p:nvSpPr>
          <p:spPr bwMode="auto">
            <a:xfrm>
              <a:off x="8066" y="4988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0" name="Text Box 193"/>
            <p:cNvSpPr txBox="1">
              <a:spLocks noChangeArrowheads="1"/>
            </p:cNvSpPr>
            <p:nvPr/>
          </p:nvSpPr>
          <p:spPr bwMode="auto">
            <a:xfrm>
              <a:off x="8066" y="5266"/>
              <a:ext cx="285" cy="2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1" name="Text Box 194"/>
            <p:cNvSpPr txBox="1">
              <a:spLocks noChangeArrowheads="1"/>
            </p:cNvSpPr>
            <p:nvPr/>
          </p:nvSpPr>
          <p:spPr bwMode="auto">
            <a:xfrm>
              <a:off x="6372" y="2200"/>
              <a:ext cx="282" cy="2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/>
                <a:t>и</a:t>
              </a:r>
            </a:p>
          </p:txBody>
        </p:sp>
      </p:grpSp>
      <p:sp>
        <p:nvSpPr>
          <p:cNvPr id="69698" name="Text Box 66"/>
          <p:cNvSpPr txBox="1">
            <a:spLocks noChangeArrowheads="1"/>
          </p:cNvSpPr>
          <p:nvPr/>
        </p:nvSpPr>
        <p:spPr bwMode="auto">
          <a:xfrm>
            <a:off x="838200" y="1447800"/>
            <a:ext cx="24384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6. Страна, в которой возникла одна из непозиционных систем счисления </a:t>
            </a:r>
          </a:p>
          <a:p>
            <a:endParaRPr lang="ru-RU" sz="2400" b="1" i="1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849</Words>
  <PresentationFormat>Экран (4:3)</PresentationFormat>
  <Paragraphs>716</Paragraphs>
  <Slides>14</Slides>
  <Notes>14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101</cp:revision>
  <dcterms:modified xsi:type="dcterms:W3CDTF">2010-01-28T12:21:33Z</dcterms:modified>
</cp:coreProperties>
</file>