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0000"/>
    <a:srgbClr val="0000FF"/>
    <a:srgbClr val="FFFF00"/>
    <a:srgbClr val="FF66CC"/>
    <a:srgbClr val="FF9966"/>
    <a:srgbClr val="FFCC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2DCDF094-55A7-409E-87CB-0BEC72A39855}" type="datetimeFigureOut">
              <a:rPr lang="ru-RU"/>
              <a:pPr/>
              <a:t>28.01.2010</a:t>
            </a:fld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57CFED0-1DD0-418E-A94F-A5952246B57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DF8A0-929D-4DF6-8B88-351E113675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1E30F-9770-47C5-8C68-DE573E08CA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F86F1-D3D0-4F76-A213-1392BA9CC7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EC6AE-5066-4BEC-9AC9-59DE62D69D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33AC6-989B-4B27-BD7A-93892CDB69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706C3-912A-4537-AE14-A488ED12BF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3110F-19C6-4AD2-8929-256BFE54A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777EE-CA6E-4539-AD62-38E7F998EE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712F7-9519-4AC4-9C1C-DE8B050EE1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2A96E-800F-47C5-A070-C9C6A9F72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84210-C20E-4E33-8BB1-B0C001E4E5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CA9DB8C-8205-4227-B843-3D94FBBCBA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5" name="Line 47"/>
          <p:cNvSpPr>
            <a:spLocks noChangeShapeType="1"/>
          </p:cNvSpPr>
          <p:nvPr/>
        </p:nvSpPr>
        <p:spPr bwMode="auto">
          <a:xfrm>
            <a:off x="2555875" y="549275"/>
            <a:ext cx="2160588" cy="5616575"/>
          </a:xfrm>
          <a:prstGeom prst="line">
            <a:avLst/>
          </a:prstGeom>
          <a:noFill/>
          <a:ln w="28575">
            <a:solidFill>
              <a:srgbClr val="FF0066"/>
            </a:solidFill>
            <a:prstDash val="dash"/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96" name="Line 48"/>
          <p:cNvSpPr>
            <a:spLocks noChangeShapeType="1"/>
          </p:cNvSpPr>
          <p:nvPr/>
        </p:nvSpPr>
        <p:spPr bwMode="auto">
          <a:xfrm>
            <a:off x="3635375" y="2060575"/>
            <a:ext cx="1008063" cy="3529013"/>
          </a:xfrm>
          <a:prstGeom prst="line">
            <a:avLst/>
          </a:prstGeom>
          <a:noFill/>
          <a:ln w="28575">
            <a:solidFill>
              <a:srgbClr val="FF0066"/>
            </a:solidFill>
            <a:prstDash val="dash"/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97" name="Line 49"/>
          <p:cNvSpPr>
            <a:spLocks noChangeShapeType="1"/>
          </p:cNvSpPr>
          <p:nvPr/>
        </p:nvSpPr>
        <p:spPr bwMode="auto">
          <a:xfrm>
            <a:off x="3924300" y="1341438"/>
            <a:ext cx="1008063" cy="863600"/>
          </a:xfrm>
          <a:prstGeom prst="line">
            <a:avLst/>
          </a:prstGeom>
          <a:noFill/>
          <a:ln w="28575">
            <a:solidFill>
              <a:srgbClr val="FF0066"/>
            </a:solidFill>
            <a:prstDash val="dash"/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98" name="Line 50"/>
          <p:cNvSpPr>
            <a:spLocks noChangeShapeType="1"/>
          </p:cNvSpPr>
          <p:nvPr/>
        </p:nvSpPr>
        <p:spPr bwMode="auto">
          <a:xfrm>
            <a:off x="2555875" y="908050"/>
            <a:ext cx="2087563" cy="1800225"/>
          </a:xfrm>
          <a:prstGeom prst="line">
            <a:avLst/>
          </a:prstGeom>
          <a:noFill/>
          <a:ln w="28575">
            <a:solidFill>
              <a:srgbClr val="FF0066"/>
            </a:solidFill>
            <a:prstDash val="dash"/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99" name="Line 51"/>
          <p:cNvSpPr>
            <a:spLocks noChangeShapeType="1"/>
          </p:cNvSpPr>
          <p:nvPr/>
        </p:nvSpPr>
        <p:spPr bwMode="auto">
          <a:xfrm flipV="1">
            <a:off x="3419475" y="620713"/>
            <a:ext cx="1296988" cy="1079500"/>
          </a:xfrm>
          <a:prstGeom prst="line">
            <a:avLst/>
          </a:prstGeom>
          <a:noFill/>
          <a:ln w="28575">
            <a:solidFill>
              <a:srgbClr val="FF0066"/>
            </a:solidFill>
            <a:prstDash val="dash"/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00" name="Line 52"/>
          <p:cNvSpPr>
            <a:spLocks noChangeShapeType="1"/>
          </p:cNvSpPr>
          <p:nvPr/>
        </p:nvSpPr>
        <p:spPr bwMode="auto">
          <a:xfrm>
            <a:off x="3276600" y="3284538"/>
            <a:ext cx="1511300" cy="1873250"/>
          </a:xfrm>
          <a:prstGeom prst="line">
            <a:avLst/>
          </a:prstGeom>
          <a:noFill/>
          <a:ln w="28575">
            <a:solidFill>
              <a:srgbClr val="FF0066"/>
            </a:solidFill>
            <a:prstDash val="dash"/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01" name="Line 53"/>
          <p:cNvSpPr>
            <a:spLocks noChangeShapeType="1"/>
          </p:cNvSpPr>
          <p:nvPr/>
        </p:nvSpPr>
        <p:spPr bwMode="auto">
          <a:xfrm flipV="1">
            <a:off x="3995738" y="1628775"/>
            <a:ext cx="863600" cy="2952750"/>
          </a:xfrm>
          <a:prstGeom prst="line">
            <a:avLst/>
          </a:prstGeom>
          <a:noFill/>
          <a:ln w="28575">
            <a:solidFill>
              <a:srgbClr val="FF0066"/>
            </a:solidFill>
            <a:prstDash val="dash"/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02" name="Line 54"/>
          <p:cNvSpPr>
            <a:spLocks noChangeShapeType="1"/>
          </p:cNvSpPr>
          <p:nvPr/>
        </p:nvSpPr>
        <p:spPr bwMode="auto">
          <a:xfrm>
            <a:off x="4067175" y="3860800"/>
            <a:ext cx="720725" cy="576263"/>
          </a:xfrm>
          <a:prstGeom prst="line">
            <a:avLst/>
          </a:prstGeom>
          <a:noFill/>
          <a:ln w="28575">
            <a:solidFill>
              <a:srgbClr val="FF0066"/>
            </a:solidFill>
            <a:prstDash val="dash"/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03" name="Line 55"/>
          <p:cNvSpPr>
            <a:spLocks noChangeShapeType="1"/>
          </p:cNvSpPr>
          <p:nvPr/>
        </p:nvSpPr>
        <p:spPr bwMode="auto">
          <a:xfrm flipV="1">
            <a:off x="3635375" y="908050"/>
            <a:ext cx="1081088" cy="1873250"/>
          </a:xfrm>
          <a:prstGeom prst="line">
            <a:avLst/>
          </a:prstGeom>
          <a:noFill/>
          <a:ln w="28575">
            <a:solidFill>
              <a:srgbClr val="FF0066"/>
            </a:solidFill>
            <a:prstDash val="dash"/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2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2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2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2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1" dur="500"/>
                                        <p:tgtEl>
                                          <p:spTgt spid="2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5" grpId="0" animBg="1"/>
      <p:bldP spid="2095" grpId="1" animBg="1"/>
      <p:bldP spid="2096" grpId="0" animBg="1"/>
      <p:bldP spid="2096" grpId="1" animBg="1"/>
      <p:bldP spid="2097" grpId="0" animBg="1"/>
      <p:bldP spid="2097" grpId="1" animBg="1"/>
      <p:bldP spid="2098" grpId="0" animBg="1"/>
      <p:bldP spid="2098" grpId="1" animBg="1"/>
      <p:bldP spid="2099" grpId="0" animBg="1"/>
      <p:bldP spid="2099" grpId="1" animBg="1"/>
      <p:bldP spid="2100" grpId="0" animBg="1"/>
      <p:bldP spid="2100" grpId="1" animBg="1"/>
      <p:bldP spid="2101" grpId="0" animBg="1"/>
      <p:bldP spid="2101" grpId="1" animBg="1"/>
      <p:bldP spid="2102" grpId="0" animBg="1"/>
      <p:bldP spid="2102" grpId="1" animBg="1"/>
      <p:bldP spid="2103" grpId="0" animBg="1"/>
      <p:bldP spid="210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68313" y="500063"/>
            <a:ext cx="7775575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b="1" i="1" dirty="0">
                <a:solidFill>
                  <a:srgbClr val="0000FF"/>
                </a:solidFill>
              </a:rPr>
              <a:t>Конь о 100 ногах и тот спотыкается.</a:t>
            </a:r>
          </a:p>
          <a:p>
            <a:pPr algn="ctr">
              <a:lnSpc>
                <a:spcPct val="200000"/>
              </a:lnSpc>
            </a:pPr>
            <a:r>
              <a:rPr lang="ru-RU" b="1" i="1" dirty="0">
                <a:solidFill>
                  <a:srgbClr val="990099"/>
                </a:solidFill>
              </a:rPr>
              <a:t>У 111 мамок дитя без глаза.</a:t>
            </a:r>
            <a:endParaRPr lang="ru-RU" b="1" dirty="0">
              <a:solidFill>
                <a:srgbClr val="990099"/>
              </a:solidFill>
            </a:endParaRPr>
          </a:p>
          <a:p>
            <a:pPr algn="ctr">
              <a:lnSpc>
                <a:spcPct val="200000"/>
              </a:lnSpc>
            </a:pPr>
            <a:r>
              <a:rPr lang="ru-RU" b="1" i="1" dirty="0">
                <a:solidFill>
                  <a:srgbClr val="008080"/>
                </a:solidFill>
              </a:rPr>
              <a:t>За 10 зайцами погонишься – ни одного не поймать.</a:t>
            </a:r>
            <a:endParaRPr lang="ru-RU" b="1" dirty="0">
              <a:solidFill>
                <a:srgbClr val="008080"/>
              </a:solidFill>
            </a:endParaRPr>
          </a:p>
          <a:p>
            <a:pPr algn="ctr">
              <a:lnSpc>
                <a:spcPct val="200000"/>
              </a:lnSpc>
            </a:pPr>
            <a:r>
              <a:rPr lang="ru-RU" b="1" i="1" dirty="0">
                <a:solidFill>
                  <a:srgbClr val="FF0066"/>
                </a:solidFill>
              </a:rPr>
              <a:t>Старый друг лучше новых 10.</a:t>
            </a:r>
          </a:p>
          <a:p>
            <a:pPr algn="ctr">
              <a:lnSpc>
                <a:spcPct val="200000"/>
              </a:lnSpc>
            </a:pPr>
            <a:r>
              <a:rPr lang="ru-RU" b="1" i="1" dirty="0">
                <a:solidFill>
                  <a:schemeClr val="bg2"/>
                </a:solidFill>
              </a:rPr>
              <a:t>1010 раз отмерь, 1 отрежь.</a:t>
            </a:r>
          </a:p>
          <a:p>
            <a:pPr algn="ctr">
              <a:lnSpc>
                <a:spcPct val="200000"/>
              </a:lnSpc>
            </a:pPr>
            <a:r>
              <a:rPr lang="ru-RU" b="1" i="1" dirty="0">
                <a:solidFill>
                  <a:srgbClr val="6600CC"/>
                </a:solidFill>
              </a:rPr>
              <a:t>Хата брата все богата: 10 </a:t>
            </a:r>
            <a:r>
              <a:rPr lang="ru-RU" b="1" i="1" dirty="0" err="1">
                <a:solidFill>
                  <a:srgbClr val="6600CC"/>
                </a:solidFill>
              </a:rPr>
              <a:t>полен</a:t>
            </a:r>
            <a:r>
              <a:rPr lang="ru-RU" b="1" i="1" dirty="0">
                <a:solidFill>
                  <a:srgbClr val="6600CC"/>
                </a:solidFill>
              </a:rPr>
              <a:t>, 11 ушат.</a:t>
            </a:r>
            <a:endParaRPr lang="ru-RU" b="1" dirty="0">
              <a:solidFill>
                <a:srgbClr val="6600CC"/>
              </a:solidFill>
            </a:endParaRPr>
          </a:p>
          <a:p>
            <a:pPr algn="ctr">
              <a:lnSpc>
                <a:spcPct val="200000"/>
              </a:lnSpc>
            </a:pPr>
            <a:r>
              <a:rPr lang="ru-RU" b="1" i="1" dirty="0">
                <a:solidFill>
                  <a:srgbClr val="006600"/>
                </a:solidFill>
              </a:rPr>
              <a:t>1 </a:t>
            </a:r>
            <a:r>
              <a:rPr lang="ru-RU" b="1" i="1" dirty="0" err="1">
                <a:solidFill>
                  <a:srgbClr val="006600"/>
                </a:solidFill>
              </a:rPr>
              <a:t>дурак</a:t>
            </a:r>
            <a:r>
              <a:rPr lang="ru-RU" b="1" i="1" dirty="0">
                <a:solidFill>
                  <a:srgbClr val="006600"/>
                </a:solidFill>
              </a:rPr>
              <a:t> может больше спросить, чем 1010 умных ответить.</a:t>
            </a:r>
            <a:endParaRPr lang="ru-RU" b="1" dirty="0">
              <a:solidFill>
                <a:srgbClr val="006600"/>
              </a:solidFill>
            </a:endParaRPr>
          </a:p>
          <a:p>
            <a:pPr algn="ctr">
              <a:lnSpc>
                <a:spcPct val="200000"/>
              </a:lnSpc>
            </a:pPr>
            <a:r>
              <a:rPr lang="ru-RU" b="1" i="1" dirty="0">
                <a:solidFill>
                  <a:srgbClr val="CC00FF"/>
                </a:solidFill>
              </a:rPr>
              <a:t>Один воин 1111101000 водит.</a:t>
            </a:r>
            <a:endParaRPr lang="ru-RU" b="1" dirty="0">
              <a:solidFill>
                <a:srgbClr val="CC00FF"/>
              </a:solidFill>
            </a:endParaRPr>
          </a:p>
          <a:p>
            <a:pPr algn="ctr">
              <a:lnSpc>
                <a:spcPct val="200000"/>
              </a:lnSpc>
            </a:pPr>
            <a:r>
              <a:rPr lang="ru-RU" b="1" i="1" dirty="0">
                <a:solidFill>
                  <a:srgbClr val="00B0F0"/>
                </a:solidFill>
              </a:rPr>
              <a:t>Не держи 1100100 рублей, а держи 1100100 друзей.</a:t>
            </a:r>
          </a:p>
          <a:p>
            <a:pPr algn="ctr">
              <a:lnSpc>
                <a:spcPct val="200000"/>
              </a:lnSpc>
            </a:pPr>
            <a:r>
              <a:rPr lang="ru-RU" b="1" i="1" dirty="0">
                <a:solidFill>
                  <a:srgbClr val="00FF00"/>
                </a:solidFill>
              </a:rPr>
              <a:t>1100 раз в год рождается, а днем от людей скрывается.</a:t>
            </a:r>
            <a:endParaRPr lang="ru-RU" b="1" dirty="0">
              <a:solidFill>
                <a:srgbClr val="00FF00"/>
              </a:solidFill>
            </a:endParaRPr>
          </a:p>
          <a:p>
            <a:endParaRPr lang="ru-RU" b="1" dirty="0">
              <a:solidFill>
                <a:srgbClr val="990099"/>
              </a:solidFill>
            </a:endParaRPr>
          </a:p>
          <a:p>
            <a:pPr>
              <a:spcBef>
                <a:spcPct val="50000"/>
              </a:spcBef>
            </a:pP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0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4586288" y="671513"/>
            <a:ext cx="3630612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Ей было </a:t>
            </a:r>
            <a:r>
              <a:rPr lang="ru-RU" b="1" i="1">
                <a:solidFill>
                  <a:srgbClr val="990099"/>
                </a:solidFill>
                <a:ea typeface="Times New Roman" pitchFamily="18" charset="0"/>
                <a:cs typeface="Arial" charset="0"/>
              </a:rPr>
              <a:t>тысяча сто</a:t>
            </a:r>
            <a: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лет,</a:t>
            </a:r>
            <a:b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</a:br>
            <a: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Она в </a:t>
            </a:r>
            <a:r>
              <a:rPr lang="ru-RU" b="1" i="1">
                <a:solidFill>
                  <a:srgbClr val="990099"/>
                </a:solidFill>
                <a:ea typeface="Times New Roman" pitchFamily="18" charset="0"/>
                <a:cs typeface="Arial" charset="0"/>
              </a:rPr>
              <a:t>сто первый</a:t>
            </a:r>
            <a: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класс ходила, </a:t>
            </a:r>
            <a:b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</a:br>
            <a: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В портфеле по </a:t>
            </a:r>
            <a:r>
              <a:rPr lang="ru-RU" b="1" i="1">
                <a:solidFill>
                  <a:srgbClr val="990099"/>
                </a:solidFill>
                <a:ea typeface="Times New Roman" pitchFamily="18" charset="0"/>
                <a:cs typeface="Arial" charset="0"/>
              </a:rPr>
              <a:t>сто</a:t>
            </a:r>
            <a: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книг носила -</a:t>
            </a:r>
            <a:b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</a:br>
            <a: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Все это правда, а не бред.</a:t>
            </a:r>
            <a:b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</a:br>
            <a: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Когда, пыля </a:t>
            </a:r>
            <a:r>
              <a:rPr lang="ru-RU" b="1" i="1">
                <a:solidFill>
                  <a:srgbClr val="990099"/>
                </a:solidFill>
                <a:ea typeface="Times New Roman" pitchFamily="18" charset="0"/>
                <a:cs typeface="Arial" charset="0"/>
              </a:rPr>
              <a:t>десятком</a:t>
            </a:r>
            <a: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ног,</a:t>
            </a:r>
            <a:b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</a:br>
            <a: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Она шагала по дороге, </a:t>
            </a:r>
            <a:b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</a:br>
            <a: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За ней всегда бежал щенок</a:t>
            </a:r>
            <a:b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</a:br>
            <a: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С одним хвостом, зато </a:t>
            </a:r>
            <a:r>
              <a:rPr lang="ru-RU" b="1" i="1">
                <a:solidFill>
                  <a:srgbClr val="990099"/>
                </a:solidFill>
                <a:ea typeface="Times New Roman" pitchFamily="18" charset="0"/>
                <a:cs typeface="Arial" charset="0"/>
              </a:rPr>
              <a:t>стоногий</a:t>
            </a:r>
            <a: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.</a:t>
            </a:r>
            <a:b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</a:br>
            <a: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Она ловила каждый звук</a:t>
            </a:r>
            <a:b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</a:br>
            <a: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Своими </a:t>
            </a:r>
            <a:r>
              <a:rPr lang="ru-RU" b="1" i="1">
                <a:solidFill>
                  <a:srgbClr val="990099"/>
                </a:solidFill>
                <a:ea typeface="Times New Roman" pitchFamily="18" charset="0"/>
                <a:cs typeface="Arial" charset="0"/>
              </a:rPr>
              <a:t>десятью</a:t>
            </a:r>
            <a: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ушами, </a:t>
            </a:r>
            <a:b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</a:br>
            <a: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И </a:t>
            </a:r>
            <a:r>
              <a:rPr lang="ru-RU" b="1" i="1">
                <a:solidFill>
                  <a:srgbClr val="990099"/>
                </a:solidFill>
                <a:ea typeface="Times New Roman" pitchFamily="18" charset="0"/>
                <a:cs typeface="Arial" charset="0"/>
              </a:rPr>
              <a:t>десять</a:t>
            </a:r>
            <a: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загорелых рук</a:t>
            </a:r>
            <a:endParaRPr lang="ru-RU" b="1">
              <a:ea typeface="Times New Roman" pitchFamily="18" charset="0"/>
              <a:cs typeface="Arial" charset="0"/>
            </a:endParaRPr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4572000" y="3429000"/>
            <a:ext cx="3494088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/>
            </a:r>
            <a:br>
              <a:rPr lang="ru-RU">
                <a:solidFill>
                  <a:srgbClr val="000000"/>
                </a:solidFill>
                <a:ea typeface="Times New Roman" pitchFamily="18" charset="0"/>
                <a:cs typeface="Arial" charset="0"/>
              </a:rPr>
            </a:br>
            <a: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Портфель и поводок держали.</a:t>
            </a:r>
            <a:b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</a:br>
            <a: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И </a:t>
            </a:r>
            <a:r>
              <a:rPr lang="ru-RU" b="1" i="1">
                <a:solidFill>
                  <a:srgbClr val="990099"/>
                </a:solidFill>
                <a:ea typeface="Times New Roman" pitchFamily="18" charset="0"/>
                <a:cs typeface="Arial" charset="0"/>
              </a:rPr>
              <a:t>десять</a:t>
            </a:r>
            <a: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темно-синих глаз</a:t>
            </a:r>
            <a:b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</a:br>
            <a: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Рассматривали мир привычно,</a:t>
            </a:r>
            <a:b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</a:br>
            <a: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Но станет все совсем обычным,</a:t>
            </a:r>
            <a:b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</a:br>
            <a: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Когда поймете наш рассказ.</a:t>
            </a:r>
            <a:r>
              <a:rPr lang="ru-RU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endParaRPr lang="ru-RU">
              <a:ea typeface="Times New Roman" pitchFamily="18" charset="0"/>
              <a:cs typeface="Arial" charset="0"/>
            </a:endParaRPr>
          </a:p>
        </p:txBody>
      </p:sp>
      <p:pic>
        <p:nvPicPr>
          <p:cNvPr id="4103" name="Picture 7" descr="Рисунок12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50" y="692150"/>
            <a:ext cx="3295650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rgbClr val="00B050">
                <a:alpha val="60000"/>
              </a:srgbClr>
            </a:glow>
          </a:effectLst>
        </p:spPr>
      </p:pic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2411413" y="5373688"/>
            <a:ext cx="3668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b="1" i="1">
                <a:solidFill>
                  <a:schemeClr val="hlink"/>
                </a:solidFill>
              </a:rPr>
              <a:t>Поняли ли вы рассказ поэта?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468313" y="5805488"/>
            <a:ext cx="779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>
                <a:solidFill>
                  <a:srgbClr val="CC00FF"/>
                </a:solidFill>
              </a:rPr>
              <a:t>Ответ:</a:t>
            </a:r>
            <a:r>
              <a:rPr lang="ru-RU"/>
              <a:t> </a:t>
            </a:r>
            <a:r>
              <a:rPr lang="ru-RU">
                <a:solidFill>
                  <a:srgbClr val="0000FF"/>
                </a:solidFill>
              </a:rPr>
              <a:t>Девочке было 12 лет, она ходила в 5-й класс, </a:t>
            </a:r>
          </a:p>
          <a:p>
            <a:r>
              <a:rPr lang="ru-RU">
                <a:solidFill>
                  <a:srgbClr val="0000FF"/>
                </a:solidFill>
              </a:rPr>
              <a:t>              у собаки 4 ноги, а ушей и рук у девочки было по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  <p:bldP spid="41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38" name="Group 110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322263"/>
                <a:gridCol w="8821737"/>
              </a:tblGrid>
              <a:tr h="85725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1.Перевести в десятичную систему счисления числа 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1101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10010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2.Перевести в двоичную систему счисления числа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100000">
                          <a:srgbClr val="00FF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1.Перевести в десятичную систему счисления числа 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1111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10101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2.Перевести в двоичную систему счисления числа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100000">
                          <a:srgbClr val="00FF00"/>
                        </a:gs>
                      </a:gsLst>
                      <a:lin ang="5400000" scaled="1"/>
                    </a:gra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F00"/>
                        </a:gs>
                        <a:gs pos="100000">
                          <a:srgbClr val="FFCC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1.Перевести в десятичную систему счисления числа 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1011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11101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Перевести в двоичную систему счисления числа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F00"/>
                        </a:gs>
                        <a:gs pos="100000">
                          <a:srgbClr val="FFCC00"/>
                        </a:gs>
                      </a:gsLst>
                      <a:lin ang="5400000" scaled="1"/>
                    </a:gra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00"/>
                        </a:gs>
                        <a:gs pos="100000">
                          <a:srgbClr val="FF9966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 Перевести в десятичную систему счисления числа 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1110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10010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Перевести в двоичную систему счисления числа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00"/>
                        </a:gs>
                        <a:gs pos="100000">
                          <a:srgbClr val="FF9966"/>
                        </a:gs>
                      </a:gsLst>
                      <a:lin ang="5400000" scaled="1"/>
                    </a:gra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9966"/>
                        </a:gs>
                        <a:gs pos="100000">
                          <a:srgbClr val="FF66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Перевести в десятичную систему счисления числа 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11010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1010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Перевести в двоичную систему счисления числа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9966"/>
                        </a:gs>
                        <a:gs pos="100000">
                          <a:srgbClr val="FF66CC"/>
                        </a:gs>
                      </a:gsLst>
                      <a:lin ang="5400000" scaled="1"/>
                    </a:gra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66CC"/>
                        </a:gs>
                        <a:gs pos="100000">
                          <a:srgbClr val="FF0066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Перевести в десятичную систему счисления числа 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1001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10010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Перевести в двоичную систему счисления числа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66CC"/>
                        </a:gs>
                        <a:gs pos="100000">
                          <a:srgbClr val="FF0066"/>
                        </a:gs>
                      </a:gsLst>
                      <a:lin ang="5400000" scaled="1"/>
                    </a:gra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0066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Перевести в десятичную систему счисления числа 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1101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10110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Перевести в двоичную систему счисления числа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0066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FFF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 Перевести в десятичную систему счисления числа 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1001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10110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Перевести в двоичную систему счисления числа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FFF00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277</Words>
  <Application>Microsoft Office PowerPoint</Application>
  <PresentationFormat>Экран (4:3)</PresentationFormat>
  <Paragraphs>39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Оформление по умолчанию</vt:lpstr>
      <vt:lpstr>Слайд 1</vt:lpstr>
      <vt:lpstr>Слайд 2</vt:lpstr>
      <vt:lpstr>Слайд 3</vt:lpstr>
      <vt:lpstr>Слайд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Админинстратор</dc:creator>
  <cp:lastModifiedBy>Владелец</cp:lastModifiedBy>
  <cp:revision>17</cp:revision>
  <dcterms:created xsi:type="dcterms:W3CDTF">2009-04-02T13:06:01Z</dcterms:created>
  <dcterms:modified xsi:type="dcterms:W3CDTF">2010-01-28T13:08:17Z</dcterms:modified>
</cp:coreProperties>
</file>