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229600" cy="1828800"/>
          </a:xfrm>
        </p:spPr>
        <p:txBody>
          <a:bodyPr/>
          <a:lstStyle/>
          <a:p>
            <a:r>
              <a:rPr lang="ru-RU" dirty="0" smtClean="0"/>
              <a:t>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6400800" cy="2798306"/>
          </a:xfrm>
        </p:spPr>
        <p:txBody>
          <a:bodyPr>
            <a:normAutofit/>
          </a:bodyPr>
          <a:lstStyle/>
          <a:p>
            <a:r>
              <a:rPr lang="ru-RU" dirty="0" smtClean="0"/>
              <a:t>Приёмы работы тушью и ватной палочкой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 урока учителя МОУ СОШ №1 города Смоленска Печкарёвой И. Б.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Documents and Settings\Irina\Мои документы\Мои рисунки\Анимация\Искусство\Рисующие руки abc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572008"/>
            <a:ext cx="140017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Пейзаж, выполненный тушью и ватной палочкой</a:t>
            </a:r>
            <a:endParaRPr lang="ru-RU" sz="2400" dirty="0"/>
          </a:p>
        </p:txBody>
      </p:sp>
      <p:pic>
        <p:nvPicPr>
          <p:cNvPr id="1026" name="Picture 2" descr="C:\Documents and Settings\Irina\Мои документы\Планы по школе\Проекты уроков\Урок по теме Графика-сайт\Рисунок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64538"/>
            <a:ext cx="6585973" cy="467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14300" dir="20100000" algn="tl" rotWithShape="0">
              <a:srgbClr val="000000">
                <a:alpha val="88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/>
              <a:t>Творческие работы автора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Материалы из </a:t>
            </a:r>
            <a:r>
              <a:rPr lang="ru-RU" dirty="0" err="1" smtClean="0"/>
              <a:t>Википедии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Рисунки и анимация из интернета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Детские работы учащихся МОУ СОШ №1</a:t>
            </a:r>
            <a:endParaRPr lang="ru-RU" dirty="0"/>
          </a:p>
        </p:txBody>
      </p:sp>
      <p:pic>
        <p:nvPicPr>
          <p:cNvPr id="4" name="Рисунок 3" descr="Анфас-профи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14752"/>
            <a:ext cx="2286016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искусств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Мы с вами познакомились с видами изобразительного искусства. Давайте вспомним, какие виды изобразительного искусства вы знаете.</a:t>
            </a:r>
          </a:p>
          <a:p>
            <a:pPr lvl="0">
              <a:buNone/>
            </a:pPr>
            <a:r>
              <a:rPr lang="ru-RU" i="1" dirty="0" smtClean="0"/>
              <a:t>      Живопись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      Графика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     Скульптура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     Декоративно-прикладное искусство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4b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876"/>
            <a:ext cx="238125" cy="238125"/>
          </a:xfrm>
          <a:prstGeom prst="rect">
            <a:avLst/>
          </a:prstGeom>
        </p:spPr>
      </p:pic>
      <p:pic>
        <p:nvPicPr>
          <p:cNvPr id="6" name="Рисунок 5" descr="4b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071942"/>
            <a:ext cx="238125" cy="238125"/>
          </a:xfrm>
          <a:prstGeom prst="rect">
            <a:avLst/>
          </a:prstGeom>
        </p:spPr>
      </p:pic>
      <p:pic>
        <p:nvPicPr>
          <p:cNvPr id="7" name="Рисунок 6" descr="4b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572008"/>
            <a:ext cx="238125" cy="238125"/>
          </a:xfrm>
          <a:prstGeom prst="rect">
            <a:avLst/>
          </a:prstGeom>
        </p:spPr>
      </p:pic>
      <p:pic>
        <p:nvPicPr>
          <p:cNvPr id="8" name="Рисунок 7" descr="4b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72074"/>
            <a:ext cx="23812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Что такое  «Графика» 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Слово «Графика» происходит от греческого слова </a:t>
            </a:r>
            <a:r>
              <a:rPr lang="ru-RU" i="1" dirty="0" smtClean="0"/>
              <a:t>«графо»</a:t>
            </a:r>
            <a:r>
              <a:rPr lang="ru-RU" dirty="0" smtClean="0"/>
              <a:t>, переводимого на русский язык как </a:t>
            </a:r>
            <a:r>
              <a:rPr lang="ru-RU" i="1" dirty="0" smtClean="0"/>
              <a:t>«черчу», «пишу», «рисую».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Irina\Мои документы\Мои рисунки\Анимация\Искусство\Gattosulavagn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793" y="3857628"/>
            <a:ext cx="342902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Graphikos</a:t>
            </a:r>
            <a:r>
              <a:rPr lang="en-US" i="1" dirty="0" smtClean="0"/>
              <a:t> </a:t>
            </a:r>
            <a:r>
              <a:rPr lang="ru-RU" i="1" dirty="0" smtClean="0"/>
              <a:t>– </a:t>
            </a:r>
            <a:r>
              <a:rPr lang="ru-RU" dirty="0" smtClean="0"/>
              <a:t>нарисованный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В самом общем виде –</a:t>
            </a:r>
            <a:r>
              <a:rPr lang="ru-RU" b="1" dirty="0" smtClean="0"/>
              <a:t> искусство изображения предметов линиями, штрихами, пятнами – без применения красок.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 descr="26b25e00a6d47d181e10149feb8b58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609604" cy="571504"/>
          </a:xfrm>
          <a:prstGeom prst="rect">
            <a:avLst/>
          </a:prstGeom>
        </p:spPr>
      </p:pic>
      <p:pic>
        <p:nvPicPr>
          <p:cNvPr id="1026" name="Picture 2" descr="C:\Documents and Settings\Irina\Мои документы\Планы по школе\Проекты уроков\Урок по теме Графика-сайт\simmetriy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95678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отличается графика от живописи?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Живопись – написанная красками, в цвете.</a:t>
            </a:r>
          </a:p>
          <a:p>
            <a:r>
              <a:rPr lang="ru-RU" dirty="0" smtClean="0"/>
              <a:t>Графика – с помощью линий и штрихов. Если цвет вообще присутствует, то он условный, цвета в графике, как правило мало (2-3 цвета), </a:t>
            </a:r>
            <a:r>
              <a:rPr lang="ru-RU" dirty="0" err="1" smtClean="0"/>
              <a:t>цвета</a:t>
            </a:r>
            <a:r>
              <a:rPr lang="ru-RU" dirty="0" smtClean="0"/>
              <a:t> берутся яркие, открытые.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Звезда 3b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476250" cy="476250"/>
          </a:xfrm>
          <a:prstGeom prst="rect">
            <a:avLst/>
          </a:prstGeom>
        </p:spPr>
      </p:pic>
      <p:pic>
        <p:nvPicPr>
          <p:cNvPr id="10" name="Рисунок 9" descr="Звезда 3b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85992"/>
            <a:ext cx="476250" cy="476250"/>
          </a:xfrm>
          <a:prstGeom prst="rect">
            <a:avLst/>
          </a:prstGeom>
        </p:spPr>
      </p:pic>
      <p:pic>
        <p:nvPicPr>
          <p:cNvPr id="1026" name="Picture 2" descr="C:\Documents and Settings\Irina\Мои документы\Планы по школе\Проекты уроков\Урок по теме Графика-сайт\Рисунок  фактуры листьев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954169"/>
            <a:ext cx="1857388" cy="2622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Irina\Мои документы\Планы по школе\Проекты уроков\Урок по теме Графика-сайт\Каменев Л.Л. Ночь на реке Молонг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14818"/>
            <a:ext cx="3357586" cy="2091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Линия, штрих, тон – основные изобразительные средства графики.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рандаш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5786454"/>
            <a:ext cx="1809750" cy="762000"/>
          </a:xfrm>
          <a:prstGeom prst="rect">
            <a:avLst/>
          </a:prstGeom>
        </p:spPr>
      </p:pic>
      <p:pic>
        <p:nvPicPr>
          <p:cNvPr id="5" name="Рисунок 4" descr="Рисунок карандашом img7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7" y="3991294"/>
            <a:ext cx="2214577" cy="1601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ортрет img4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5" y="3481992"/>
            <a:ext cx="1857388" cy="257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6b25e00a6d47d181e10149feb8b583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571612"/>
            <a:ext cx="6096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857356" y="642918"/>
            <a:ext cx="328614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Графика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214282" y="2643182"/>
            <a:ext cx="2643206" cy="1071570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Станковая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6215074" y="1785926"/>
            <a:ext cx="2071702" cy="1500198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Плакат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4" name="Табличка 33"/>
          <p:cNvSpPr/>
          <p:nvPr/>
        </p:nvSpPr>
        <p:spPr>
          <a:xfrm>
            <a:off x="3786182" y="3071810"/>
            <a:ext cx="1785950" cy="1143008"/>
          </a:xfrm>
          <a:prstGeom prst="plaqu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Печатная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Горизонтальный свиток 34"/>
          <p:cNvSpPr/>
          <p:nvPr/>
        </p:nvSpPr>
        <p:spPr>
          <a:xfrm>
            <a:off x="714348" y="4929198"/>
            <a:ext cx="2357454" cy="1500198"/>
          </a:xfrm>
          <a:prstGeom prst="horizontalScroll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Книжная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5214942" y="5072074"/>
            <a:ext cx="3143272" cy="1214446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Промышленная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" name="Picture 27" descr="C:\Documents and Settings\Irina\Мои документы\Мои рисунки\Анимация\Компьютер\Стрелка 2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29693">
            <a:off x="3030089" y="1986796"/>
            <a:ext cx="2011503" cy="327498"/>
          </a:xfrm>
          <a:prstGeom prst="rect">
            <a:avLst/>
          </a:prstGeom>
          <a:noFill/>
        </p:spPr>
      </p:pic>
      <p:pic>
        <p:nvPicPr>
          <p:cNvPr id="40" name="Picture 27" descr="C:\Documents and Settings\Irina\Мои документы\Мои рисунки\Анимация\Компьютер\Стрелка 2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82920">
            <a:off x="4612485" y="1720811"/>
            <a:ext cx="2011503" cy="327498"/>
          </a:xfrm>
          <a:prstGeom prst="rect">
            <a:avLst/>
          </a:prstGeom>
          <a:noFill/>
        </p:spPr>
      </p:pic>
      <p:pic>
        <p:nvPicPr>
          <p:cNvPr id="41" name="Picture 27" descr="C:\Documents and Settings\Irina\Мои документы\Мои рисунки\Анимация\Компьютер\Стрелка 2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05122">
            <a:off x="1819193" y="1797548"/>
            <a:ext cx="2011503" cy="327498"/>
          </a:xfrm>
          <a:prstGeom prst="rect">
            <a:avLst/>
          </a:prstGeom>
          <a:noFill/>
        </p:spPr>
      </p:pic>
      <p:pic>
        <p:nvPicPr>
          <p:cNvPr id="42" name="Picture 27" descr="C:\Documents and Settings\Irina\Мои документы\Мои рисунки\Анимация\Компьютер\Стрелка 2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96822">
            <a:off x="4799627" y="4393748"/>
            <a:ext cx="2011503" cy="327498"/>
          </a:xfrm>
          <a:prstGeom prst="rect">
            <a:avLst/>
          </a:prstGeom>
          <a:noFill/>
        </p:spPr>
      </p:pic>
      <p:pic>
        <p:nvPicPr>
          <p:cNvPr id="43" name="Picture 27" descr="C:\Documents and Settings\Irina\Мои документы\Мои рисунки\Анимация\Компьютер\Стрелка 2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27276">
            <a:off x="2502663" y="4429551"/>
            <a:ext cx="2011503" cy="327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Виды графики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  <a:ln w="19050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rgbClr val="FF0000"/>
                </a:solidFill>
              </a:rPr>
              <a:t>Станковая</a:t>
            </a:r>
            <a:r>
              <a:rPr lang="ru-RU" dirty="0" smtClean="0"/>
              <a:t> – графические произведения, выполненные художником на отдельных листах бумаги. Выполняются в разных техниках – простым карандашом (рисунок), тушью и пером, углём, мелками, пастелью и другими инструментами.</a:t>
            </a:r>
          </a:p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rgbClr val="FF0000"/>
                </a:solidFill>
              </a:rPr>
              <a:t>Печатная графика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</a:t>
            </a:r>
            <a:r>
              <a:rPr lang="ru-RU" u="sng" dirty="0" smtClean="0"/>
              <a:t>книжная</a:t>
            </a:r>
            <a:r>
              <a:rPr lang="ru-RU" dirty="0" smtClean="0"/>
              <a:t>, </a:t>
            </a:r>
            <a:r>
              <a:rPr lang="ru-RU" u="sng" dirty="0" smtClean="0"/>
              <a:t>промышленная</a:t>
            </a:r>
            <a:r>
              <a:rPr lang="ru-RU" dirty="0" smtClean="0"/>
              <a:t> и др.</a:t>
            </a:r>
          </a:p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rgbClr val="FF0000"/>
                </a:solidFill>
              </a:rPr>
              <a:t>Книжная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 графика решает задачи литературного произведения. Это иллюстрации, а также оформление книги, шрифты.</a:t>
            </a:r>
          </a:p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rgbClr val="FF0000"/>
                </a:solidFill>
              </a:rPr>
              <a:t>Промышленная</a:t>
            </a:r>
            <a:r>
              <a:rPr lang="ru-RU" b="1" i="1" dirty="0" smtClean="0"/>
              <a:t> </a:t>
            </a:r>
            <a:r>
              <a:rPr lang="ru-RU" dirty="0" smtClean="0"/>
              <a:t>– графика ставит своей целью оформить и рекомендовать товар, украсить упаковку. Применение этой графики необычайно широко – афиши, этикетки, почтовые и фабричные марки, пригласительные билеты, открытки, книжные закладки и пр.</a:t>
            </a:r>
          </a:p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rgbClr val="FF0000"/>
                </a:solidFill>
              </a:rPr>
              <a:t>Плакат</a:t>
            </a:r>
            <a:r>
              <a:rPr lang="ru-RU" b="1" i="1" dirty="0" smtClean="0"/>
              <a:t> – </a:t>
            </a:r>
            <a:r>
              <a:rPr lang="ru-RU" dirty="0" smtClean="0"/>
              <a:t>это художественное средство агитации, информации, рекламы.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4" name="Рисунок 3" descr="sc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5286388"/>
            <a:ext cx="757234" cy="1009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Варианты графических работ тушью и пером, кистью, цветными карандашами</a:t>
            </a:r>
            <a:endParaRPr lang="ru-RU" sz="2800" dirty="0"/>
          </a:p>
        </p:txBody>
      </p:sp>
      <p:pic>
        <p:nvPicPr>
          <p:cNvPr id="2050" name="Picture 2" descr="C:\Documents and Settings\Irina\Мои документы\Планы по школе\Проекты уроков\Урок по теме Графика-сайт\Графика - цветок в горш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86190"/>
            <a:ext cx="1643074" cy="2444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Irina\Мои документы\Планы по школе\Проекты уроков\Урок по теме Графика-сайт\Рисунок 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2314771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Documents and Settings\Irina\Мои документы\Планы по школе\Проекты уроков\Урок по теме Графика-сайт\Рисунок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643050"/>
            <a:ext cx="1643074" cy="2312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Documents and Settings\Irina\Мои документы\Планы по школе\Проекты уроков\Урок по теме Графика-сайт\Горы7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86256"/>
            <a:ext cx="2500330" cy="1961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294</Words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Графика</vt:lpstr>
      <vt:lpstr>Виды искусств</vt:lpstr>
      <vt:lpstr>Что такое  «Графика» ? </vt:lpstr>
      <vt:lpstr>Graphikos – нарисованный </vt:lpstr>
      <vt:lpstr>Чем отличается графика от живописи? </vt:lpstr>
      <vt:lpstr>Слайд 6</vt:lpstr>
      <vt:lpstr>Слайд 7</vt:lpstr>
      <vt:lpstr>Виды графики </vt:lpstr>
      <vt:lpstr>Варианты графических работ тушью и пером, кистью, цветными карандашами</vt:lpstr>
      <vt:lpstr>Пейзаж, выполненный тушью и ватной палочкой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Графика</dc:title>
  <cp:lastModifiedBy>Ирина</cp:lastModifiedBy>
  <cp:revision>16</cp:revision>
  <dcterms:modified xsi:type="dcterms:W3CDTF">2010-01-08T14:22:32Z</dcterms:modified>
</cp:coreProperties>
</file>