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588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3" d="100"/>
          <a:sy n="53" d="100"/>
        </p:scale>
        <p:origin x="-11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08.12.2009</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08.12.2009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08.12.2009</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08.12.2009</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08.12.2009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08.12.2009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08.12.2009</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08.12.2009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08.12.2009</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08.12.2009</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08.12.2009</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fade/>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5984" y="500042"/>
            <a:ext cx="6172200" cy="2714644"/>
          </a:xfrm>
        </p:spPr>
        <p:txBody>
          <a:bodyPr>
            <a:normAutofit/>
          </a:bodyPr>
          <a:lstStyle/>
          <a:p>
            <a:pPr algn="ctr"/>
            <a:r>
              <a:rPr lang="en-US" sz="5400" dirty="0" smtClean="0">
                <a:solidFill>
                  <a:srgbClr val="5A5886"/>
                </a:solidFill>
                <a:latin typeface="Chlorinar" pitchFamily="34" charset="0"/>
              </a:rPr>
              <a:t>Holidays and Special    Days in the USA </a:t>
            </a:r>
            <a:endParaRPr lang="ru-RU" sz="5400" dirty="0">
              <a:solidFill>
                <a:srgbClr val="5A5886"/>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Documents and Settings\Admin\Рабочий стол\christmas-tree-with-gifts-flipbook.jpg"/>
          <p:cNvPicPr>
            <a:picLocks noChangeAspect="1" noChangeArrowheads="1"/>
          </p:cNvPicPr>
          <p:nvPr/>
        </p:nvPicPr>
        <p:blipFill>
          <a:blip r:embed="rId2"/>
          <a:srcRect/>
          <a:stretch>
            <a:fillRect/>
          </a:stretch>
        </p:blipFill>
        <p:spPr bwMode="auto">
          <a:xfrm>
            <a:off x="260872" y="1357298"/>
            <a:ext cx="4025376" cy="5143536"/>
          </a:xfrm>
          <a:prstGeom prst="rect">
            <a:avLst/>
          </a:prstGeom>
          <a:ln>
            <a:noFill/>
          </a:ln>
          <a:effectLst>
            <a:softEdge rad="112500"/>
          </a:effectLst>
        </p:spPr>
      </p:pic>
      <p:sp>
        <p:nvSpPr>
          <p:cNvPr id="2" name="Заголовок 1"/>
          <p:cNvSpPr>
            <a:spLocks noGrp="1"/>
          </p:cNvSpPr>
          <p:nvPr>
            <p:ph type="title"/>
          </p:nvPr>
        </p:nvSpPr>
        <p:spPr/>
        <p:txBody>
          <a:bodyPr>
            <a:normAutofit/>
          </a:bodyPr>
          <a:lstStyle/>
          <a:p>
            <a:pPr algn="ctr"/>
            <a:r>
              <a:rPr lang="en-US" sz="6000" dirty="0" smtClean="0">
                <a:solidFill>
                  <a:srgbClr val="5A5886"/>
                </a:solidFill>
                <a:latin typeface="Chlorinar" pitchFamily="34" charset="0"/>
              </a:rPr>
              <a:t>Christmas</a:t>
            </a:r>
            <a:r>
              <a:rPr lang="en-US" dirty="0" smtClean="0">
                <a:solidFill>
                  <a:srgbClr val="5A5886"/>
                </a:solidFill>
              </a:rPr>
              <a:t>  </a:t>
            </a:r>
            <a:r>
              <a:rPr lang="en-US" dirty="0" smtClean="0">
                <a:solidFill>
                  <a:srgbClr val="5A5886"/>
                </a:solidFill>
                <a:latin typeface="Comic Sans MS" pitchFamily="66" charset="0"/>
              </a:rPr>
              <a:t>is December 25</a:t>
            </a:r>
            <a:endParaRPr lang="ru-RU" dirty="0">
              <a:solidFill>
                <a:srgbClr val="5A5886"/>
              </a:solidFill>
              <a:latin typeface="Comic Sans MS" pitchFamily="66" charset="0"/>
            </a:endParaRPr>
          </a:p>
        </p:txBody>
      </p:sp>
      <p:sp>
        <p:nvSpPr>
          <p:cNvPr id="3" name="Содержимое 2"/>
          <p:cNvSpPr>
            <a:spLocks noGrp="1"/>
          </p:cNvSpPr>
          <p:nvPr>
            <p:ph sz="quarter" idx="1"/>
          </p:nvPr>
        </p:nvSpPr>
        <p:spPr>
          <a:xfrm>
            <a:off x="3857620" y="1600200"/>
            <a:ext cx="4067180" cy="4873752"/>
          </a:xfrm>
        </p:spPr>
        <p:txBody>
          <a:bodyPr>
            <a:normAutofit/>
          </a:bodyPr>
          <a:lstStyle/>
          <a:p>
            <a:pPr algn="ctr">
              <a:buNone/>
            </a:pPr>
            <a:r>
              <a:rPr lang="en-US" sz="3200" dirty="0" smtClean="0">
                <a:latin typeface="Comic Sans MS" pitchFamily="66" charset="0"/>
              </a:rPr>
              <a:t>Christians celebrate the birth of Jesus Christ. People decorate a Christmas tree, and Santa Claus brings presents to children.</a:t>
            </a:r>
            <a:endParaRPr lang="ru-RU" sz="3200" dirty="0">
              <a:latin typeface="Comic Sans MS" pitchFamily="66"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Рабочий стол\new_year_top.jpg"/>
          <p:cNvPicPr>
            <a:picLocks noChangeAspect="1" noChangeArrowheads="1"/>
          </p:cNvPicPr>
          <p:nvPr/>
        </p:nvPicPr>
        <p:blipFill>
          <a:blip r:embed="rId2"/>
          <a:srcRect/>
          <a:stretch>
            <a:fillRect/>
          </a:stretch>
        </p:blipFill>
        <p:spPr bwMode="auto">
          <a:xfrm>
            <a:off x="285720" y="3143248"/>
            <a:ext cx="4826000" cy="3714752"/>
          </a:xfrm>
          <a:prstGeom prst="rect">
            <a:avLst/>
          </a:prstGeom>
          <a:noFill/>
        </p:spPr>
      </p:pic>
      <p:sp>
        <p:nvSpPr>
          <p:cNvPr id="2" name="Заголовок 1"/>
          <p:cNvSpPr>
            <a:spLocks noGrp="1"/>
          </p:cNvSpPr>
          <p:nvPr>
            <p:ph type="title"/>
          </p:nvPr>
        </p:nvSpPr>
        <p:spPr>
          <a:xfrm>
            <a:off x="457200" y="274638"/>
            <a:ext cx="7467600" cy="1654164"/>
          </a:xfrm>
        </p:spPr>
        <p:txBody>
          <a:bodyPr>
            <a:normAutofit fontScale="90000"/>
          </a:bodyPr>
          <a:lstStyle/>
          <a:p>
            <a:pPr algn="ctr"/>
            <a:r>
              <a:rPr lang="en-US" dirty="0" smtClean="0">
                <a:solidFill>
                  <a:srgbClr val="5A5886"/>
                </a:solidFill>
              </a:rPr>
              <a:t/>
            </a:r>
            <a:br>
              <a:rPr lang="en-US" dirty="0" smtClean="0">
                <a:solidFill>
                  <a:srgbClr val="5A5886"/>
                </a:solidFill>
              </a:rPr>
            </a:br>
            <a:r>
              <a:rPr lang="en-US" sz="6700" dirty="0" smtClean="0">
                <a:solidFill>
                  <a:srgbClr val="5A5886"/>
                </a:solidFill>
                <a:latin typeface="Chlorinar" pitchFamily="34" charset="0"/>
              </a:rPr>
              <a:t>New Year’s Day </a:t>
            </a:r>
            <a:r>
              <a:rPr lang="en-US" sz="6000" dirty="0" smtClean="0">
                <a:latin typeface="Chlorinar" pitchFamily="34" charset="0"/>
              </a:rPr>
              <a:t/>
            </a:r>
            <a:br>
              <a:rPr lang="en-US" sz="6000" dirty="0" smtClean="0">
                <a:latin typeface="Chlorinar" pitchFamily="34" charset="0"/>
              </a:rPr>
            </a:br>
            <a:r>
              <a:rPr lang="en-US" sz="4400" dirty="0" smtClean="0">
                <a:solidFill>
                  <a:srgbClr val="5A5886"/>
                </a:solidFill>
                <a:latin typeface="Comic Sans MS" pitchFamily="66" charset="0"/>
              </a:rPr>
              <a:t>is January 1.</a:t>
            </a:r>
            <a:endParaRPr lang="ru-RU" sz="4400" dirty="0">
              <a:solidFill>
                <a:srgbClr val="5A5886"/>
              </a:solidFill>
            </a:endParaRPr>
          </a:p>
        </p:txBody>
      </p:sp>
      <p:sp>
        <p:nvSpPr>
          <p:cNvPr id="3" name="Содержимое 2"/>
          <p:cNvSpPr>
            <a:spLocks noGrp="1"/>
          </p:cNvSpPr>
          <p:nvPr>
            <p:ph sz="quarter" idx="1"/>
          </p:nvPr>
        </p:nvSpPr>
        <p:spPr>
          <a:xfrm>
            <a:off x="457200" y="2000240"/>
            <a:ext cx="7467600" cy="4473712"/>
          </a:xfrm>
        </p:spPr>
        <p:txBody>
          <a:bodyPr/>
          <a:lstStyle/>
          <a:p>
            <a:pPr algn="r">
              <a:buNone/>
            </a:pPr>
            <a:r>
              <a:rPr lang="en-US" dirty="0" smtClean="0">
                <a:latin typeface="Comic Sans MS" pitchFamily="66" charset="0"/>
              </a:rPr>
              <a:t>People begin  celebrating on December 31. They have parties through the night.</a:t>
            </a:r>
          </a:p>
          <a:p>
            <a:pPr algn="r">
              <a:buNone/>
            </a:pPr>
            <a:r>
              <a:rPr lang="en-US" dirty="0" smtClean="0">
                <a:latin typeface="Comic Sans MS" pitchFamily="66" charset="0"/>
              </a:rPr>
              <a:t>In Time Square, in New York, at a minute before midnight, a lighted ball goes down from one of the buildings.</a:t>
            </a:r>
            <a:endParaRPr lang="ru-RU" dirty="0">
              <a:latin typeface="Comic Sans MS" pitchFamily="66"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14290"/>
            <a:ext cx="7467600" cy="1500198"/>
          </a:xfrm>
        </p:spPr>
        <p:txBody>
          <a:bodyPr>
            <a:normAutofit fontScale="90000"/>
          </a:bodyPr>
          <a:lstStyle/>
          <a:p>
            <a:pPr algn="r"/>
            <a:r>
              <a:rPr lang="en-US" sz="4800" dirty="0" smtClean="0">
                <a:solidFill>
                  <a:srgbClr val="5A5886"/>
                </a:solidFill>
                <a:latin typeface="Chlorinar" pitchFamily="34" charset="0"/>
              </a:rPr>
              <a:t>George Washington’s Birthday </a:t>
            </a:r>
            <a:br>
              <a:rPr lang="en-US" sz="4800" dirty="0" smtClean="0">
                <a:solidFill>
                  <a:srgbClr val="5A5886"/>
                </a:solidFill>
                <a:latin typeface="Chlorinar" pitchFamily="34" charset="0"/>
              </a:rPr>
            </a:br>
            <a:r>
              <a:rPr lang="en-US" sz="3600" dirty="0" smtClean="0">
                <a:solidFill>
                  <a:srgbClr val="5A5886"/>
                </a:solidFill>
                <a:latin typeface="Comic Sans MS" pitchFamily="66" charset="0"/>
              </a:rPr>
              <a:t>is February 22</a:t>
            </a:r>
            <a:endParaRPr lang="ru-RU" sz="3600" dirty="0">
              <a:solidFill>
                <a:srgbClr val="5A5886"/>
              </a:solidFill>
              <a:latin typeface="Comic Sans MS" pitchFamily="66" charset="0"/>
            </a:endParaRPr>
          </a:p>
        </p:txBody>
      </p:sp>
      <p:sp>
        <p:nvSpPr>
          <p:cNvPr id="5" name="TextBox 4"/>
          <p:cNvSpPr txBox="1"/>
          <p:nvPr/>
        </p:nvSpPr>
        <p:spPr>
          <a:xfrm>
            <a:off x="3929058" y="2071678"/>
            <a:ext cx="4500594" cy="4401205"/>
          </a:xfrm>
          <a:prstGeom prst="rect">
            <a:avLst/>
          </a:prstGeom>
          <a:noFill/>
        </p:spPr>
        <p:txBody>
          <a:bodyPr wrap="square" rtlCol="0">
            <a:spAutoFit/>
          </a:bodyPr>
          <a:lstStyle/>
          <a:p>
            <a:pPr algn="ctr"/>
            <a:r>
              <a:rPr lang="en-US" sz="2800" dirty="0" smtClean="0">
                <a:latin typeface="Comic Sans MS" pitchFamily="66" charset="0"/>
              </a:rPr>
              <a:t>George Washington (1732-1799) was the first president of the USA. During the War of Independence he took command of the Continental Arm for eight years, </a:t>
            </a:r>
            <a:r>
              <a:rPr lang="en-US" sz="2800" dirty="0" smtClean="0">
                <a:latin typeface="Comic Sans MS" pitchFamily="66" charset="0"/>
              </a:rPr>
              <a:t>u</a:t>
            </a:r>
            <a:r>
              <a:rPr lang="en-US" sz="2800" dirty="0" smtClean="0">
                <a:latin typeface="Comic Sans MS" pitchFamily="66" charset="0"/>
              </a:rPr>
              <a:t>ntil the colonies won their independence from Britain. </a:t>
            </a:r>
            <a:endParaRPr lang="ru-RU" sz="2800" dirty="0">
              <a:latin typeface="Comic Sans MS" pitchFamily="66" charset="0"/>
            </a:endParaRPr>
          </a:p>
        </p:txBody>
      </p:sp>
      <p:pic>
        <p:nvPicPr>
          <p:cNvPr id="2050" name="Picture 2" descr="C:\Documents and Settings\Admin\Рабочий стол\153875657.jpg"/>
          <p:cNvPicPr>
            <a:picLocks noChangeAspect="1" noChangeArrowheads="1"/>
          </p:cNvPicPr>
          <p:nvPr/>
        </p:nvPicPr>
        <p:blipFill>
          <a:blip r:embed="rId2"/>
          <a:srcRect/>
          <a:stretch>
            <a:fillRect/>
          </a:stretch>
        </p:blipFill>
        <p:spPr bwMode="auto">
          <a:xfrm>
            <a:off x="500034" y="2285992"/>
            <a:ext cx="3571875" cy="3571900"/>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Admin\Рабочий стол\1200559191_0lik.ru_21.jpg"/>
          <p:cNvPicPr>
            <a:picLocks noChangeAspect="1" noChangeArrowheads="1"/>
          </p:cNvPicPr>
          <p:nvPr/>
        </p:nvPicPr>
        <p:blipFill>
          <a:blip r:embed="rId2"/>
          <a:srcRect/>
          <a:stretch>
            <a:fillRect/>
          </a:stretch>
        </p:blipFill>
        <p:spPr bwMode="auto">
          <a:xfrm>
            <a:off x="571472" y="2181477"/>
            <a:ext cx="4857784" cy="4676523"/>
          </a:xfrm>
          <a:prstGeom prst="rect">
            <a:avLst/>
          </a:prstGeom>
          <a:noFill/>
        </p:spPr>
      </p:pic>
      <p:sp>
        <p:nvSpPr>
          <p:cNvPr id="2" name="Заголовок 1"/>
          <p:cNvSpPr>
            <a:spLocks noGrp="1"/>
          </p:cNvSpPr>
          <p:nvPr>
            <p:ph type="title"/>
          </p:nvPr>
        </p:nvSpPr>
        <p:spPr>
          <a:xfrm>
            <a:off x="428596" y="214290"/>
            <a:ext cx="7467600" cy="1368412"/>
          </a:xfrm>
        </p:spPr>
        <p:txBody>
          <a:bodyPr>
            <a:normAutofit fontScale="90000"/>
          </a:bodyPr>
          <a:lstStyle/>
          <a:p>
            <a:pPr algn="ctr"/>
            <a:r>
              <a:rPr lang="en-US" sz="6000" dirty="0" smtClean="0">
                <a:solidFill>
                  <a:srgbClr val="5A5886"/>
                </a:solidFill>
                <a:latin typeface="Chlorinar" pitchFamily="34" charset="0"/>
              </a:rPr>
              <a:t>St Valentines Day </a:t>
            </a:r>
            <a:br>
              <a:rPr lang="en-US" sz="6000" dirty="0" smtClean="0">
                <a:solidFill>
                  <a:srgbClr val="5A5886"/>
                </a:solidFill>
                <a:latin typeface="Chlorinar" pitchFamily="34" charset="0"/>
              </a:rPr>
            </a:br>
            <a:r>
              <a:rPr lang="en-US" dirty="0" smtClean="0">
                <a:solidFill>
                  <a:srgbClr val="5A5886"/>
                </a:solidFill>
                <a:latin typeface="Comic Sans MS" pitchFamily="66" charset="0"/>
              </a:rPr>
              <a:t>i</a:t>
            </a:r>
            <a:r>
              <a:rPr lang="en-US" sz="3600" dirty="0" smtClean="0">
                <a:solidFill>
                  <a:srgbClr val="5A5886"/>
                </a:solidFill>
                <a:latin typeface="Comic Sans MS" pitchFamily="66" charset="0"/>
              </a:rPr>
              <a:t>s February 14</a:t>
            </a:r>
            <a:endParaRPr lang="ru-RU" sz="3600" dirty="0">
              <a:solidFill>
                <a:srgbClr val="5A5886"/>
              </a:solidFill>
              <a:latin typeface="Comic Sans MS" pitchFamily="66" charset="0"/>
            </a:endParaRPr>
          </a:p>
        </p:txBody>
      </p:sp>
      <p:sp>
        <p:nvSpPr>
          <p:cNvPr id="3" name="Содержимое 2"/>
          <p:cNvSpPr>
            <a:spLocks noGrp="1"/>
          </p:cNvSpPr>
          <p:nvPr>
            <p:ph sz="quarter" idx="1"/>
          </p:nvPr>
        </p:nvSpPr>
        <p:spPr>
          <a:xfrm>
            <a:off x="457200" y="1714488"/>
            <a:ext cx="7467600" cy="4759464"/>
          </a:xfrm>
        </p:spPr>
        <p:txBody>
          <a:bodyPr/>
          <a:lstStyle/>
          <a:p>
            <a:pPr algn="r">
              <a:buNone/>
            </a:pPr>
            <a:r>
              <a:rPr lang="en-US" dirty="0" smtClean="0"/>
              <a:t> </a:t>
            </a:r>
            <a:r>
              <a:rPr lang="en-US" sz="2800" dirty="0" smtClean="0">
                <a:latin typeface="Comic Sans MS" pitchFamily="66" charset="0"/>
              </a:rPr>
              <a:t>On that day most people send                     “valentines”, candy or roses to people they love. Valentines are greeting cards to the from of hart, or they have hearts, the symbol of love, on them.</a:t>
            </a:r>
            <a:endParaRPr lang="ru-RU" sz="2800" dirty="0">
              <a:latin typeface="Comic Sans MS" pitchFamily="66"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5400" dirty="0" smtClean="0">
                <a:solidFill>
                  <a:srgbClr val="5A5886"/>
                </a:solidFill>
                <a:latin typeface="Chlorinar" pitchFamily="34" charset="0"/>
              </a:rPr>
              <a:t>St Patrick’s Day </a:t>
            </a:r>
            <a:br>
              <a:rPr lang="en-US" sz="5400" dirty="0" smtClean="0">
                <a:solidFill>
                  <a:srgbClr val="5A5886"/>
                </a:solidFill>
                <a:latin typeface="Chlorinar" pitchFamily="34" charset="0"/>
              </a:rPr>
            </a:br>
            <a:r>
              <a:rPr lang="en-US" sz="3600" dirty="0" smtClean="0">
                <a:solidFill>
                  <a:srgbClr val="5A5886"/>
                </a:solidFill>
                <a:latin typeface="Comic Sans MS" pitchFamily="66" charset="0"/>
              </a:rPr>
              <a:t>is March 17</a:t>
            </a:r>
            <a:endParaRPr lang="ru-RU" sz="3600" dirty="0">
              <a:solidFill>
                <a:srgbClr val="5A5886"/>
              </a:solidFill>
              <a:latin typeface="Comic Sans MS" pitchFamily="66" charset="0"/>
            </a:endParaRPr>
          </a:p>
        </p:txBody>
      </p:sp>
      <p:sp>
        <p:nvSpPr>
          <p:cNvPr id="3" name="Содержимое 2"/>
          <p:cNvSpPr>
            <a:spLocks noGrp="1"/>
          </p:cNvSpPr>
          <p:nvPr>
            <p:ph sz="quarter" idx="1"/>
          </p:nvPr>
        </p:nvSpPr>
        <p:spPr>
          <a:xfrm>
            <a:off x="457200" y="1714488"/>
            <a:ext cx="4114800" cy="4759464"/>
          </a:xfrm>
        </p:spPr>
        <p:txBody>
          <a:bodyPr>
            <a:normAutofit/>
          </a:bodyPr>
          <a:lstStyle/>
          <a:p>
            <a:pPr algn="ctr">
              <a:buNone/>
            </a:pPr>
            <a:r>
              <a:rPr lang="en-US" sz="2800" dirty="0" smtClean="0">
                <a:latin typeface="Comic Sans MS" pitchFamily="66" charset="0"/>
              </a:rPr>
              <a:t>Irish Americans remember St Patrick, </a:t>
            </a:r>
          </a:p>
          <a:p>
            <a:pPr algn="ctr">
              <a:buNone/>
            </a:pPr>
            <a:r>
              <a:rPr lang="en-US" sz="2800" dirty="0" smtClean="0">
                <a:latin typeface="Comic Sans MS" pitchFamily="66" charset="0"/>
              </a:rPr>
              <a:t>the patron saint of Ireland. People wear green. It means the beginning of spring. There are parades. People sign and dance, wear Irish clothes and eat Irish food.</a:t>
            </a:r>
            <a:endParaRPr lang="ru-RU" sz="2800" dirty="0">
              <a:latin typeface="Comic Sans MS" pitchFamily="66" charset="0"/>
            </a:endParaRPr>
          </a:p>
        </p:txBody>
      </p:sp>
      <p:pic>
        <p:nvPicPr>
          <p:cNvPr id="4099" name="Picture 3" descr="C:\Documents and Settings\Admin\Рабочий стол\sk-st-pat2.jpg"/>
          <p:cNvPicPr>
            <a:picLocks noChangeAspect="1" noChangeArrowheads="1"/>
          </p:cNvPicPr>
          <p:nvPr/>
        </p:nvPicPr>
        <p:blipFill>
          <a:blip r:embed="rId2"/>
          <a:srcRect/>
          <a:stretch>
            <a:fillRect/>
          </a:stretch>
        </p:blipFill>
        <p:spPr bwMode="auto">
          <a:xfrm>
            <a:off x="4714876" y="1428736"/>
            <a:ext cx="3317009" cy="5166681"/>
          </a:xfrm>
          <a:prstGeom prst="rect">
            <a:avLst/>
          </a:prstGeom>
          <a:ln>
            <a:noFill/>
          </a:ln>
          <a:effectLst>
            <a:softEdge rad="317500"/>
          </a:effec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5400" dirty="0" smtClean="0">
                <a:solidFill>
                  <a:srgbClr val="5A5886"/>
                </a:solidFill>
                <a:latin typeface="Chlorinar" pitchFamily="34" charset="0"/>
              </a:rPr>
              <a:t>Memorial Day </a:t>
            </a:r>
            <a:br>
              <a:rPr lang="en-US" sz="5400" dirty="0" smtClean="0">
                <a:solidFill>
                  <a:srgbClr val="5A5886"/>
                </a:solidFill>
                <a:latin typeface="Chlorinar" pitchFamily="34" charset="0"/>
              </a:rPr>
            </a:br>
            <a:r>
              <a:rPr lang="en-US" sz="2700" dirty="0" smtClean="0">
                <a:solidFill>
                  <a:srgbClr val="5A5886"/>
                </a:solidFill>
                <a:latin typeface="Comic Sans MS" pitchFamily="66" charset="0"/>
              </a:rPr>
              <a:t>is the last Monday in May</a:t>
            </a:r>
            <a:endParaRPr lang="ru-RU" sz="2700" dirty="0">
              <a:solidFill>
                <a:srgbClr val="5A5886"/>
              </a:solidFill>
              <a:latin typeface="Comic Sans MS" pitchFamily="66" charset="0"/>
            </a:endParaRPr>
          </a:p>
        </p:txBody>
      </p:sp>
      <p:sp>
        <p:nvSpPr>
          <p:cNvPr id="3" name="Содержимое 2"/>
          <p:cNvSpPr>
            <a:spLocks noGrp="1"/>
          </p:cNvSpPr>
          <p:nvPr>
            <p:ph sz="quarter" idx="1"/>
          </p:nvPr>
        </p:nvSpPr>
        <p:spPr>
          <a:xfrm>
            <a:off x="457200" y="1500174"/>
            <a:ext cx="7758138" cy="4973778"/>
          </a:xfrm>
        </p:spPr>
        <p:txBody>
          <a:bodyPr>
            <a:normAutofit/>
          </a:bodyPr>
          <a:lstStyle/>
          <a:p>
            <a:pPr>
              <a:buNone/>
            </a:pPr>
            <a:r>
              <a:rPr lang="en-US" sz="2800" dirty="0" smtClean="0">
                <a:latin typeface="Comic Sans MS" pitchFamily="66" charset="0"/>
              </a:rPr>
              <a:t>Americans remember the US soldiers who died in wars. People visit cemeteries and put flowers on graves.</a:t>
            </a:r>
            <a:endParaRPr lang="ru-RU" sz="2800" dirty="0">
              <a:latin typeface="Comic Sans MS" pitchFamily="66" charset="0"/>
            </a:endParaRPr>
          </a:p>
        </p:txBody>
      </p:sp>
      <p:pic>
        <p:nvPicPr>
          <p:cNvPr id="5122" name="Picture 2" descr="C:\Documents and Settings\Admin\Рабочий стол\flags-in-memorial-day.jpg"/>
          <p:cNvPicPr>
            <a:picLocks noChangeAspect="1" noChangeArrowheads="1"/>
          </p:cNvPicPr>
          <p:nvPr/>
        </p:nvPicPr>
        <p:blipFill>
          <a:blip r:embed="rId2"/>
          <a:srcRect/>
          <a:stretch>
            <a:fillRect/>
          </a:stretch>
        </p:blipFill>
        <p:spPr bwMode="auto">
          <a:xfrm>
            <a:off x="3643306" y="2928934"/>
            <a:ext cx="5207000" cy="3644900"/>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857364"/>
            <a:ext cx="7467600" cy="1928826"/>
          </a:xfrm>
        </p:spPr>
        <p:txBody>
          <a:bodyPr>
            <a:normAutofit fontScale="90000"/>
          </a:bodyPr>
          <a:lstStyle/>
          <a:p>
            <a:pPr algn="ctr"/>
            <a:r>
              <a:rPr lang="en-US" sz="6700" dirty="0" smtClean="0">
                <a:solidFill>
                  <a:srgbClr val="5A5886"/>
                </a:solidFill>
                <a:latin typeface="Chlorinar" pitchFamily="34" charset="0"/>
              </a:rPr>
              <a:t/>
            </a:r>
            <a:br>
              <a:rPr lang="en-US" sz="6700" dirty="0" smtClean="0">
                <a:solidFill>
                  <a:srgbClr val="5A5886"/>
                </a:solidFill>
                <a:latin typeface="Chlorinar" pitchFamily="34" charset="0"/>
              </a:rPr>
            </a:br>
            <a:r>
              <a:rPr lang="en-US" sz="6700" dirty="0" smtClean="0">
                <a:solidFill>
                  <a:srgbClr val="5A5886"/>
                </a:solidFill>
                <a:latin typeface="Chlorinar" pitchFamily="34" charset="0"/>
              </a:rPr>
              <a:t/>
            </a:r>
            <a:br>
              <a:rPr lang="en-US" sz="6700" dirty="0" smtClean="0">
                <a:solidFill>
                  <a:srgbClr val="5A5886"/>
                </a:solidFill>
                <a:latin typeface="Chlorinar" pitchFamily="34" charset="0"/>
              </a:rPr>
            </a:br>
            <a:r>
              <a:rPr lang="en-US" sz="6700" dirty="0" smtClean="0">
                <a:solidFill>
                  <a:srgbClr val="5A5886"/>
                </a:solidFill>
                <a:latin typeface="Chlorinar" pitchFamily="34" charset="0"/>
              </a:rPr>
              <a:t>Independence Day </a:t>
            </a:r>
            <a:br>
              <a:rPr lang="en-US" sz="6700" dirty="0" smtClean="0">
                <a:solidFill>
                  <a:srgbClr val="5A5886"/>
                </a:solidFill>
                <a:latin typeface="Chlorinar" pitchFamily="34" charset="0"/>
              </a:rPr>
            </a:br>
            <a:r>
              <a:rPr lang="en-US" sz="4000" dirty="0" smtClean="0">
                <a:solidFill>
                  <a:srgbClr val="5A5886"/>
                </a:solidFill>
                <a:latin typeface="Comic Sans MS" pitchFamily="66" charset="0"/>
              </a:rPr>
              <a:t>is July 4.</a:t>
            </a:r>
            <a:r>
              <a:rPr lang="en-US" sz="4000" dirty="0" smtClean="0">
                <a:latin typeface="Comic Sans MS" pitchFamily="66" charset="0"/>
              </a:rPr>
              <a:t/>
            </a:r>
            <a:br>
              <a:rPr lang="en-US" sz="4000" dirty="0" smtClean="0">
                <a:latin typeface="Comic Sans MS" pitchFamily="66" charset="0"/>
              </a:rPr>
            </a:br>
            <a:r>
              <a:rPr lang="en-US" dirty="0" smtClean="0">
                <a:latin typeface="Comic Sans MS" pitchFamily="66" charset="0"/>
              </a:rPr>
              <a:t/>
            </a:r>
            <a:br>
              <a:rPr lang="en-US" dirty="0" smtClean="0">
                <a:latin typeface="Comic Sans MS" pitchFamily="66" charset="0"/>
              </a:rPr>
            </a:br>
            <a:r>
              <a:rPr lang="en-US" sz="3100" dirty="0" smtClean="0">
                <a:latin typeface="Comic Sans MS" pitchFamily="66" charset="0"/>
              </a:rPr>
              <a:t>It is the United States’ birthday.</a:t>
            </a: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
            </a:r>
            <a:br>
              <a:rPr lang="en-US" dirty="0" smtClean="0">
                <a:latin typeface="Comic Sans MS" pitchFamily="66" charset="0"/>
              </a:rPr>
            </a:br>
            <a:r>
              <a:rPr lang="en-US" dirty="0" smtClean="0"/>
              <a:t/>
            </a:r>
            <a:br>
              <a:rPr lang="en-US" dirty="0" smtClean="0"/>
            </a:br>
            <a:endParaRPr lang="ru-RU" dirty="0"/>
          </a:p>
        </p:txBody>
      </p:sp>
      <p:pic>
        <p:nvPicPr>
          <p:cNvPr id="6146" name="Picture 2" descr="C:\Documents and Settings\Admin\Рабочий стол\USA_Independence_Day_wallpaper_3007.jpg"/>
          <p:cNvPicPr>
            <a:picLocks noChangeAspect="1" noChangeArrowheads="1"/>
          </p:cNvPicPr>
          <p:nvPr/>
        </p:nvPicPr>
        <p:blipFill>
          <a:blip r:embed="rId2"/>
          <a:srcRect/>
          <a:stretch>
            <a:fillRect/>
          </a:stretch>
        </p:blipFill>
        <p:spPr bwMode="auto">
          <a:xfrm>
            <a:off x="1071538" y="2643182"/>
            <a:ext cx="6357982" cy="3978280"/>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6600" dirty="0" smtClean="0">
                <a:solidFill>
                  <a:srgbClr val="5A5886"/>
                </a:solidFill>
                <a:latin typeface="Chlorinar" pitchFamily="34" charset="0"/>
              </a:rPr>
              <a:t>Halloween</a:t>
            </a:r>
            <a:r>
              <a:rPr lang="en-US" dirty="0" smtClean="0">
                <a:solidFill>
                  <a:srgbClr val="5A5886"/>
                </a:solidFill>
              </a:rPr>
              <a:t> </a:t>
            </a:r>
            <a:br>
              <a:rPr lang="en-US" dirty="0" smtClean="0">
                <a:solidFill>
                  <a:srgbClr val="5A5886"/>
                </a:solidFill>
              </a:rPr>
            </a:br>
            <a:r>
              <a:rPr lang="en-US" dirty="0" smtClean="0">
                <a:solidFill>
                  <a:srgbClr val="5A5886"/>
                </a:solidFill>
                <a:latin typeface="Comic Sans MS" pitchFamily="66" charset="0"/>
              </a:rPr>
              <a:t>is October 31</a:t>
            </a:r>
            <a:endParaRPr lang="ru-RU" dirty="0">
              <a:solidFill>
                <a:srgbClr val="5A5886"/>
              </a:solidFill>
              <a:latin typeface="Comic Sans MS" pitchFamily="66" charset="0"/>
            </a:endParaRPr>
          </a:p>
        </p:txBody>
      </p:sp>
      <p:sp>
        <p:nvSpPr>
          <p:cNvPr id="3" name="Содержимое 2"/>
          <p:cNvSpPr>
            <a:spLocks noGrp="1"/>
          </p:cNvSpPr>
          <p:nvPr>
            <p:ph sz="quarter" idx="1"/>
          </p:nvPr>
        </p:nvSpPr>
        <p:spPr/>
        <p:txBody>
          <a:bodyPr/>
          <a:lstStyle/>
          <a:p>
            <a:pPr algn="ctr">
              <a:buNone/>
            </a:pPr>
            <a:r>
              <a:rPr lang="en-US" dirty="0" smtClean="0">
                <a:latin typeface="Comic Sans MS" pitchFamily="66" charset="0"/>
              </a:rPr>
              <a:t>The Celts believed that on this day ghosts walked the earth and mingled with the living. At night people dressed up in costumes and tried to look like the souls of the dead.</a:t>
            </a:r>
            <a:endParaRPr lang="ru-RU" dirty="0">
              <a:latin typeface="Comic Sans MS" pitchFamily="66" charset="0"/>
            </a:endParaRPr>
          </a:p>
        </p:txBody>
      </p:sp>
      <p:pic>
        <p:nvPicPr>
          <p:cNvPr id="7170" name="Picture 2" descr="C:\Documents and Settings\Admin\Рабочий стол\halloween.jpg"/>
          <p:cNvPicPr>
            <a:picLocks noChangeAspect="1" noChangeArrowheads="1"/>
          </p:cNvPicPr>
          <p:nvPr/>
        </p:nvPicPr>
        <p:blipFill>
          <a:blip r:embed="rId2"/>
          <a:srcRect/>
          <a:stretch>
            <a:fillRect/>
          </a:stretch>
        </p:blipFill>
        <p:spPr bwMode="auto">
          <a:xfrm>
            <a:off x="1643042" y="3000372"/>
            <a:ext cx="5429288" cy="3619525"/>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296974"/>
          </a:xfrm>
        </p:spPr>
        <p:txBody>
          <a:bodyPr>
            <a:normAutofit fontScale="90000"/>
          </a:bodyPr>
          <a:lstStyle/>
          <a:p>
            <a:pPr algn="ctr"/>
            <a:r>
              <a:rPr lang="en-US" sz="6000" dirty="0" smtClean="0">
                <a:solidFill>
                  <a:srgbClr val="5A5886"/>
                </a:solidFill>
                <a:latin typeface="Chlorinar" pitchFamily="34" charset="0"/>
              </a:rPr>
              <a:t/>
            </a:r>
            <a:br>
              <a:rPr lang="en-US" sz="6000" dirty="0" smtClean="0">
                <a:solidFill>
                  <a:srgbClr val="5A5886"/>
                </a:solidFill>
                <a:latin typeface="Chlorinar" pitchFamily="34" charset="0"/>
              </a:rPr>
            </a:br>
            <a:r>
              <a:rPr lang="en-US" sz="6000" dirty="0" smtClean="0">
                <a:solidFill>
                  <a:srgbClr val="5A5886"/>
                </a:solidFill>
                <a:latin typeface="Chlorinar" pitchFamily="34" charset="0"/>
              </a:rPr>
              <a:t>Thanksgiving Day </a:t>
            </a:r>
            <a:br>
              <a:rPr lang="en-US" sz="6000" dirty="0" smtClean="0">
                <a:solidFill>
                  <a:srgbClr val="5A5886"/>
                </a:solidFill>
                <a:latin typeface="Chlorinar" pitchFamily="34" charset="0"/>
              </a:rPr>
            </a:br>
            <a:r>
              <a:rPr lang="en-US" dirty="0" smtClean="0">
                <a:solidFill>
                  <a:srgbClr val="5A5886"/>
                </a:solidFill>
                <a:latin typeface="Comic Sans MS" pitchFamily="66" charset="0"/>
              </a:rPr>
              <a:t>is the fourth Thursday in November</a:t>
            </a:r>
            <a:endParaRPr lang="ru-RU" dirty="0">
              <a:solidFill>
                <a:srgbClr val="5A5886"/>
              </a:solidFill>
              <a:latin typeface="Comic Sans MS" pitchFamily="66" charset="0"/>
            </a:endParaRPr>
          </a:p>
        </p:txBody>
      </p:sp>
      <p:sp>
        <p:nvSpPr>
          <p:cNvPr id="3" name="Содержимое 2"/>
          <p:cNvSpPr>
            <a:spLocks noGrp="1"/>
          </p:cNvSpPr>
          <p:nvPr>
            <p:ph sz="quarter" idx="1"/>
          </p:nvPr>
        </p:nvSpPr>
        <p:spPr>
          <a:xfrm>
            <a:off x="457200" y="1928802"/>
            <a:ext cx="7467600" cy="4545150"/>
          </a:xfrm>
        </p:spPr>
        <p:txBody>
          <a:bodyPr/>
          <a:lstStyle/>
          <a:p>
            <a:pPr algn="ctr">
              <a:buNone/>
            </a:pPr>
            <a:r>
              <a:rPr lang="en-US" dirty="0" smtClean="0">
                <a:latin typeface="Comic Sans MS" pitchFamily="66" charset="0"/>
              </a:rPr>
              <a:t>Families get together and have a big dinner. They eat turkey and pumpkin pie.</a:t>
            </a:r>
            <a:endParaRPr lang="ru-RU" dirty="0">
              <a:latin typeface="Comic Sans MS" pitchFamily="66" charset="0"/>
            </a:endParaRPr>
          </a:p>
        </p:txBody>
      </p:sp>
      <p:pic>
        <p:nvPicPr>
          <p:cNvPr id="8194" name="Picture 2" descr="C:\Documents and Settings\Admin\Рабочий стол\thanksgiving.jpg"/>
          <p:cNvPicPr>
            <a:picLocks noChangeAspect="1" noChangeArrowheads="1"/>
          </p:cNvPicPr>
          <p:nvPr/>
        </p:nvPicPr>
        <p:blipFill>
          <a:blip r:embed="rId2"/>
          <a:srcRect/>
          <a:stretch>
            <a:fillRect/>
          </a:stretch>
        </p:blipFill>
        <p:spPr bwMode="auto">
          <a:xfrm>
            <a:off x="1857356" y="2714620"/>
            <a:ext cx="5237191" cy="3927893"/>
          </a:xfrm>
          <a:prstGeom prst="rect">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TotalTime>
  <Words>273</Words>
  <PresentationFormat>Экран (4:3)</PresentationFormat>
  <Paragraphs>20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Эркер</vt:lpstr>
      <vt:lpstr>Holidays and Special    Days in the USA </vt:lpstr>
      <vt:lpstr> New Year’s Day  is January 1.</vt:lpstr>
      <vt:lpstr>George Washington’s Birthday  is February 22</vt:lpstr>
      <vt:lpstr>St Valentines Day  is February 14</vt:lpstr>
      <vt:lpstr>St Patrick’s Day  is March 17</vt:lpstr>
      <vt:lpstr>Memorial Day  is the last Monday in May</vt:lpstr>
      <vt:lpstr>  Independence Day  is July 4.  It is the United States’ birthday.   </vt:lpstr>
      <vt:lpstr>Halloween  is October 31</vt:lpstr>
      <vt:lpstr> Thanksgiving Day  is the fourth Thursday in November</vt:lpstr>
      <vt:lpstr>Christmas  is December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Holidays and Special    Days in the USA </dc:title>
  <cp:lastModifiedBy>Admin</cp:lastModifiedBy>
  <cp:revision>8</cp:revision>
  <dcterms:modified xsi:type="dcterms:W3CDTF">2009-12-08T10:35:15Z</dcterms:modified>
</cp:coreProperties>
</file>